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1" r:id="rId2"/>
    <p:sldId id="258" r:id="rId3"/>
    <p:sldId id="267" r:id="rId4"/>
    <p:sldId id="268" r:id="rId5"/>
    <p:sldId id="259" r:id="rId6"/>
    <p:sldId id="269" r:id="rId7"/>
    <p:sldId id="260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">
          <p15:clr>
            <a:srgbClr val="A4A3A4"/>
          </p15:clr>
        </p15:guide>
        <p15:guide id="2" pos="2880">
          <p15:clr>
            <a:srgbClr val="A4A3A4"/>
          </p15:clr>
        </p15:guide>
        <p15:guide id="3" pos="1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00FF"/>
    <a:srgbClr val="F1F3F1"/>
    <a:srgbClr val="DCDCDC"/>
    <a:srgbClr val="C9D9E3"/>
    <a:srgbClr val="3399FF"/>
    <a:srgbClr val="0099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60"/>
  </p:normalViewPr>
  <p:slideViewPr>
    <p:cSldViewPr>
      <p:cViewPr varScale="1">
        <p:scale>
          <a:sx n="92" d="100"/>
          <a:sy n="92" d="100"/>
        </p:scale>
        <p:origin x="1176" y="108"/>
      </p:cViewPr>
      <p:guideLst>
        <p:guide orient="horz" pos="300"/>
        <p:guide pos="2880"/>
        <p:guide pos="1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120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E82EB5F-504F-4D80-BA26-A6F702C0B44B}" type="slidenum">
              <a:rPr lang="da-DK" altLang="da-DK"/>
              <a:pPr>
                <a:defRPr/>
              </a:pPr>
              <a:t>‹#›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939865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C29D11B-73DE-4714-BA51-940358F97A53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2894256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A584A61-1DE9-4033-8E53-6634325A8588}" type="slidenum">
              <a:rPr lang="en-US" altLang="da-DK" smtClean="0"/>
              <a:pPr>
                <a:spcBef>
                  <a:spcPct val="0"/>
                </a:spcBef>
              </a:pPr>
              <a:t>1</a:t>
            </a:fld>
            <a:endParaRPr lang="en-US" altLang="da-DK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831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6E08EAA-BD5D-4605-A87F-DE2147B8FFE4}" type="slidenum">
              <a:rPr lang="en-US" altLang="da-DK" smtClean="0"/>
              <a:pPr>
                <a:spcBef>
                  <a:spcPct val="0"/>
                </a:spcBef>
              </a:pPr>
              <a:t>2</a:t>
            </a:fld>
            <a:endParaRPr lang="en-US" altLang="da-DK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272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07C12F7-6A48-4A53-81D8-C5DB2F2112FE}" type="slidenum">
              <a:rPr lang="en-US" altLang="da-DK" smtClean="0"/>
              <a:pPr>
                <a:spcBef>
                  <a:spcPct val="0"/>
                </a:spcBef>
              </a:pPr>
              <a:t>3</a:t>
            </a:fld>
            <a:endParaRPr lang="en-US" altLang="da-DK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610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6AB890B-CB4E-4795-B9D6-AAD030CA3D02}" type="slidenum">
              <a:rPr lang="en-US" altLang="da-DK" smtClean="0"/>
              <a:pPr>
                <a:spcBef>
                  <a:spcPct val="0"/>
                </a:spcBef>
              </a:pPr>
              <a:t>4</a:t>
            </a:fld>
            <a:endParaRPr lang="en-US" altLang="da-DK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855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090FDF9-9715-4EB7-9D34-1E0D34D04F06}" type="slidenum">
              <a:rPr lang="en-US" altLang="da-DK" smtClean="0"/>
              <a:pPr>
                <a:spcBef>
                  <a:spcPct val="0"/>
                </a:spcBef>
              </a:pPr>
              <a:t>5</a:t>
            </a:fld>
            <a:endParaRPr lang="en-US" altLang="da-DK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61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FC076E8-9DFB-42E1-836E-6AD74935F1F5}" type="slidenum">
              <a:rPr lang="en-US" altLang="da-DK" smtClean="0"/>
              <a:pPr>
                <a:spcBef>
                  <a:spcPct val="0"/>
                </a:spcBef>
              </a:pPr>
              <a:t>6</a:t>
            </a:fld>
            <a:endParaRPr lang="en-US" altLang="da-DK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91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F130235-8191-4BA7-AD77-FE067707D6ED}" type="slidenum">
              <a:rPr lang="en-US" altLang="da-DK" smtClean="0"/>
              <a:pPr>
                <a:spcBef>
                  <a:spcPct val="0"/>
                </a:spcBef>
              </a:pPr>
              <a:t>7</a:t>
            </a:fld>
            <a:endParaRPr lang="en-US" altLang="da-DK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410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646D0-0377-4E67-8BA6-B19C80BF1A2B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902969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C9DA2-6781-4391-9CDF-5B05966A8512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283151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F8AB9-3BF2-465F-811F-D19F86ADF670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748653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FD5AF4-9063-49C5-A0BF-E91369162A44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932366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734E5-D2A1-485E-9A93-6716881DF9E1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788952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DDFD6-0C27-456E-8C81-407901063F62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238900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BCC42-C03E-4356-AC02-3417D2628385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4131612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BE51F-0EAB-44FE-9640-5D9CDBCC90C7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29685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D78C9-48BE-4426-9A6B-85B9A469D767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64508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639F5-3EC0-4B54-A70F-7D5DEF8B74D1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677283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26F84-0DFA-4DFF-B223-D590B15B5AF9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570594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/>
              <a:t>Click to edit Master text styles</a:t>
            </a:r>
          </a:p>
          <a:p>
            <a:pPr lvl="1"/>
            <a:r>
              <a:rPr lang="en-US" altLang="da-DK"/>
              <a:t>Second level</a:t>
            </a:r>
          </a:p>
          <a:p>
            <a:pPr lvl="2"/>
            <a:r>
              <a:rPr lang="en-US" altLang="da-DK"/>
              <a:t>Third level</a:t>
            </a:r>
          </a:p>
          <a:p>
            <a:pPr lvl="3"/>
            <a:r>
              <a:rPr lang="en-US" altLang="da-DK"/>
              <a:t>Fourth level</a:t>
            </a:r>
          </a:p>
          <a:p>
            <a:pPr lvl="4"/>
            <a:r>
              <a:rPr lang="en-US" altLang="da-DK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CC3060B-9AF8-4B90-97EF-D0462DFEA490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1"/>
          <p:cNvGrpSpPr>
            <a:grpSpLocks/>
          </p:cNvGrpSpPr>
          <p:nvPr/>
        </p:nvGrpSpPr>
        <p:grpSpPr bwMode="auto">
          <a:xfrm>
            <a:off x="34925" y="44450"/>
            <a:ext cx="4105275" cy="5684838"/>
            <a:chOff x="34925" y="44450"/>
            <a:chExt cx="4105275" cy="5684838"/>
          </a:xfrm>
        </p:grpSpPr>
        <p:sp>
          <p:nvSpPr>
            <p:cNvPr id="4099" name="Text Box 2"/>
            <p:cNvSpPr txBox="1">
              <a:spLocks noChangeArrowheads="1"/>
            </p:cNvSpPr>
            <p:nvPr/>
          </p:nvSpPr>
          <p:spPr bwMode="auto">
            <a:xfrm>
              <a:off x="34925" y="44450"/>
              <a:ext cx="20304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da-DK" sz="1200" b="1">
                  <a:latin typeface="Arial" panose="020B0604020202020204" pitchFamily="34" charset="0"/>
                </a:rPr>
                <a:t>Figure 1: Existing system</a:t>
              </a:r>
              <a:endParaRPr lang="en-US" altLang="da-DK" sz="1200">
                <a:latin typeface="Arial" panose="020B0604020202020204" pitchFamily="34" charset="0"/>
              </a:endParaRPr>
            </a:p>
          </p:txBody>
        </p:sp>
        <p:grpSp>
          <p:nvGrpSpPr>
            <p:cNvPr id="4100" name="Group 22"/>
            <p:cNvGrpSpPr>
              <a:grpSpLocks/>
            </p:cNvGrpSpPr>
            <p:nvPr/>
          </p:nvGrpSpPr>
          <p:grpSpPr bwMode="auto">
            <a:xfrm>
              <a:off x="34925" y="392113"/>
              <a:ext cx="3873500" cy="2346325"/>
              <a:chOff x="430" y="720"/>
              <a:chExt cx="2440" cy="1478"/>
            </a:xfrm>
          </p:grpSpPr>
          <p:cxnSp>
            <p:nvCxnSpPr>
              <p:cNvPr id="4122" name="AutoShape 3"/>
              <p:cNvCxnSpPr>
                <a:cxnSpLocks noChangeShapeType="1"/>
                <a:stCxn id="4123" idx="3"/>
                <a:endCxn id="4124" idx="1"/>
              </p:cNvCxnSpPr>
              <p:nvPr/>
            </p:nvCxnSpPr>
            <p:spPr bwMode="auto">
              <a:xfrm>
                <a:off x="1810" y="1273"/>
                <a:ext cx="640" cy="144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23" name="Rectangle 4"/>
              <p:cNvSpPr>
                <a:spLocks noChangeArrowheads="1"/>
              </p:cNvSpPr>
              <p:nvPr/>
            </p:nvSpPr>
            <p:spPr bwMode="auto">
              <a:xfrm>
                <a:off x="1314" y="1195"/>
                <a:ext cx="420" cy="15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Old EHR</a:t>
                </a:r>
              </a:p>
            </p:txBody>
          </p:sp>
          <p:sp>
            <p:nvSpPr>
              <p:cNvPr id="4124" name="Rectangle 5"/>
              <p:cNvSpPr>
                <a:spLocks noChangeArrowheads="1"/>
              </p:cNvSpPr>
              <p:nvPr/>
            </p:nvSpPr>
            <p:spPr bwMode="auto">
              <a:xfrm>
                <a:off x="2476" y="1296"/>
                <a:ext cx="384" cy="2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LabSys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da-DK" sz="900" b="1">
                  <a:latin typeface="Arial" panose="020B0604020202020204" pitchFamily="34" charset="0"/>
                </a:endParaRPr>
              </a:p>
            </p:txBody>
          </p:sp>
          <p:sp>
            <p:nvSpPr>
              <p:cNvPr id="4125" name="Rectangle 6"/>
              <p:cNvSpPr>
                <a:spLocks noChangeArrowheads="1"/>
              </p:cNvSpPr>
              <p:nvPr/>
            </p:nvSpPr>
            <p:spPr bwMode="auto">
              <a:xfrm>
                <a:off x="1838" y="720"/>
                <a:ext cx="378" cy="2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SKS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da-DK" sz="900" b="1">
                  <a:latin typeface="Arial" panose="020B0604020202020204" pitchFamily="34" charset="0"/>
                </a:endParaRPr>
              </a:p>
            </p:txBody>
          </p:sp>
          <p:sp>
            <p:nvSpPr>
              <p:cNvPr id="4126" name="Rectangle 7"/>
              <p:cNvSpPr>
                <a:spLocks noChangeArrowheads="1"/>
              </p:cNvSpPr>
              <p:nvPr/>
            </p:nvSpPr>
            <p:spPr bwMode="auto">
              <a:xfrm>
                <a:off x="1274" y="1819"/>
                <a:ext cx="504" cy="15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Medication</a:t>
                </a:r>
              </a:p>
            </p:txBody>
          </p:sp>
          <p:pic>
            <p:nvPicPr>
              <p:cNvPr id="4127" name="Picture 8" descr="MEDPR03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" y="720"/>
                <a:ext cx="152" cy="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28" name="Picture 9" descr="MEDPR03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" y="1526"/>
                <a:ext cx="131" cy="4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129" name="AutoShape 10"/>
              <p:cNvCxnSpPr>
                <a:cxnSpLocks noChangeShapeType="1"/>
                <a:stCxn id="4123" idx="1"/>
                <a:endCxn id="4127" idx="3"/>
              </p:cNvCxnSpPr>
              <p:nvPr/>
            </p:nvCxnSpPr>
            <p:spPr bwMode="auto">
              <a:xfrm flipH="1" flipV="1">
                <a:off x="736" y="946"/>
                <a:ext cx="502" cy="327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30" name="AutoShape 11"/>
              <p:cNvCxnSpPr>
                <a:cxnSpLocks noChangeShapeType="1"/>
                <a:endCxn id="4126" idx="1"/>
              </p:cNvCxnSpPr>
              <p:nvPr/>
            </p:nvCxnSpPr>
            <p:spPr bwMode="auto">
              <a:xfrm>
                <a:off x="737" y="1715"/>
                <a:ext cx="505" cy="18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31" name="AutoShape 12"/>
              <p:cNvCxnSpPr>
                <a:cxnSpLocks noChangeShapeType="1"/>
                <a:stCxn id="4123" idx="2"/>
                <a:endCxn id="4126" idx="0"/>
              </p:cNvCxnSpPr>
              <p:nvPr/>
            </p:nvCxnSpPr>
            <p:spPr bwMode="auto">
              <a:xfrm>
                <a:off x="1524" y="1357"/>
                <a:ext cx="2" cy="45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32" name="AutoShape 13"/>
              <p:cNvCxnSpPr>
                <a:cxnSpLocks noChangeShapeType="1"/>
                <a:stCxn id="4123" idx="0"/>
                <a:endCxn id="4125" idx="1"/>
              </p:cNvCxnSpPr>
              <p:nvPr/>
            </p:nvCxnSpPr>
            <p:spPr bwMode="auto">
              <a:xfrm flipV="1">
                <a:off x="1524" y="841"/>
                <a:ext cx="308" cy="34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33" name="Text Box 14"/>
              <p:cNvSpPr txBox="1">
                <a:spLocks noChangeArrowheads="1"/>
              </p:cNvSpPr>
              <p:nvPr/>
            </p:nvSpPr>
            <p:spPr bwMode="auto">
              <a:xfrm>
                <a:off x="480" y="1200"/>
                <a:ext cx="38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Clinician</a:t>
                </a:r>
              </a:p>
            </p:txBody>
          </p:sp>
          <p:sp>
            <p:nvSpPr>
              <p:cNvPr id="4134" name="Text Box 15"/>
              <p:cNvSpPr txBox="1">
                <a:spLocks noChangeArrowheads="1"/>
              </p:cNvSpPr>
              <p:nvPr/>
            </p:nvSpPr>
            <p:spPr bwMode="auto">
              <a:xfrm>
                <a:off x="430" y="1968"/>
                <a:ext cx="536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Patient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management</a:t>
                </a:r>
              </a:p>
            </p:txBody>
          </p:sp>
          <p:sp>
            <p:nvSpPr>
              <p:cNvPr id="4135" name="Rectangle 16"/>
              <p:cNvSpPr>
                <a:spLocks noChangeArrowheads="1"/>
              </p:cNvSpPr>
              <p:nvPr/>
            </p:nvSpPr>
            <p:spPr bwMode="auto">
              <a:xfrm>
                <a:off x="2492" y="1824"/>
                <a:ext cx="378" cy="2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SKS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da-DK" sz="900" b="1">
                  <a:latin typeface="Arial" panose="020B0604020202020204" pitchFamily="34" charset="0"/>
                </a:endParaRPr>
              </a:p>
            </p:txBody>
          </p:sp>
          <p:cxnSp>
            <p:nvCxnSpPr>
              <p:cNvPr id="4136" name="AutoShape 17"/>
              <p:cNvCxnSpPr>
                <a:cxnSpLocks noChangeShapeType="1"/>
                <a:stCxn id="4126" idx="3"/>
                <a:endCxn id="4135" idx="1"/>
              </p:cNvCxnSpPr>
              <p:nvPr/>
            </p:nvCxnSpPr>
            <p:spPr bwMode="auto">
              <a:xfrm>
                <a:off x="1810" y="1897"/>
                <a:ext cx="676" cy="4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37" name="Text Box 18"/>
              <p:cNvSpPr txBox="1">
                <a:spLocks noChangeArrowheads="1"/>
              </p:cNvSpPr>
              <p:nvPr/>
            </p:nvSpPr>
            <p:spPr bwMode="auto">
              <a:xfrm>
                <a:off x="1504" y="1463"/>
                <a:ext cx="564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Batch transfer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of data</a:t>
                </a:r>
              </a:p>
            </p:txBody>
          </p:sp>
          <p:sp>
            <p:nvSpPr>
              <p:cNvPr id="4138" name="Text Box 19"/>
              <p:cNvSpPr txBox="1">
                <a:spLocks noChangeArrowheads="1"/>
              </p:cNvSpPr>
              <p:nvPr/>
            </p:nvSpPr>
            <p:spPr bwMode="auto">
              <a:xfrm>
                <a:off x="1936" y="1116"/>
                <a:ext cx="412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requests,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results</a:t>
                </a:r>
                <a:endParaRPr lang="en-US" altLang="da-DK" sz="900">
                  <a:latin typeface="Arial" panose="020B0604020202020204" pitchFamily="34" charset="0"/>
                </a:endParaRPr>
              </a:p>
            </p:txBody>
          </p:sp>
          <p:sp>
            <p:nvSpPr>
              <p:cNvPr id="4139" name="Text Box 20"/>
              <p:cNvSpPr txBox="1">
                <a:spLocks noChangeArrowheads="1"/>
              </p:cNvSpPr>
              <p:nvPr/>
            </p:nvSpPr>
            <p:spPr bwMode="auto">
              <a:xfrm rot="-2646943">
                <a:off x="1472" y="894"/>
                <a:ext cx="30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codes</a:t>
                </a:r>
                <a:endParaRPr lang="en-US" altLang="da-DK" sz="900">
                  <a:latin typeface="Arial" panose="020B0604020202020204" pitchFamily="34" charset="0"/>
                </a:endParaRPr>
              </a:p>
            </p:txBody>
          </p:sp>
          <p:sp>
            <p:nvSpPr>
              <p:cNvPr id="4140" name="Text Box 21"/>
              <p:cNvSpPr txBox="1">
                <a:spLocks noChangeArrowheads="1"/>
              </p:cNvSpPr>
              <p:nvPr/>
            </p:nvSpPr>
            <p:spPr bwMode="auto">
              <a:xfrm>
                <a:off x="1988" y="1800"/>
                <a:ext cx="30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codes</a:t>
                </a:r>
                <a:endParaRPr lang="en-US" altLang="da-DK" sz="90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4101" name="Group 23"/>
            <p:cNvGrpSpPr>
              <a:grpSpLocks/>
            </p:cNvGrpSpPr>
            <p:nvPr/>
          </p:nvGrpSpPr>
          <p:grpSpPr bwMode="auto">
            <a:xfrm>
              <a:off x="34925" y="2933700"/>
              <a:ext cx="4105275" cy="2795588"/>
              <a:chOff x="158" y="127"/>
              <a:chExt cx="2586" cy="1761"/>
            </a:xfrm>
          </p:grpSpPr>
          <p:sp>
            <p:nvSpPr>
              <p:cNvPr id="4102" name="Text Box 24"/>
              <p:cNvSpPr txBox="1">
                <a:spLocks noChangeArrowheads="1"/>
              </p:cNvSpPr>
              <p:nvPr/>
            </p:nvSpPr>
            <p:spPr bwMode="auto">
              <a:xfrm>
                <a:off x="158" y="127"/>
                <a:ext cx="1734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1200" b="1">
                    <a:latin typeface="Arial" panose="020B0604020202020204" pitchFamily="34" charset="0"/>
                  </a:rPr>
                  <a:t>Figure 2: Vision for the new system</a:t>
                </a:r>
                <a:endParaRPr lang="en-US" altLang="da-DK" sz="1200">
                  <a:latin typeface="Arial" panose="020B0604020202020204" pitchFamily="34" charset="0"/>
                </a:endParaRPr>
              </a:p>
            </p:txBody>
          </p:sp>
          <p:sp>
            <p:nvSpPr>
              <p:cNvPr id="4103" name="Rectangle 25"/>
              <p:cNvSpPr>
                <a:spLocks noChangeArrowheads="1"/>
              </p:cNvSpPr>
              <p:nvPr/>
            </p:nvSpPr>
            <p:spPr bwMode="auto">
              <a:xfrm>
                <a:off x="2146" y="991"/>
                <a:ext cx="500" cy="233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F2. LabSys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da-DK" sz="900" b="1">
                  <a:latin typeface="Arial" panose="020B0604020202020204" pitchFamily="34" charset="0"/>
                </a:endParaRPr>
              </a:p>
            </p:txBody>
          </p:sp>
          <p:sp>
            <p:nvSpPr>
              <p:cNvPr id="4104" name="Rectangle 26"/>
              <p:cNvSpPr>
                <a:spLocks noChangeArrowheads="1"/>
              </p:cNvSpPr>
              <p:nvPr/>
            </p:nvSpPr>
            <p:spPr bwMode="auto">
              <a:xfrm>
                <a:off x="2218" y="458"/>
                <a:ext cx="378" cy="2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F1. SKS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da-DK" sz="900" b="1">
                  <a:latin typeface="Arial" panose="020B0604020202020204" pitchFamily="34" charset="0"/>
                </a:endParaRPr>
              </a:p>
            </p:txBody>
          </p:sp>
          <p:sp>
            <p:nvSpPr>
              <p:cNvPr id="4105" name="Rectangle 27"/>
              <p:cNvSpPr>
                <a:spLocks noChangeArrowheads="1"/>
              </p:cNvSpPr>
              <p:nvPr/>
            </p:nvSpPr>
            <p:spPr bwMode="auto">
              <a:xfrm>
                <a:off x="978" y="1560"/>
                <a:ext cx="572" cy="2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New external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systems</a:t>
                </a:r>
              </a:p>
            </p:txBody>
          </p:sp>
          <p:pic>
            <p:nvPicPr>
              <p:cNvPr id="4106" name="Picture 28" descr="MEDPR03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" y="410"/>
                <a:ext cx="152" cy="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07" name="Picture 29" descr="MEDPR03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" y="1216"/>
                <a:ext cx="131" cy="4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4108" name="AutoShape 30"/>
              <p:cNvCxnSpPr>
                <a:cxnSpLocks noChangeShapeType="1"/>
                <a:stCxn id="4120" idx="1"/>
                <a:endCxn id="4106" idx="3"/>
              </p:cNvCxnSpPr>
              <p:nvPr/>
            </p:nvCxnSpPr>
            <p:spPr bwMode="auto">
              <a:xfrm flipH="1" flipV="1">
                <a:off x="464" y="636"/>
                <a:ext cx="500" cy="30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09" name="AutoShape 31"/>
              <p:cNvCxnSpPr>
                <a:cxnSpLocks noChangeShapeType="1"/>
                <a:endCxn id="4120" idx="1"/>
              </p:cNvCxnSpPr>
              <p:nvPr/>
            </p:nvCxnSpPr>
            <p:spPr bwMode="auto">
              <a:xfrm flipV="1">
                <a:off x="463" y="938"/>
                <a:ext cx="501" cy="44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110" name="AutoShape 32"/>
              <p:cNvCxnSpPr>
                <a:cxnSpLocks noChangeShapeType="1"/>
                <a:stCxn id="4120" idx="2"/>
                <a:endCxn id="4105" idx="0"/>
              </p:cNvCxnSpPr>
              <p:nvPr/>
            </p:nvCxnSpPr>
            <p:spPr bwMode="auto">
              <a:xfrm>
                <a:off x="1264" y="1238"/>
                <a:ext cx="0" cy="31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11" name="Text Box 33"/>
              <p:cNvSpPr txBox="1">
                <a:spLocks noChangeArrowheads="1"/>
              </p:cNvSpPr>
              <p:nvPr/>
            </p:nvSpPr>
            <p:spPr bwMode="auto">
              <a:xfrm>
                <a:off x="208" y="890"/>
                <a:ext cx="38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Clinician</a:t>
                </a:r>
              </a:p>
            </p:txBody>
          </p:sp>
          <p:sp>
            <p:nvSpPr>
              <p:cNvPr id="4112" name="Text Box 34"/>
              <p:cNvSpPr txBox="1">
                <a:spLocks noChangeArrowheads="1"/>
              </p:cNvSpPr>
              <p:nvPr/>
            </p:nvSpPr>
            <p:spPr bwMode="auto">
              <a:xfrm>
                <a:off x="158" y="1658"/>
                <a:ext cx="536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Patient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management</a:t>
                </a:r>
              </a:p>
            </p:txBody>
          </p:sp>
          <p:grpSp>
            <p:nvGrpSpPr>
              <p:cNvPr id="4113" name="Group 35"/>
              <p:cNvGrpSpPr>
                <a:grpSpLocks/>
              </p:cNvGrpSpPr>
              <p:nvPr/>
            </p:nvGrpSpPr>
            <p:grpSpPr bwMode="auto">
              <a:xfrm>
                <a:off x="976" y="650"/>
                <a:ext cx="576" cy="576"/>
                <a:chOff x="1248" y="1056"/>
                <a:chExt cx="576" cy="576"/>
              </a:xfrm>
            </p:grpSpPr>
            <p:sp>
              <p:nvSpPr>
                <p:cNvPr id="4120" name="Rectangle 36"/>
                <p:cNvSpPr>
                  <a:spLocks noChangeArrowheads="1"/>
                </p:cNvSpPr>
                <p:nvPr/>
              </p:nvSpPr>
              <p:spPr bwMode="auto">
                <a:xfrm>
                  <a:off x="1248" y="1056"/>
                  <a:ext cx="576" cy="576"/>
                </a:xfrm>
                <a:prstGeom prst="rect">
                  <a:avLst/>
                </a:prstGeom>
                <a:noFill/>
                <a:ln w="38100" cmpd="dbl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da-DK" sz="900" b="1">
                      <a:latin typeface="Arial" panose="020B0604020202020204" pitchFamily="34" charset="0"/>
                    </a:rPr>
                    <a:t>EHR system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da-DK" sz="900" b="1">
                    <a:latin typeface="Arial" panose="020B0604020202020204" pitchFamily="34" charset="0"/>
                  </a:endParaRP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da-DK" sz="900" b="1">
                    <a:latin typeface="Arial" panose="020B0604020202020204" pitchFamily="34" charset="0"/>
                  </a:endParaRP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da-DK" sz="900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21" name="Rectangle 37"/>
                <p:cNvSpPr>
                  <a:spLocks noChangeArrowheads="1"/>
                </p:cNvSpPr>
                <p:nvPr/>
              </p:nvSpPr>
              <p:spPr bwMode="auto">
                <a:xfrm>
                  <a:off x="1311" y="1347"/>
                  <a:ext cx="450" cy="23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36000" rIns="36000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da-DK" sz="900" b="1">
                      <a:latin typeface="Arial" panose="020B0604020202020204" pitchFamily="34" charset="0"/>
                    </a:rPr>
                    <a:t>F3. Medica-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da-DK" sz="900" b="1">
                      <a:latin typeface="Arial" panose="020B0604020202020204" pitchFamily="34" charset="0"/>
                    </a:rPr>
                    <a:t>tion system</a:t>
                  </a:r>
                </a:p>
              </p:txBody>
            </p:sp>
          </p:grpSp>
          <p:sp>
            <p:nvSpPr>
              <p:cNvPr id="4114" name="Text Box 38"/>
              <p:cNvSpPr txBox="1">
                <a:spLocks noChangeArrowheads="1"/>
              </p:cNvSpPr>
              <p:nvPr/>
            </p:nvSpPr>
            <p:spPr bwMode="auto">
              <a:xfrm>
                <a:off x="1664" y="1074"/>
                <a:ext cx="412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requests,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results</a:t>
                </a:r>
                <a:endParaRPr lang="en-US" altLang="da-DK" sz="900">
                  <a:latin typeface="Arial" panose="020B0604020202020204" pitchFamily="34" charset="0"/>
                </a:endParaRPr>
              </a:p>
            </p:txBody>
          </p:sp>
          <p:sp>
            <p:nvSpPr>
              <p:cNvPr id="4115" name="Text Box 39"/>
              <p:cNvSpPr txBox="1">
                <a:spLocks noChangeArrowheads="1"/>
              </p:cNvSpPr>
              <p:nvPr/>
            </p:nvSpPr>
            <p:spPr bwMode="auto">
              <a:xfrm>
                <a:off x="1722" y="530"/>
                <a:ext cx="30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codes</a:t>
                </a:r>
                <a:endParaRPr lang="en-US" altLang="da-DK" sz="900">
                  <a:latin typeface="Arial" panose="020B0604020202020204" pitchFamily="34" charset="0"/>
                </a:endParaRPr>
              </a:p>
            </p:txBody>
          </p:sp>
          <p:sp>
            <p:nvSpPr>
              <p:cNvPr id="4116" name="Line 40"/>
              <p:cNvSpPr>
                <a:spLocks noChangeShapeType="1"/>
              </p:cNvSpPr>
              <p:nvPr/>
            </p:nvSpPr>
            <p:spPr bwMode="auto">
              <a:xfrm flipH="1">
                <a:off x="1552" y="554"/>
                <a:ext cx="672" cy="240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17" name="Line 41"/>
              <p:cNvSpPr>
                <a:spLocks noChangeShapeType="1"/>
              </p:cNvSpPr>
              <p:nvPr/>
            </p:nvSpPr>
            <p:spPr bwMode="auto">
              <a:xfrm flipH="1" flipV="1">
                <a:off x="1552" y="1034"/>
                <a:ext cx="594" cy="69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 type="triangl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4118" name="AutoShape 42"/>
              <p:cNvSpPr>
                <a:spLocks noChangeArrowheads="1"/>
              </p:cNvSpPr>
              <p:nvPr/>
            </p:nvSpPr>
            <p:spPr bwMode="auto">
              <a:xfrm>
                <a:off x="1882" y="1487"/>
                <a:ext cx="862" cy="272"/>
              </a:xfrm>
              <a:prstGeom prst="wedgeRoundRectCallout">
                <a:avLst>
                  <a:gd name="adj1" fmla="val -29120"/>
                  <a:gd name="adj2" fmla="val -158454"/>
                  <a:gd name="adj3" fmla="val 1666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9600" rIns="3600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Double line: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The supplier integrates</a:t>
                </a:r>
              </a:p>
            </p:txBody>
          </p:sp>
          <p:sp>
            <p:nvSpPr>
              <p:cNvPr id="4119" name="AutoShape 43"/>
              <p:cNvSpPr>
                <a:spLocks noChangeArrowheads="1"/>
              </p:cNvSpPr>
              <p:nvPr/>
            </p:nvSpPr>
            <p:spPr bwMode="auto">
              <a:xfrm>
                <a:off x="1111" y="319"/>
                <a:ext cx="726" cy="227"/>
              </a:xfrm>
              <a:prstGeom prst="wedgeRoundRectCallout">
                <a:avLst>
                  <a:gd name="adj1" fmla="val -34713"/>
                  <a:gd name="adj2" fmla="val 84361"/>
                  <a:gd name="adj3" fmla="val 1666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9600" rIns="36000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Double-line border: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The delivery</a:t>
                </a: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"/>
          <p:cNvGrpSpPr>
            <a:grpSpLocks/>
          </p:cNvGrpSpPr>
          <p:nvPr/>
        </p:nvGrpSpPr>
        <p:grpSpPr bwMode="auto">
          <a:xfrm>
            <a:off x="34925" y="44450"/>
            <a:ext cx="5251450" cy="3676651"/>
            <a:chOff x="34925" y="44450"/>
            <a:chExt cx="5251450" cy="3676651"/>
          </a:xfrm>
        </p:grpSpPr>
        <p:sp>
          <p:nvSpPr>
            <p:cNvPr id="6147" name="Text Box 2"/>
            <p:cNvSpPr txBox="1">
              <a:spLocks noChangeArrowheads="1"/>
            </p:cNvSpPr>
            <p:nvPr/>
          </p:nvSpPr>
          <p:spPr bwMode="auto">
            <a:xfrm>
              <a:off x="34925" y="44450"/>
              <a:ext cx="27670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da-DK" sz="1200" b="1">
                  <a:latin typeface="Arial" panose="020B0604020202020204" pitchFamily="34" charset="0"/>
                </a:rPr>
                <a:t>Figure 3. Data model for the system</a:t>
              </a:r>
              <a:endParaRPr lang="en-US" altLang="da-DK" sz="1200">
                <a:latin typeface="Arial" panose="020B0604020202020204" pitchFamily="34" charset="0"/>
              </a:endParaRPr>
            </a:p>
          </p:txBody>
        </p:sp>
        <p:grpSp>
          <p:nvGrpSpPr>
            <p:cNvPr id="6148" name="Group 65"/>
            <p:cNvGrpSpPr>
              <a:grpSpLocks/>
            </p:cNvGrpSpPr>
            <p:nvPr/>
          </p:nvGrpSpPr>
          <p:grpSpPr bwMode="auto">
            <a:xfrm>
              <a:off x="34925" y="461963"/>
              <a:ext cx="5251450" cy="3259138"/>
              <a:chOff x="387" y="518"/>
              <a:chExt cx="3308" cy="2053"/>
            </a:xfrm>
          </p:grpSpPr>
          <p:sp>
            <p:nvSpPr>
              <p:cNvPr id="6149" name="Text Box 3"/>
              <p:cNvSpPr txBox="1">
                <a:spLocks noChangeArrowheads="1"/>
              </p:cNvSpPr>
              <p:nvPr/>
            </p:nvSpPr>
            <p:spPr bwMode="auto">
              <a:xfrm>
                <a:off x="1940" y="530"/>
                <a:ext cx="448" cy="1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D5. Person</a:t>
                </a:r>
              </a:p>
            </p:txBody>
          </p:sp>
          <p:sp>
            <p:nvSpPr>
              <p:cNvPr id="6150" name="Text Box 4"/>
              <p:cNvSpPr txBox="1">
                <a:spLocks noChangeArrowheads="1"/>
              </p:cNvSpPr>
              <p:nvPr/>
            </p:nvSpPr>
            <p:spPr bwMode="auto">
              <a:xfrm>
                <a:off x="1440" y="1610"/>
                <a:ext cx="552" cy="1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D1. Diagnosis</a:t>
                </a:r>
              </a:p>
            </p:txBody>
          </p:sp>
          <p:sp>
            <p:nvSpPr>
              <p:cNvPr id="6151" name="Text Box 5"/>
              <p:cNvSpPr txBox="1">
                <a:spLocks noChangeArrowheads="1"/>
              </p:cNvSpPr>
              <p:nvPr/>
            </p:nvSpPr>
            <p:spPr bwMode="auto">
              <a:xfrm>
                <a:off x="1940" y="1052"/>
                <a:ext cx="448" cy="2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D6. Admission</a:t>
                </a:r>
              </a:p>
            </p:txBody>
          </p:sp>
          <p:sp>
            <p:nvSpPr>
              <p:cNvPr id="6152" name="Text Box 6"/>
              <p:cNvSpPr txBox="1">
                <a:spLocks noChangeArrowheads="1"/>
              </p:cNvSpPr>
              <p:nvPr/>
            </p:nvSpPr>
            <p:spPr bwMode="auto">
              <a:xfrm>
                <a:off x="2388" y="1610"/>
                <a:ext cx="448" cy="133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D3. Service</a:t>
                </a:r>
              </a:p>
            </p:txBody>
          </p:sp>
          <p:sp>
            <p:nvSpPr>
              <p:cNvPr id="6153" name="Text Box 7"/>
              <p:cNvSpPr txBox="1">
                <a:spLocks noChangeArrowheads="1"/>
              </p:cNvSpPr>
              <p:nvPr/>
            </p:nvSpPr>
            <p:spPr bwMode="auto">
              <a:xfrm>
                <a:off x="1420" y="2158"/>
                <a:ext cx="592" cy="2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D2. Diagnosis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Type</a:t>
                </a:r>
              </a:p>
            </p:txBody>
          </p:sp>
          <p:sp>
            <p:nvSpPr>
              <p:cNvPr id="6154" name="Text Box 8"/>
              <p:cNvSpPr txBox="1">
                <a:spLocks noChangeArrowheads="1"/>
              </p:cNvSpPr>
              <p:nvPr/>
            </p:nvSpPr>
            <p:spPr bwMode="auto">
              <a:xfrm>
                <a:off x="2388" y="2158"/>
                <a:ext cx="448" cy="2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D4. Service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Type</a:t>
                </a:r>
              </a:p>
            </p:txBody>
          </p:sp>
          <p:cxnSp>
            <p:nvCxnSpPr>
              <p:cNvPr id="6155" name="AutoShape 9"/>
              <p:cNvCxnSpPr>
                <a:cxnSpLocks noChangeShapeType="1"/>
                <a:stCxn id="6150" idx="2"/>
                <a:endCxn id="6153" idx="0"/>
              </p:cNvCxnSpPr>
              <p:nvPr/>
            </p:nvCxnSpPr>
            <p:spPr bwMode="auto">
              <a:xfrm>
                <a:off x="1716" y="1750"/>
                <a:ext cx="0" cy="40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156" name="AutoShape 10"/>
              <p:cNvCxnSpPr>
                <a:cxnSpLocks noChangeShapeType="1"/>
                <a:stCxn id="6152" idx="2"/>
                <a:endCxn id="6154" idx="0"/>
              </p:cNvCxnSpPr>
              <p:nvPr/>
            </p:nvCxnSpPr>
            <p:spPr bwMode="auto">
              <a:xfrm>
                <a:off x="2612" y="1743"/>
                <a:ext cx="0" cy="41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6157" name="Group 11"/>
              <p:cNvGrpSpPr>
                <a:grpSpLocks noChangeAspect="1"/>
              </p:cNvGrpSpPr>
              <p:nvPr/>
            </p:nvGrpSpPr>
            <p:grpSpPr bwMode="auto">
              <a:xfrm flipV="1">
                <a:off x="1681" y="1747"/>
                <a:ext cx="69" cy="58"/>
                <a:chOff x="1918" y="3762"/>
                <a:chExt cx="128" cy="106"/>
              </a:xfrm>
            </p:grpSpPr>
            <p:sp>
              <p:nvSpPr>
                <p:cNvPr id="6209" name="Line 12"/>
                <p:cNvSpPr>
                  <a:spLocks noChangeAspect="1" noChangeShapeType="1"/>
                </p:cNvSpPr>
                <p:nvPr/>
              </p:nvSpPr>
              <p:spPr bwMode="auto">
                <a:xfrm>
                  <a:off x="1982" y="3762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  <p:sp>
              <p:nvSpPr>
                <p:cNvPr id="6210" name="Line 1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18" y="3763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</p:grpSp>
          <p:grpSp>
            <p:nvGrpSpPr>
              <p:cNvPr id="6158" name="Group 14"/>
              <p:cNvGrpSpPr>
                <a:grpSpLocks noChangeAspect="1"/>
              </p:cNvGrpSpPr>
              <p:nvPr/>
            </p:nvGrpSpPr>
            <p:grpSpPr bwMode="auto">
              <a:xfrm flipV="1">
                <a:off x="2576" y="1748"/>
                <a:ext cx="70" cy="59"/>
                <a:chOff x="1918" y="3762"/>
                <a:chExt cx="128" cy="106"/>
              </a:xfrm>
            </p:grpSpPr>
            <p:sp>
              <p:nvSpPr>
                <p:cNvPr id="6207" name="Line 15"/>
                <p:cNvSpPr>
                  <a:spLocks noChangeAspect="1" noChangeShapeType="1"/>
                </p:cNvSpPr>
                <p:nvPr/>
              </p:nvSpPr>
              <p:spPr bwMode="auto">
                <a:xfrm>
                  <a:off x="1982" y="3762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  <p:sp>
              <p:nvSpPr>
                <p:cNvPr id="6208" name="Line 1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18" y="3763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</p:grpSp>
          <p:grpSp>
            <p:nvGrpSpPr>
              <p:cNvPr id="6159" name="Group 17"/>
              <p:cNvGrpSpPr>
                <a:grpSpLocks noChangeAspect="1"/>
              </p:cNvGrpSpPr>
              <p:nvPr/>
            </p:nvGrpSpPr>
            <p:grpSpPr bwMode="auto">
              <a:xfrm rot="16200000" flipH="1">
                <a:off x="2328" y="2243"/>
                <a:ext cx="70" cy="57"/>
                <a:chOff x="1918" y="3762"/>
                <a:chExt cx="128" cy="106"/>
              </a:xfrm>
            </p:grpSpPr>
            <p:sp>
              <p:nvSpPr>
                <p:cNvPr id="6205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1982" y="3762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  <p:sp>
              <p:nvSpPr>
                <p:cNvPr id="6206" name="Line 1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18" y="3763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</p:grpSp>
          <p:sp>
            <p:nvSpPr>
              <p:cNvPr id="6160" name="Freeform 20"/>
              <p:cNvSpPr>
                <a:spLocks/>
              </p:cNvSpPr>
              <p:nvPr/>
            </p:nvSpPr>
            <p:spPr bwMode="auto">
              <a:xfrm>
                <a:off x="1720" y="1158"/>
                <a:ext cx="224" cy="452"/>
              </a:xfrm>
              <a:custGeom>
                <a:avLst/>
                <a:gdLst>
                  <a:gd name="T0" fmla="*/ 224 w 224"/>
                  <a:gd name="T1" fmla="*/ 2 h 452"/>
                  <a:gd name="T2" fmla="*/ 5 w 224"/>
                  <a:gd name="T3" fmla="*/ 452 h 45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24" h="452">
                    <a:moveTo>
                      <a:pt x="224" y="2"/>
                    </a:moveTo>
                    <a:cubicBezTo>
                      <a:pt x="32" y="0"/>
                      <a:pt x="0" y="74"/>
                      <a:pt x="5" y="45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cxnSp>
            <p:nvCxnSpPr>
              <p:cNvPr id="6161" name="AutoShape 21"/>
              <p:cNvCxnSpPr>
                <a:cxnSpLocks noChangeShapeType="1"/>
                <a:stCxn id="6149" idx="2"/>
                <a:endCxn id="6151" idx="0"/>
              </p:cNvCxnSpPr>
              <p:nvPr/>
            </p:nvCxnSpPr>
            <p:spPr bwMode="auto">
              <a:xfrm>
                <a:off x="2164" y="670"/>
                <a:ext cx="0" cy="38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6162" name="Freeform 22"/>
              <p:cNvSpPr>
                <a:spLocks/>
              </p:cNvSpPr>
              <p:nvPr/>
            </p:nvSpPr>
            <p:spPr bwMode="auto">
              <a:xfrm>
                <a:off x="2394" y="1166"/>
                <a:ext cx="222" cy="442"/>
              </a:xfrm>
              <a:custGeom>
                <a:avLst/>
                <a:gdLst>
                  <a:gd name="T0" fmla="*/ 0 w 222"/>
                  <a:gd name="T1" fmla="*/ 0 h 442"/>
                  <a:gd name="T2" fmla="*/ 222 w 222"/>
                  <a:gd name="T3" fmla="*/ 442 h 44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22" h="442">
                    <a:moveTo>
                      <a:pt x="0" y="0"/>
                    </a:moveTo>
                    <a:cubicBezTo>
                      <a:pt x="182" y="2"/>
                      <a:pt x="222" y="78"/>
                      <a:pt x="222" y="44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grpSp>
            <p:nvGrpSpPr>
              <p:cNvPr id="6163" name="Group 23"/>
              <p:cNvGrpSpPr>
                <a:grpSpLocks noChangeAspect="1"/>
              </p:cNvGrpSpPr>
              <p:nvPr/>
            </p:nvGrpSpPr>
            <p:grpSpPr bwMode="auto">
              <a:xfrm>
                <a:off x="2582" y="1550"/>
                <a:ext cx="69" cy="58"/>
                <a:chOff x="1918" y="3762"/>
                <a:chExt cx="128" cy="106"/>
              </a:xfrm>
            </p:grpSpPr>
            <p:sp>
              <p:nvSpPr>
                <p:cNvPr id="6203" name="Line 24"/>
                <p:cNvSpPr>
                  <a:spLocks noChangeAspect="1" noChangeShapeType="1"/>
                </p:cNvSpPr>
                <p:nvPr/>
              </p:nvSpPr>
              <p:spPr bwMode="auto">
                <a:xfrm>
                  <a:off x="1982" y="3762"/>
                  <a:ext cx="64" cy="10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  <p:sp>
              <p:nvSpPr>
                <p:cNvPr id="6204" name="Line 25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18" y="3763"/>
                  <a:ext cx="64" cy="10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</p:grpSp>
          <p:grpSp>
            <p:nvGrpSpPr>
              <p:cNvPr id="6164" name="Group 26"/>
              <p:cNvGrpSpPr>
                <a:grpSpLocks noChangeAspect="1"/>
              </p:cNvGrpSpPr>
              <p:nvPr/>
            </p:nvGrpSpPr>
            <p:grpSpPr bwMode="auto">
              <a:xfrm>
                <a:off x="1689" y="1550"/>
                <a:ext cx="70" cy="58"/>
                <a:chOff x="1918" y="3762"/>
                <a:chExt cx="128" cy="106"/>
              </a:xfrm>
            </p:grpSpPr>
            <p:sp>
              <p:nvSpPr>
                <p:cNvPr id="6201" name="Line 27"/>
                <p:cNvSpPr>
                  <a:spLocks noChangeAspect="1" noChangeShapeType="1"/>
                </p:cNvSpPr>
                <p:nvPr/>
              </p:nvSpPr>
              <p:spPr bwMode="auto">
                <a:xfrm>
                  <a:off x="1982" y="3762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  <p:sp>
              <p:nvSpPr>
                <p:cNvPr id="6202" name="Line 2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18" y="3763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</p:grpSp>
          <p:grpSp>
            <p:nvGrpSpPr>
              <p:cNvPr id="6165" name="Group 29"/>
              <p:cNvGrpSpPr>
                <a:grpSpLocks noChangeAspect="1"/>
              </p:cNvGrpSpPr>
              <p:nvPr/>
            </p:nvGrpSpPr>
            <p:grpSpPr bwMode="auto">
              <a:xfrm>
                <a:off x="2129" y="994"/>
                <a:ext cx="69" cy="59"/>
                <a:chOff x="1918" y="3762"/>
                <a:chExt cx="128" cy="106"/>
              </a:xfrm>
            </p:grpSpPr>
            <p:sp>
              <p:nvSpPr>
                <p:cNvPr id="6199" name="Line 30"/>
                <p:cNvSpPr>
                  <a:spLocks noChangeAspect="1" noChangeShapeType="1"/>
                </p:cNvSpPr>
                <p:nvPr/>
              </p:nvSpPr>
              <p:spPr bwMode="auto">
                <a:xfrm>
                  <a:off x="1982" y="3762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  <p:sp>
              <p:nvSpPr>
                <p:cNvPr id="6200" name="Line 3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18" y="3763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</p:grpSp>
          <p:sp>
            <p:nvSpPr>
              <p:cNvPr id="6166" name="Text Box 32"/>
              <p:cNvSpPr txBox="1">
                <a:spLocks noChangeArrowheads="1"/>
              </p:cNvSpPr>
              <p:nvPr/>
            </p:nvSpPr>
            <p:spPr bwMode="auto">
              <a:xfrm>
                <a:off x="2848" y="1731"/>
                <a:ext cx="84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Start time, State ( . . .),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 . . .</a:t>
                </a:r>
              </a:p>
            </p:txBody>
          </p:sp>
          <p:sp>
            <p:nvSpPr>
              <p:cNvPr id="6167" name="Text Box 33"/>
              <p:cNvSpPr txBox="1">
                <a:spLocks noChangeArrowheads="1"/>
              </p:cNvSpPr>
              <p:nvPr/>
            </p:nvSpPr>
            <p:spPr bwMode="auto">
              <a:xfrm>
                <a:off x="387" y="1309"/>
                <a:ext cx="1357" cy="3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Name, Start time,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State (</a:t>
                </a:r>
                <a:r>
                  <a:rPr lang="en-US" altLang="da-DK" sz="900" dirty="0" err="1">
                    <a:latin typeface="Arial" panose="020B0604020202020204" pitchFamily="34" charset="0"/>
                  </a:rPr>
                  <a:t>obs</a:t>
                </a:r>
                <a:r>
                  <a:rPr lang="en-US" altLang="da-DK" sz="900" dirty="0">
                    <a:latin typeface="Arial" panose="020B0604020202020204" pitchFamily="34" charset="0"/>
                  </a:rPr>
                  <a:t> | valid | canceled | closed),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. . . recommendation</a:t>
                </a:r>
              </a:p>
            </p:txBody>
          </p:sp>
          <p:sp>
            <p:nvSpPr>
              <p:cNvPr id="6168" name="Line 34"/>
              <p:cNvSpPr>
                <a:spLocks noChangeShapeType="1"/>
              </p:cNvSpPr>
              <p:nvPr/>
            </p:nvSpPr>
            <p:spPr bwMode="auto">
              <a:xfrm>
                <a:off x="1292" y="1556"/>
                <a:ext cx="184" cy="1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6169" name="Line 35"/>
              <p:cNvSpPr>
                <a:spLocks noChangeShapeType="1"/>
              </p:cNvSpPr>
              <p:nvPr/>
            </p:nvSpPr>
            <p:spPr bwMode="auto">
              <a:xfrm flipH="1" flipV="1">
                <a:off x="2765" y="1704"/>
                <a:ext cx="112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cxnSp>
            <p:nvCxnSpPr>
              <p:cNvPr id="6170" name="AutoShape 36"/>
              <p:cNvCxnSpPr>
                <a:cxnSpLocks noChangeShapeType="1"/>
                <a:stCxn id="6153" idx="3"/>
                <a:endCxn id="6154" idx="1"/>
              </p:cNvCxnSpPr>
              <p:nvPr/>
            </p:nvCxnSpPr>
            <p:spPr bwMode="auto">
              <a:xfrm>
                <a:off x="2012" y="2271"/>
                <a:ext cx="376" cy="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6171" name="Group 37"/>
              <p:cNvGrpSpPr>
                <a:grpSpLocks noChangeAspect="1"/>
              </p:cNvGrpSpPr>
              <p:nvPr/>
            </p:nvGrpSpPr>
            <p:grpSpPr bwMode="auto">
              <a:xfrm rot="16200000" flipV="1">
                <a:off x="2001" y="2240"/>
                <a:ext cx="70" cy="57"/>
                <a:chOff x="1918" y="3762"/>
                <a:chExt cx="128" cy="106"/>
              </a:xfrm>
            </p:grpSpPr>
            <p:sp>
              <p:nvSpPr>
                <p:cNvPr id="6197" name="Line 38"/>
                <p:cNvSpPr>
                  <a:spLocks noChangeAspect="1" noChangeShapeType="1"/>
                </p:cNvSpPr>
                <p:nvPr/>
              </p:nvSpPr>
              <p:spPr bwMode="auto">
                <a:xfrm>
                  <a:off x="1982" y="3762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  <p:sp>
              <p:nvSpPr>
                <p:cNvPr id="6198" name="Line 3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18" y="3763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</p:grpSp>
          <p:sp>
            <p:nvSpPr>
              <p:cNvPr id="6172" name="Freeform 40"/>
              <p:cNvSpPr>
                <a:spLocks/>
              </p:cNvSpPr>
              <p:nvPr/>
            </p:nvSpPr>
            <p:spPr bwMode="auto">
              <a:xfrm>
                <a:off x="2791" y="1464"/>
                <a:ext cx="226" cy="217"/>
              </a:xfrm>
              <a:custGeom>
                <a:avLst/>
                <a:gdLst>
                  <a:gd name="T0" fmla="*/ 44 w 226"/>
                  <a:gd name="T1" fmla="*/ 217 h 217"/>
                  <a:gd name="T2" fmla="*/ 168 w 226"/>
                  <a:gd name="T3" fmla="*/ 53 h 217"/>
                  <a:gd name="T4" fmla="*/ 0 w 226"/>
                  <a:gd name="T5" fmla="*/ 142 h 2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217">
                    <a:moveTo>
                      <a:pt x="44" y="217"/>
                    </a:moveTo>
                    <a:cubicBezTo>
                      <a:pt x="189" y="213"/>
                      <a:pt x="226" y="106"/>
                      <a:pt x="168" y="53"/>
                    </a:cubicBezTo>
                    <a:cubicBezTo>
                      <a:pt x="111" y="0"/>
                      <a:pt x="5" y="6"/>
                      <a:pt x="0" y="14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grpSp>
            <p:nvGrpSpPr>
              <p:cNvPr id="6173" name="Group 41"/>
              <p:cNvGrpSpPr>
                <a:grpSpLocks noChangeAspect="1"/>
              </p:cNvGrpSpPr>
              <p:nvPr/>
            </p:nvGrpSpPr>
            <p:grpSpPr bwMode="auto">
              <a:xfrm rot="16200000" flipV="1">
                <a:off x="2832" y="1649"/>
                <a:ext cx="70" cy="57"/>
                <a:chOff x="1918" y="3762"/>
                <a:chExt cx="128" cy="106"/>
              </a:xfrm>
            </p:grpSpPr>
            <p:sp>
              <p:nvSpPr>
                <p:cNvPr id="6195" name="Line 42"/>
                <p:cNvSpPr>
                  <a:spLocks noChangeAspect="1" noChangeShapeType="1"/>
                </p:cNvSpPr>
                <p:nvPr/>
              </p:nvSpPr>
              <p:spPr bwMode="auto">
                <a:xfrm>
                  <a:off x="1982" y="3762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  <p:sp>
              <p:nvSpPr>
                <p:cNvPr id="6196" name="Line 4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18" y="3763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</p:grpSp>
          <p:sp>
            <p:nvSpPr>
              <p:cNvPr id="6174" name="Text Box 44"/>
              <p:cNvSpPr txBox="1">
                <a:spLocks noChangeArrowheads="1"/>
              </p:cNvSpPr>
              <p:nvPr/>
            </p:nvSpPr>
            <p:spPr bwMode="auto">
              <a:xfrm>
                <a:off x="393" y="2123"/>
                <a:ext cx="1114" cy="3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Diagnosis code, Name,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State (considered | . . .),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Description, Recommendation</a:t>
                </a:r>
              </a:p>
            </p:txBody>
          </p:sp>
          <p:sp>
            <p:nvSpPr>
              <p:cNvPr id="6175" name="Line 45"/>
              <p:cNvSpPr>
                <a:spLocks noChangeShapeType="1"/>
              </p:cNvSpPr>
              <p:nvPr/>
            </p:nvSpPr>
            <p:spPr bwMode="auto">
              <a:xfrm>
                <a:off x="1224" y="2195"/>
                <a:ext cx="228" cy="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6176" name="Text Box 46"/>
              <p:cNvSpPr txBox="1">
                <a:spLocks noChangeArrowheads="1"/>
              </p:cNvSpPr>
              <p:nvPr/>
            </p:nvSpPr>
            <p:spPr bwMode="auto">
              <a:xfrm>
                <a:off x="2951" y="1471"/>
                <a:ext cx="476" cy="1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Consists of</a:t>
                </a:r>
              </a:p>
            </p:txBody>
          </p:sp>
          <p:sp>
            <p:nvSpPr>
              <p:cNvPr id="6177" name="Freeform 47"/>
              <p:cNvSpPr>
                <a:spLocks/>
              </p:cNvSpPr>
              <p:nvPr/>
            </p:nvSpPr>
            <p:spPr bwMode="auto">
              <a:xfrm>
                <a:off x="2781" y="2048"/>
                <a:ext cx="211" cy="215"/>
              </a:xfrm>
              <a:custGeom>
                <a:avLst/>
                <a:gdLst>
                  <a:gd name="T0" fmla="*/ 58 w 211"/>
                  <a:gd name="T1" fmla="*/ 215 h 215"/>
                  <a:gd name="T2" fmla="*/ 164 w 211"/>
                  <a:gd name="T3" fmla="*/ 54 h 215"/>
                  <a:gd name="T4" fmla="*/ 0 w 211"/>
                  <a:gd name="T5" fmla="*/ 112 h 21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1" h="215">
                    <a:moveTo>
                      <a:pt x="58" y="215"/>
                    </a:moveTo>
                    <a:cubicBezTo>
                      <a:pt x="204" y="211"/>
                      <a:pt x="211" y="97"/>
                      <a:pt x="164" y="54"/>
                    </a:cubicBezTo>
                    <a:cubicBezTo>
                      <a:pt x="117" y="10"/>
                      <a:pt x="34" y="0"/>
                      <a:pt x="0" y="112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grpSp>
            <p:nvGrpSpPr>
              <p:cNvPr id="6178" name="Group 48"/>
              <p:cNvGrpSpPr>
                <a:grpSpLocks noChangeAspect="1"/>
              </p:cNvGrpSpPr>
              <p:nvPr/>
            </p:nvGrpSpPr>
            <p:grpSpPr bwMode="auto">
              <a:xfrm rot="16200000" flipV="1">
                <a:off x="2830" y="2233"/>
                <a:ext cx="70" cy="58"/>
                <a:chOff x="1918" y="3762"/>
                <a:chExt cx="128" cy="106"/>
              </a:xfrm>
            </p:grpSpPr>
            <p:sp>
              <p:nvSpPr>
                <p:cNvPr id="6193" name="Line 49"/>
                <p:cNvSpPr>
                  <a:spLocks noChangeAspect="1" noChangeShapeType="1"/>
                </p:cNvSpPr>
                <p:nvPr/>
              </p:nvSpPr>
              <p:spPr bwMode="auto">
                <a:xfrm>
                  <a:off x="1982" y="3762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  <p:sp>
              <p:nvSpPr>
                <p:cNvPr id="6194" name="Line 5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18" y="3763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</p:grpSp>
          <p:sp>
            <p:nvSpPr>
              <p:cNvPr id="6179" name="Text Box 51"/>
              <p:cNvSpPr txBox="1">
                <a:spLocks noChangeArrowheads="1"/>
              </p:cNvSpPr>
              <p:nvPr/>
            </p:nvSpPr>
            <p:spPr bwMode="auto">
              <a:xfrm>
                <a:off x="2946" y="2129"/>
                <a:ext cx="427" cy="1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Hierarchy</a:t>
                </a:r>
              </a:p>
            </p:txBody>
          </p:sp>
          <p:sp>
            <p:nvSpPr>
              <p:cNvPr id="6180" name="Text Box 52"/>
              <p:cNvSpPr txBox="1">
                <a:spLocks noChangeArrowheads="1"/>
              </p:cNvSpPr>
              <p:nvPr/>
            </p:nvSpPr>
            <p:spPr bwMode="auto">
              <a:xfrm>
                <a:off x="2566" y="518"/>
                <a:ext cx="795" cy="1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Person ID, Name . . .</a:t>
                </a:r>
              </a:p>
            </p:txBody>
          </p:sp>
          <p:sp>
            <p:nvSpPr>
              <p:cNvPr id="6181" name="Line 53"/>
              <p:cNvSpPr>
                <a:spLocks noChangeShapeType="1"/>
              </p:cNvSpPr>
              <p:nvPr/>
            </p:nvSpPr>
            <p:spPr bwMode="auto">
              <a:xfrm>
                <a:off x="2350" y="582"/>
                <a:ext cx="248" cy="1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6182" name="Text Box 54"/>
              <p:cNvSpPr txBox="1">
                <a:spLocks noChangeArrowheads="1"/>
              </p:cNvSpPr>
              <p:nvPr/>
            </p:nvSpPr>
            <p:spPr bwMode="auto">
              <a:xfrm>
                <a:off x="1668" y="816"/>
                <a:ext cx="520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State, Start, 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End, Name</a:t>
                </a:r>
              </a:p>
            </p:txBody>
          </p:sp>
          <p:sp>
            <p:nvSpPr>
              <p:cNvPr id="6183" name="Line 55"/>
              <p:cNvSpPr>
                <a:spLocks noChangeShapeType="1"/>
              </p:cNvSpPr>
              <p:nvPr/>
            </p:nvSpPr>
            <p:spPr bwMode="auto">
              <a:xfrm flipH="1" flipV="1">
                <a:off x="1876" y="1016"/>
                <a:ext cx="112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6184" name="Freeform 56"/>
              <p:cNvSpPr>
                <a:spLocks/>
              </p:cNvSpPr>
              <p:nvPr/>
            </p:nvSpPr>
            <p:spPr bwMode="auto">
              <a:xfrm>
                <a:off x="1542" y="2381"/>
                <a:ext cx="177" cy="159"/>
              </a:xfrm>
              <a:custGeom>
                <a:avLst/>
                <a:gdLst>
                  <a:gd name="T0" fmla="*/ 12 w 177"/>
                  <a:gd name="T1" fmla="*/ 0 h 159"/>
                  <a:gd name="T2" fmla="*/ 165 w 177"/>
                  <a:gd name="T3" fmla="*/ 0 h 15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7" h="159">
                    <a:moveTo>
                      <a:pt x="12" y="0"/>
                    </a:moveTo>
                    <a:cubicBezTo>
                      <a:pt x="0" y="156"/>
                      <a:pt x="177" y="159"/>
                      <a:pt x="165" y="0"/>
                    </a:cubicBezTo>
                  </a:path>
                </a:pathLst>
              </a:custGeom>
              <a:noFill/>
              <a:ln w="1270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grpSp>
            <p:nvGrpSpPr>
              <p:cNvPr id="6185" name="Group 57"/>
              <p:cNvGrpSpPr>
                <a:grpSpLocks noChangeAspect="1"/>
              </p:cNvGrpSpPr>
              <p:nvPr/>
            </p:nvGrpSpPr>
            <p:grpSpPr bwMode="auto">
              <a:xfrm flipV="1">
                <a:off x="1521" y="2378"/>
                <a:ext cx="69" cy="58"/>
                <a:chOff x="1918" y="3762"/>
                <a:chExt cx="128" cy="106"/>
              </a:xfrm>
            </p:grpSpPr>
            <p:sp>
              <p:nvSpPr>
                <p:cNvPr id="6191" name="Line 58"/>
                <p:cNvSpPr>
                  <a:spLocks noChangeAspect="1" noChangeShapeType="1"/>
                </p:cNvSpPr>
                <p:nvPr/>
              </p:nvSpPr>
              <p:spPr bwMode="auto">
                <a:xfrm>
                  <a:off x="1982" y="3762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  <p:sp>
              <p:nvSpPr>
                <p:cNvPr id="6192" name="Line 5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18" y="3763"/>
                  <a:ext cx="64" cy="10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46800" rIns="90000" bIns="46800" anchor="ctr">
                  <a:spAutoFit/>
                </a:bodyPr>
                <a:lstStyle/>
                <a:p>
                  <a:endParaRPr lang="da-DK"/>
                </a:p>
              </p:txBody>
            </p:sp>
          </p:grpSp>
          <p:sp>
            <p:nvSpPr>
              <p:cNvPr id="6186" name="Text Box 60"/>
              <p:cNvSpPr txBox="1">
                <a:spLocks noChangeArrowheads="1"/>
              </p:cNvSpPr>
              <p:nvPr/>
            </p:nvSpPr>
            <p:spPr bwMode="auto">
              <a:xfrm>
                <a:off x="1683" y="2386"/>
                <a:ext cx="427" cy="1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Hierarchy</a:t>
                </a:r>
              </a:p>
            </p:txBody>
          </p:sp>
          <p:sp>
            <p:nvSpPr>
              <p:cNvPr id="6187" name="Text Box 61"/>
              <p:cNvSpPr txBox="1">
                <a:spLocks noChangeArrowheads="1"/>
              </p:cNvSpPr>
              <p:nvPr/>
            </p:nvSpPr>
            <p:spPr bwMode="auto">
              <a:xfrm>
                <a:off x="2844" y="2338"/>
                <a:ext cx="791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Service code, Name,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 dirty="0">
                    <a:latin typeface="Arial" panose="020B0604020202020204" pitchFamily="34" charset="0"/>
                  </a:rPr>
                  <a:t>State (. . .), . . .</a:t>
                </a:r>
              </a:p>
            </p:txBody>
          </p:sp>
          <p:sp>
            <p:nvSpPr>
              <p:cNvPr id="6188" name="Line 62"/>
              <p:cNvSpPr>
                <a:spLocks noChangeShapeType="1"/>
              </p:cNvSpPr>
              <p:nvPr/>
            </p:nvSpPr>
            <p:spPr bwMode="auto">
              <a:xfrm flipH="1" flipV="1">
                <a:off x="2748" y="2328"/>
                <a:ext cx="112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a-DK"/>
              </a:p>
            </p:txBody>
          </p:sp>
          <p:sp>
            <p:nvSpPr>
              <p:cNvPr id="6189" name="AutoShape 63"/>
              <p:cNvSpPr>
                <a:spLocks noChangeArrowheads="1"/>
              </p:cNvSpPr>
              <p:nvPr/>
            </p:nvSpPr>
            <p:spPr bwMode="auto">
              <a:xfrm>
                <a:off x="476" y="663"/>
                <a:ext cx="544" cy="272"/>
              </a:xfrm>
              <a:prstGeom prst="wedgeRoundRectCallout">
                <a:avLst>
                  <a:gd name="adj1" fmla="val 111764"/>
                  <a:gd name="adj2" fmla="val 90810"/>
                  <a:gd name="adj3" fmla="val 16667"/>
                </a:avLst>
              </a:prstGeom>
              <a:noFill/>
              <a:ln w="19050">
                <a:solidFill>
                  <a:srgbClr val="3366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9600" rIns="3600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1000">
                    <a:solidFill>
                      <a:srgbClr val="3366FF"/>
                    </a:solidFill>
                    <a:latin typeface="Arial" panose="020B0604020202020204" pitchFamily="34" charset="0"/>
                  </a:rPr>
                  <a:t>Plus 12 more boxes</a:t>
                </a:r>
              </a:p>
            </p:txBody>
          </p:sp>
          <p:sp>
            <p:nvSpPr>
              <p:cNvPr id="6190" name="AutoShape 64"/>
              <p:cNvSpPr>
                <a:spLocks noChangeArrowheads="1"/>
              </p:cNvSpPr>
              <p:nvPr/>
            </p:nvSpPr>
            <p:spPr bwMode="auto">
              <a:xfrm>
                <a:off x="476" y="1752"/>
                <a:ext cx="816" cy="272"/>
              </a:xfrm>
              <a:prstGeom prst="wedgeRoundRectCallout">
                <a:avLst>
                  <a:gd name="adj1" fmla="val 53921"/>
                  <a:gd name="adj2" fmla="val 86398"/>
                  <a:gd name="adj3" fmla="val 16667"/>
                </a:avLst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36000" rIns="0" bIns="3600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1000">
                    <a:latin typeface="Arial" panose="020B0604020202020204" pitchFamily="34" charset="0"/>
                  </a:rPr>
                  <a:t>Dotted box: Shared with external system</a:t>
                </a: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"/>
          <p:cNvGrpSpPr>
            <a:grpSpLocks/>
          </p:cNvGrpSpPr>
          <p:nvPr/>
        </p:nvGrpSpPr>
        <p:grpSpPr bwMode="auto">
          <a:xfrm>
            <a:off x="34925" y="44450"/>
            <a:ext cx="5065713" cy="3524250"/>
            <a:chOff x="34925" y="44450"/>
            <a:chExt cx="5065713" cy="3524250"/>
          </a:xfrm>
        </p:grpSpPr>
        <p:sp>
          <p:nvSpPr>
            <p:cNvPr id="8195" name="Text Box 2"/>
            <p:cNvSpPr txBox="1">
              <a:spLocks noChangeArrowheads="1"/>
            </p:cNvSpPr>
            <p:nvPr/>
          </p:nvSpPr>
          <p:spPr bwMode="auto">
            <a:xfrm>
              <a:off x="34925" y="44450"/>
              <a:ext cx="257016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da-DK" sz="1200" b="1">
                  <a:solidFill>
                    <a:srgbClr val="0000FF"/>
                  </a:solidFill>
                  <a:latin typeface="Arial" panose="020B0604020202020204" pitchFamily="34" charset="0"/>
                </a:rPr>
                <a:t>Figure 4. Present service tables</a:t>
              </a:r>
              <a:endParaRPr lang="en-US" altLang="da-DK" sz="120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8196" name="Picture 7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415"/>
            <a:stretch>
              <a:fillRect/>
            </a:stretch>
          </p:blipFill>
          <p:spPr bwMode="auto">
            <a:xfrm>
              <a:off x="131763" y="392113"/>
              <a:ext cx="2381250" cy="3176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97" name="Picture 7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299"/>
            <a:stretch>
              <a:fillRect/>
            </a:stretch>
          </p:blipFill>
          <p:spPr bwMode="auto">
            <a:xfrm>
              <a:off x="2814638" y="392113"/>
              <a:ext cx="2286000" cy="1309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1"/>
          <p:cNvGrpSpPr>
            <a:grpSpLocks/>
          </p:cNvGrpSpPr>
          <p:nvPr/>
        </p:nvGrpSpPr>
        <p:grpSpPr bwMode="auto">
          <a:xfrm>
            <a:off x="34925" y="44450"/>
            <a:ext cx="8218488" cy="2338388"/>
            <a:chOff x="34925" y="44450"/>
            <a:chExt cx="8218488" cy="2338388"/>
          </a:xfrm>
        </p:grpSpPr>
        <p:sp>
          <p:nvSpPr>
            <p:cNvPr id="10243" name="Text Box 2"/>
            <p:cNvSpPr txBox="1">
              <a:spLocks noChangeArrowheads="1"/>
            </p:cNvSpPr>
            <p:nvPr/>
          </p:nvSpPr>
          <p:spPr bwMode="auto">
            <a:xfrm>
              <a:off x="34925" y="44450"/>
              <a:ext cx="3994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da-DK" sz="1800" b="1">
                  <a:solidFill>
                    <a:srgbClr val="0000FF"/>
                  </a:solidFill>
                  <a:latin typeface="Arial" panose="020B0604020202020204" pitchFamily="34" charset="0"/>
                </a:rPr>
                <a:t>Figure 5. Present medication data</a:t>
              </a:r>
              <a:endParaRPr lang="en-US" altLang="da-DK" sz="180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1024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25" t="19856" b="53436"/>
            <a:stretch>
              <a:fillRect/>
            </a:stretch>
          </p:blipFill>
          <p:spPr bwMode="auto">
            <a:xfrm>
              <a:off x="141288" y="438150"/>
              <a:ext cx="8112125" cy="194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5" name="Text Box 10"/>
            <p:cNvSpPr txBox="1">
              <a:spLocks noChangeArrowheads="1"/>
            </p:cNvSpPr>
            <p:nvPr/>
          </p:nvSpPr>
          <p:spPr bwMode="auto">
            <a:xfrm>
              <a:off x="2354263" y="536575"/>
              <a:ext cx="792163" cy="125413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Medicine</a:t>
              </a:r>
            </a:p>
          </p:txBody>
        </p:sp>
        <p:sp>
          <p:nvSpPr>
            <p:cNvPr id="10246" name="Text Box 11"/>
            <p:cNvSpPr txBox="1">
              <a:spLocks noChangeArrowheads="1"/>
            </p:cNvSpPr>
            <p:nvPr/>
          </p:nvSpPr>
          <p:spPr bwMode="auto">
            <a:xfrm>
              <a:off x="1011238" y="536575"/>
              <a:ext cx="431800" cy="125413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End</a:t>
              </a:r>
            </a:p>
          </p:txBody>
        </p:sp>
        <p:sp>
          <p:nvSpPr>
            <p:cNvPr id="10247" name="Text Box 12"/>
            <p:cNvSpPr txBox="1">
              <a:spLocks noChangeArrowheads="1"/>
            </p:cNvSpPr>
            <p:nvPr/>
          </p:nvSpPr>
          <p:spPr bwMode="auto">
            <a:xfrm>
              <a:off x="3452813" y="536575"/>
              <a:ext cx="527050" cy="125413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Unit</a:t>
              </a:r>
            </a:p>
          </p:txBody>
        </p:sp>
        <p:sp>
          <p:nvSpPr>
            <p:cNvPr id="10248" name="Text Box 13"/>
            <p:cNvSpPr txBox="1">
              <a:spLocks noChangeArrowheads="1"/>
            </p:cNvSpPr>
            <p:nvPr/>
          </p:nvSpPr>
          <p:spPr bwMode="auto">
            <a:xfrm>
              <a:off x="5319713" y="536575"/>
              <a:ext cx="647700" cy="125413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Daily dosis</a:t>
              </a:r>
            </a:p>
          </p:txBody>
        </p:sp>
        <p:sp>
          <p:nvSpPr>
            <p:cNvPr id="10249" name="Text Box 14"/>
            <p:cNvSpPr txBox="1">
              <a:spLocks noChangeArrowheads="1"/>
            </p:cNvSpPr>
            <p:nvPr/>
          </p:nvSpPr>
          <p:spPr bwMode="auto">
            <a:xfrm>
              <a:off x="6227763" y="536575"/>
              <a:ext cx="647700" cy="125413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Path</a:t>
              </a:r>
            </a:p>
          </p:txBody>
        </p:sp>
        <p:sp>
          <p:nvSpPr>
            <p:cNvPr id="10250" name="Text Box 16"/>
            <p:cNvSpPr txBox="1">
              <a:spLocks noChangeArrowheads="1"/>
            </p:cNvSpPr>
            <p:nvPr/>
          </p:nvSpPr>
          <p:spPr bwMode="auto">
            <a:xfrm>
              <a:off x="1585913" y="1403350"/>
              <a:ext cx="576263" cy="125413"/>
            </a:xfrm>
            <a:prstGeom prst="rect">
              <a:avLst/>
            </a:prstGeom>
            <a:solidFill>
              <a:srgbClr val="F1F3F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0251" name="Text Box 17"/>
            <p:cNvSpPr txBox="1">
              <a:spLocks noChangeArrowheads="1"/>
            </p:cNvSpPr>
            <p:nvPr/>
          </p:nvSpPr>
          <p:spPr bwMode="auto">
            <a:xfrm>
              <a:off x="1585913" y="1739900"/>
              <a:ext cx="576263" cy="125413"/>
            </a:xfrm>
            <a:prstGeom prst="rect">
              <a:avLst/>
            </a:prstGeom>
            <a:solidFill>
              <a:srgbClr val="F1F3F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0252" name="Text Box 18"/>
            <p:cNvSpPr txBox="1">
              <a:spLocks noChangeArrowheads="1"/>
            </p:cNvSpPr>
            <p:nvPr/>
          </p:nvSpPr>
          <p:spPr bwMode="auto">
            <a:xfrm>
              <a:off x="1585913" y="2079625"/>
              <a:ext cx="576263" cy="125413"/>
            </a:xfrm>
            <a:prstGeom prst="rect">
              <a:avLst/>
            </a:prstGeom>
            <a:solidFill>
              <a:srgbClr val="F1F3F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0253" name="Text Box 19"/>
            <p:cNvSpPr txBox="1">
              <a:spLocks noChangeArrowheads="1"/>
            </p:cNvSpPr>
            <p:nvPr/>
          </p:nvSpPr>
          <p:spPr bwMode="auto">
            <a:xfrm>
              <a:off x="1585913" y="1062038"/>
              <a:ext cx="576263" cy="125413"/>
            </a:xfrm>
            <a:prstGeom prst="rect">
              <a:avLst/>
            </a:prstGeom>
            <a:solidFill>
              <a:srgbClr val="F1F3F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Solid.Inf.</a:t>
              </a:r>
            </a:p>
          </p:txBody>
        </p:sp>
        <p:sp>
          <p:nvSpPr>
            <p:cNvPr id="10254" name="Text Box 20"/>
            <p:cNvSpPr txBox="1">
              <a:spLocks noChangeArrowheads="1"/>
            </p:cNvSpPr>
            <p:nvPr/>
          </p:nvSpPr>
          <p:spPr bwMode="auto">
            <a:xfrm>
              <a:off x="1585913" y="722313"/>
              <a:ext cx="576263" cy="125413"/>
            </a:xfrm>
            <a:prstGeom prst="rect">
              <a:avLst/>
            </a:prstGeom>
            <a:solidFill>
              <a:srgbClr val="F1F3F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Solid.Inf.</a:t>
              </a:r>
            </a:p>
          </p:txBody>
        </p:sp>
        <p:sp>
          <p:nvSpPr>
            <p:cNvPr id="10255" name="Text Box 21"/>
            <p:cNvSpPr txBox="1">
              <a:spLocks noChangeArrowheads="1"/>
            </p:cNvSpPr>
            <p:nvPr/>
          </p:nvSpPr>
          <p:spPr bwMode="auto">
            <a:xfrm>
              <a:off x="1585913" y="889000"/>
              <a:ext cx="509588" cy="125413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0256" name="Text Box 22"/>
            <p:cNvSpPr txBox="1">
              <a:spLocks noChangeArrowheads="1"/>
            </p:cNvSpPr>
            <p:nvPr/>
          </p:nvSpPr>
          <p:spPr bwMode="auto">
            <a:xfrm>
              <a:off x="1585913" y="1235075"/>
              <a:ext cx="509588" cy="125413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0257" name="Text Box 23"/>
            <p:cNvSpPr txBox="1">
              <a:spLocks noChangeArrowheads="1"/>
            </p:cNvSpPr>
            <p:nvPr/>
          </p:nvSpPr>
          <p:spPr bwMode="auto">
            <a:xfrm>
              <a:off x="1585913" y="1571625"/>
              <a:ext cx="509588" cy="125413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0258" name="Text Box 24"/>
            <p:cNvSpPr txBox="1">
              <a:spLocks noChangeArrowheads="1"/>
            </p:cNvSpPr>
            <p:nvPr/>
          </p:nvSpPr>
          <p:spPr bwMode="auto">
            <a:xfrm>
              <a:off x="1585913" y="1911350"/>
              <a:ext cx="509588" cy="125413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0259" name="Text Box 25"/>
            <p:cNvSpPr txBox="1">
              <a:spLocks noChangeArrowheads="1"/>
            </p:cNvSpPr>
            <p:nvPr/>
          </p:nvSpPr>
          <p:spPr bwMode="auto">
            <a:xfrm>
              <a:off x="1597026" y="536575"/>
              <a:ext cx="527050" cy="125413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Type</a:t>
              </a:r>
            </a:p>
          </p:txBody>
        </p:sp>
        <p:sp>
          <p:nvSpPr>
            <p:cNvPr id="10260" name="Text Box 26"/>
            <p:cNvSpPr txBox="1">
              <a:spLocks noChangeArrowheads="1"/>
            </p:cNvSpPr>
            <p:nvPr/>
          </p:nvSpPr>
          <p:spPr bwMode="auto">
            <a:xfrm>
              <a:off x="4318001" y="536575"/>
              <a:ext cx="647700" cy="125413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Dosis</a:t>
              </a:r>
            </a:p>
          </p:txBody>
        </p:sp>
        <p:sp>
          <p:nvSpPr>
            <p:cNvPr id="10261" name="Text Box 27"/>
            <p:cNvSpPr txBox="1">
              <a:spLocks noChangeArrowheads="1"/>
            </p:cNvSpPr>
            <p:nvPr/>
          </p:nvSpPr>
          <p:spPr bwMode="auto">
            <a:xfrm>
              <a:off x="7270751" y="536575"/>
              <a:ext cx="647700" cy="125413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Info</a:t>
              </a:r>
            </a:p>
          </p:txBody>
        </p:sp>
        <p:sp>
          <p:nvSpPr>
            <p:cNvPr id="10262" name="Text Box 28"/>
            <p:cNvSpPr txBox="1">
              <a:spLocks noChangeArrowheads="1"/>
            </p:cNvSpPr>
            <p:nvPr/>
          </p:nvSpPr>
          <p:spPr bwMode="auto">
            <a:xfrm>
              <a:off x="363538" y="536575"/>
              <a:ext cx="336550" cy="125413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Start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1"/>
          <p:cNvGrpSpPr>
            <a:grpSpLocks/>
          </p:cNvGrpSpPr>
          <p:nvPr/>
        </p:nvGrpSpPr>
        <p:grpSpPr bwMode="auto">
          <a:xfrm>
            <a:off x="34925" y="44450"/>
            <a:ext cx="4057650" cy="1500188"/>
            <a:chOff x="34925" y="44450"/>
            <a:chExt cx="4057650" cy="1500188"/>
          </a:xfrm>
        </p:grpSpPr>
        <p:sp>
          <p:nvSpPr>
            <p:cNvPr id="12291" name="Text Box 2"/>
            <p:cNvSpPr txBox="1">
              <a:spLocks noChangeArrowheads="1"/>
            </p:cNvSpPr>
            <p:nvPr/>
          </p:nvSpPr>
          <p:spPr bwMode="auto">
            <a:xfrm>
              <a:off x="34925" y="44450"/>
              <a:ext cx="217487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da-DK" sz="1200" b="1">
                  <a:solidFill>
                    <a:srgbClr val="0000FF"/>
                  </a:solidFill>
                  <a:latin typeface="Arial" panose="020B0604020202020204" pitchFamily="34" charset="0"/>
                </a:rPr>
                <a:t>Figure 6. Diagnosis states</a:t>
              </a:r>
              <a:endParaRPr lang="en-US" altLang="da-DK" sz="120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292" name="AutoShape 3"/>
            <p:cNvSpPr>
              <a:spLocks noChangeArrowheads="1"/>
            </p:cNvSpPr>
            <p:nvPr/>
          </p:nvSpPr>
          <p:spPr bwMode="auto">
            <a:xfrm>
              <a:off x="1012825" y="477838"/>
              <a:ext cx="433387" cy="25558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Obs</a:t>
              </a:r>
            </a:p>
          </p:txBody>
        </p:sp>
        <p:sp>
          <p:nvSpPr>
            <p:cNvPr id="12293" name="AutoShape 4"/>
            <p:cNvSpPr>
              <a:spLocks noChangeArrowheads="1"/>
            </p:cNvSpPr>
            <p:nvPr/>
          </p:nvSpPr>
          <p:spPr bwMode="auto">
            <a:xfrm>
              <a:off x="985838" y="1222376"/>
              <a:ext cx="484187" cy="25558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Valid</a:t>
              </a:r>
            </a:p>
          </p:txBody>
        </p:sp>
        <p:sp>
          <p:nvSpPr>
            <p:cNvPr id="12294" name="AutoShape 5"/>
            <p:cNvSpPr>
              <a:spLocks noChangeArrowheads="1"/>
            </p:cNvSpPr>
            <p:nvPr/>
          </p:nvSpPr>
          <p:spPr bwMode="auto">
            <a:xfrm>
              <a:off x="2363788" y="476251"/>
              <a:ext cx="719137" cy="25558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Canceled</a:t>
              </a:r>
            </a:p>
          </p:txBody>
        </p:sp>
        <p:sp>
          <p:nvSpPr>
            <p:cNvPr id="12295" name="AutoShape 6"/>
            <p:cNvSpPr>
              <a:spLocks noChangeArrowheads="1"/>
            </p:cNvSpPr>
            <p:nvPr/>
          </p:nvSpPr>
          <p:spPr bwMode="auto">
            <a:xfrm>
              <a:off x="2414588" y="1222376"/>
              <a:ext cx="592137" cy="25558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Closed</a:t>
              </a:r>
            </a:p>
          </p:txBody>
        </p:sp>
        <p:sp>
          <p:nvSpPr>
            <p:cNvPr id="12296" name="Oval 7"/>
            <p:cNvSpPr>
              <a:spLocks noChangeAspect="1" noChangeArrowheads="1"/>
            </p:cNvSpPr>
            <p:nvPr/>
          </p:nvSpPr>
          <p:spPr bwMode="auto">
            <a:xfrm>
              <a:off x="169863" y="915988"/>
              <a:ext cx="53975" cy="5397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2400"/>
            </a:p>
          </p:txBody>
        </p:sp>
        <p:cxnSp>
          <p:nvCxnSpPr>
            <p:cNvPr id="12297" name="AutoShape 8"/>
            <p:cNvCxnSpPr>
              <a:cxnSpLocks noChangeShapeType="1"/>
              <a:stCxn id="12292" idx="3"/>
              <a:endCxn id="12294" idx="1"/>
            </p:cNvCxnSpPr>
            <p:nvPr/>
          </p:nvCxnSpPr>
          <p:spPr bwMode="auto">
            <a:xfrm flipV="1">
              <a:off x="1446213" y="604838"/>
              <a:ext cx="917575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298" name="AutoShape 9"/>
            <p:cNvCxnSpPr>
              <a:cxnSpLocks noChangeShapeType="1"/>
              <a:stCxn id="12293" idx="3"/>
              <a:endCxn id="12295" idx="1"/>
            </p:cNvCxnSpPr>
            <p:nvPr/>
          </p:nvCxnSpPr>
          <p:spPr bwMode="auto">
            <a:xfrm>
              <a:off x="1470025" y="1350963"/>
              <a:ext cx="944562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299" name="AutoShape 10"/>
            <p:cNvCxnSpPr>
              <a:cxnSpLocks noChangeShapeType="1"/>
              <a:stCxn id="12293" idx="3"/>
              <a:endCxn id="12294" idx="2"/>
            </p:cNvCxnSpPr>
            <p:nvPr/>
          </p:nvCxnSpPr>
          <p:spPr bwMode="auto">
            <a:xfrm flipV="1">
              <a:off x="1470025" y="731838"/>
              <a:ext cx="1254125" cy="61912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00" name="AutoShape 11"/>
            <p:cNvCxnSpPr>
              <a:cxnSpLocks noChangeShapeType="1"/>
              <a:stCxn id="12296" idx="5"/>
              <a:endCxn id="12293" idx="1"/>
            </p:cNvCxnSpPr>
            <p:nvPr/>
          </p:nvCxnSpPr>
          <p:spPr bwMode="auto">
            <a:xfrm>
              <a:off x="215900" y="962026"/>
              <a:ext cx="769937" cy="38893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01" name="AutoShape 12"/>
            <p:cNvCxnSpPr>
              <a:cxnSpLocks noChangeShapeType="1"/>
              <a:stCxn id="12296" idx="7"/>
              <a:endCxn id="12292" idx="1"/>
            </p:cNvCxnSpPr>
            <p:nvPr/>
          </p:nvCxnSpPr>
          <p:spPr bwMode="auto">
            <a:xfrm flipV="1">
              <a:off x="215900" y="606426"/>
              <a:ext cx="796925" cy="3175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02" name="AutoShape 13"/>
            <p:cNvCxnSpPr>
              <a:cxnSpLocks noChangeShapeType="1"/>
              <a:stCxn id="12292" idx="2"/>
              <a:endCxn id="12293" idx="0"/>
            </p:cNvCxnSpPr>
            <p:nvPr/>
          </p:nvCxnSpPr>
          <p:spPr bwMode="auto">
            <a:xfrm flipH="1">
              <a:off x="1228725" y="733426"/>
              <a:ext cx="1587" cy="4889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2303" name="Group 15"/>
            <p:cNvGrpSpPr>
              <a:grpSpLocks noChangeAspect="1"/>
            </p:cNvGrpSpPr>
            <p:nvPr/>
          </p:nvGrpSpPr>
          <p:grpSpPr bwMode="auto">
            <a:xfrm>
              <a:off x="3984625" y="874713"/>
              <a:ext cx="107950" cy="107950"/>
              <a:chOff x="1220" y="4472"/>
              <a:chExt cx="127" cy="127"/>
            </a:xfrm>
          </p:grpSpPr>
          <p:sp>
            <p:nvSpPr>
              <p:cNvPr id="12312" name="Oval 16"/>
              <p:cNvSpPr>
                <a:spLocks noChangeAspect="1" noChangeArrowheads="1"/>
              </p:cNvSpPr>
              <p:nvPr/>
            </p:nvSpPr>
            <p:spPr bwMode="auto">
              <a:xfrm>
                <a:off x="1220" y="4472"/>
                <a:ext cx="127" cy="127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a-DK" altLang="da-DK" sz="2400"/>
              </a:p>
            </p:txBody>
          </p:sp>
          <p:sp>
            <p:nvSpPr>
              <p:cNvPr id="12313" name="Oval 17"/>
              <p:cNvSpPr>
                <a:spLocks noChangeAspect="1" noChangeArrowheads="1"/>
              </p:cNvSpPr>
              <p:nvPr/>
            </p:nvSpPr>
            <p:spPr bwMode="auto">
              <a:xfrm>
                <a:off x="1244" y="4496"/>
                <a:ext cx="79" cy="79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a-DK" altLang="da-DK" sz="2400"/>
              </a:p>
            </p:txBody>
          </p:sp>
        </p:grpSp>
        <p:cxnSp>
          <p:nvCxnSpPr>
            <p:cNvPr id="12304" name="AutoShape 19"/>
            <p:cNvCxnSpPr>
              <a:cxnSpLocks noChangeShapeType="1"/>
              <a:stCxn id="12311" idx="3"/>
              <a:endCxn id="12312" idx="2"/>
            </p:cNvCxnSpPr>
            <p:nvPr/>
          </p:nvCxnSpPr>
          <p:spPr bwMode="auto">
            <a:xfrm>
              <a:off x="3513138" y="928688"/>
              <a:ext cx="471487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305" name="Text Box 20"/>
            <p:cNvSpPr txBox="1">
              <a:spLocks noChangeArrowheads="1"/>
            </p:cNvSpPr>
            <p:nvPr/>
          </p:nvSpPr>
          <p:spPr bwMode="auto">
            <a:xfrm>
              <a:off x="1511300" y="392113"/>
              <a:ext cx="61595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Clinician</a:t>
              </a:r>
            </a:p>
          </p:txBody>
        </p:sp>
        <p:sp>
          <p:nvSpPr>
            <p:cNvPr id="12306" name="Text Box 21"/>
            <p:cNvSpPr txBox="1">
              <a:spLocks noChangeArrowheads="1"/>
            </p:cNvSpPr>
            <p:nvPr/>
          </p:nvSpPr>
          <p:spPr bwMode="auto">
            <a:xfrm rot="-1466637">
              <a:off x="1681163" y="857251"/>
              <a:ext cx="61595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Clinician</a:t>
              </a:r>
            </a:p>
          </p:txBody>
        </p:sp>
        <p:sp>
          <p:nvSpPr>
            <p:cNvPr id="12307" name="Text Box 22"/>
            <p:cNvSpPr txBox="1">
              <a:spLocks noChangeArrowheads="1"/>
            </p:cNvSpPr>
            <p:nvPr/>
          </p:nvSpPr>
          <p:spPr bwMode="auto">
            <a:xfrm>
              <a:off x="1654175" y="1316038"/>
              <a:ext cx="61595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Clinician</a:t>
              </a:r>
            </a:p>
          </p:txBody>
        </p:sp>
        <p:sp>
          <p:nvSpPr>
            <p:cNvPr id="12308" name="Text Box 23"/>
            <p:cNvSpPr txBox="1">
              <a:spLocks noChangeArrowheads="1"/>
            </p:cNvSpPr>
            <p:nvPr/>
          </p:nvSpPr>
          <p:spPr bwMode="auto">
            <a:xfrm rot="1743277">
              <a:off x="187325" y="1101726"/>
              <a:ext cx="61595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Clinician</a:t>
              </a:r>
            </a:p>
          </p:txBody>
        </p:sp>
        <p:sp>
          <p:nvSpPr>
            <p:cNvPr id="12309" name="Text Box 24"/>
            <p:cNvSpPr txBox="1">
              <a:spLocks noChangeArrowheads="1"/>
            </p:cNvSpPr>
            <p:nvPr/>
          </p:nvSpPr>
          <p:spPr bwMode="auto">
            <a:xfrm rot="-1237300">
              <a:off x="206375" y="587376"/>
              <a:ext cx="61595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Clinician</a:t>
              </a:r>
            </a:p>
          </p:txBody>
        </p:sp>
        <p:sp>
          <p:nvSpPr>
            <p:cNvPr id="12310" name="Text Box 25"/>
            <p:cNvSpPr txBox="1">
              <a:spLocks noChangeArrowheads="1"/>
            </p:cNvSpPr>
            <p:nvPr/>
          </p:nvSpPr>
          <p:spPr bwMode="auto">
            <a:xfrm>
              <a:off x="3332163" y="962026"/>
              <a:ext cx="723900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Automatic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(20 years)</a:t>
              </a:r>
            </a:p>
          </p:txBody>
        </p:sp>
        <p:sp>
          <p:nvSpPr>
            <p:cNvPr id="12311" name="Text Box 26"/>
            <p:cNvSpPr txBox="1">
              <a:spLocks noChangeArrowheads="1"/>
            </p:cNvSpPr>
            <p:nvPr/>
          </p:nvSpPr>
          <p:spPr bwMode="auto">
            <a:xfrm>
              <a:off x="2976563" y="823913"/>
              <a:ext cx="536575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any state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1"/>
          <p:cNvGrpSpPr>
            <a:grpSpLocks/>
          </p:cNvGrpSpPr>
          <p:nvPr/>
        </p:nvGrpSpPr>
        <p:grpSpPr bwMode="auto">
          <a:xfrm>
            <a:off x="34925" y="44450"/>
            <a:ext cx="4997450" cy="2532063"/>
            <a:chOff x="34925" y="44450"/>
            <a:chExt cx="4997450" cy="2532063"/>
          </a:xfrm>
        </p:grpSpPr>
        <p:sp>
          <p:nvSpPr>
            <p:cNvPr id="14339" name="Text Box 2"/>
            <p:cNvSpPr txBox="1">
              <a:spLocks noChangeArrowheads="1"/>
            </p:cNvSpPr>
            <p:nvPr/>
          </p:nvSpPr>
          <p:spPr bwMode="auto">
            <a:xfrm>
              <a:off x="34925" y="44450"/>
              <a:ext cx="3643313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da-DK" sz="1200" b="1">
                  <a:solidFill>
                    <a:srgbClr val="0000FF"/>
                  </a:solidFill>
                  <a:latin typeface="Arial" panose="020B0604020202020204" pitchFamily="34" charset="0"/>
                </a:rPr>
                <a:t>Figure 7. LabSys service states and messages</a:t>
              </a:r>
              <a:endParaRPr lang="en-US" altLang="da-DK" sz="120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340" name="AutoShape 3"/>
            <p:cNvSpPr>
              <a:spLocks noChangeArrowheads="1"/>
            </p:cNvSpPr>
            <p:nvPr/>
          </p:nvSpPr>
          <p:spPr bwMode="auto">
            <a:xfrm>
              <a:off x="989013" y="536575"/>
              <a:ext cx="661987" cy="26193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Ordered</a:t>
              </a:r>
            </a:p>
          </p:txBody>
        </p:sp>
        <p:sp>
          <p:nvSpPr>
            <p:cNvPr id="14341" name="AutoShape 4"/>
            <p:cNvSpPr>
              <a:spLocks noChangeArrowheads="1"/>
            </p:cNvSpPr>
            <p:nvPr/>
          </p:nvSpPr>
          <p:spPr bwMode="auto">
            <a:xfrm>
              <a:off x="1398588" y="2085975"/>
              <a:ext cx="725487" cy="26193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Canceled</a:t>
              </a:r>
            </a:p>
          </p:txBody>
        </p:sp>
        <p:sp>
          <p:nvSpPr>
            <p:cNvPr id="14342" name="AutoShape 5"/>
            <p:cNvSpPr>
              <a:spLocks noChangeArrowheads="1"/>
            </p:cNvSpPr>
            <p:nvPr/>
          </p:nvSpPr>
          <p:spPr bwMode="auto">
            <a:xfrm>
              <a:off x="2616200" y="536575"/>
              <a:ext cx="788988" cy="26193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Confirmed</a:t>
              </a:r>
            </a:p>
          </p:txBody>
        </p:sp>
        <p:sp>
          <p:nvSpPr>
            <p:cNvPr id="14343" name="AutoShape 6"/>
            <p:cNvSpPr>
              <a:spLocks noChangeArrowheads="1"/>
            </p:cNvSpPr>
            <p:nvPr/>
          </p:nvSpPr>
          <p:spPr bwMode="auto">
            <a:xfrm>
              <a:off x="4319588" y="534988"/>
              <a:ext cx="611187" cy="261937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Started</a:t>
              </a:r>
            </a:p>
          </p:txBody>
        </p:sp>
        <p:sp>
          <p:nvSpPr>
            <p:cNvPr id="14344" name="Oval 7"/>
            <p:cNvSpPr>
              <a:spLocks noChangeAspect="1" noChangeArrowheads="1"/>
            </p:cNvSpPr>
            <p:nvPr/>
          </p:nvSpPr>
          <p:spPr bwMode="auto">
            <a:xfrm>
              <a:off x="141288" y="639763"/>
              <a:ext cx="53975" cy="5397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2400"/>
            </a:p>
          </p:txBody>
        </p:sp>
        <p:cxnSp>
          <p:nvCxnSpPr>
            <p:cNvPr id="14345" name="AutoShape 8"/>
            <p:cNvCxnSpPr>
              <a:cxnSpLocks noChangeShapeType="1"/>
              <a:stCxn id="14340" idx="3"/>
              <a:endCxn id="14342" idx="1"/>
            </p:cNvCxnSpPr>
            <p:nvPr/>
          </p:nvCxnSpPr>
          <p:spPr bwMode="auto">
            <a:xfrm>
              <a:off x="1660525" y="668338"/>
              <a:ext cx="946150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46" name="AutoShape 10"/>
            <p:cNvCxnSpPr>
              <a:cxnSpLocks noChangeShapeType="1"/>
              <a:stCxn id="14341" idx="1"/>
              <a:endCxn id="14361" idx="3"/>
            </p:cNvCxnSpPr>
            <p:nvPr/>
          </p:nvCxnSpPr>
          <p:spPr bwMode="auto">
            <a:xfrm flipH="1">
              <a:off x="731838" y="2217738"/>
              <a:ext cx="657225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47" name="AutoShape 12"/>
            <p:cNvCxnSpPr>
              <a:cxnSpLocks noChangeShapeType="1"/>
              <a:stCxn id="14344" idx="6"/>
              <a:endCxn id="14340" idx="1"/>
            </p:cNvCxnSpPr>
            <p:nvPr/>
          </p:nvCxnSpPr>
          <p:spPr bwMode="auto">
            <a:xfrm>
              <a:off x="195263" y="666750"/>
              <a:ext cx="784225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4348" name="Group 15"/>
            <p:cNvGrpSpPr>
              <a:grpSpLocks noChangeAspect="1"/>
            </p:cNvGrpSpPr>
            <p:nvPr/>
          </p:nvGrpSpPr>
          <p:grpSpPr bwMode="auto">
            <a:xfrm>
              <a:off x="3600450" y="2163763"/>
              <a:ext cx="107950" cy="107950"/>
              <a:chOff x="1220" y="4472"/>
              <a:chExt cx="127" cy="127"/>
            </a:xfrm>
          </p:grpSpPr>
          <p:sp>
            <p:nvSpPr>
              <p:cNvPr id="14377" name="Oval 16"/>
              <p:cNvSpPr>
                <a:spLocks noChangeAspect="1" noChangeArrowheads="1"/>
              </p:cNvSpPr>
              <p:nvPr/>
            </p:nvSpPr>
            <p:spPr bwMode="auto">
              <a:xfrm>
                <a:off x="1220" y="4472"/>
                <a:ext cx="127" cy="127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a-DK" altLang="da-DK" sz="2400"/>
              </a:p>
            </p:txBody>
          </p:sp>
          <p:sp>
            <p:nvSpPr>
              <p:cNvPr id="14378" name="Oval 17"/>
              <p:cNvSpPr>
                <a:spLocks noChangeAspect="1" noChangeArrowheads="1"/>
              </p:cNvSpPr>
              <p:nvPr/>
            </p:nvSpPr>
            <p:spPr bwMode="auto">
              <a:xfrm>
                <a:off x="1244" y="4496"/>
                <a:ext cx="79" cy="79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a-DK" altLang="da-DK" sz="2400"/>
              </a:p>
            </p:txBody>
          </p:sp>
        </p:grpSp>
        <p:cxnSp>
          <p:nvCxnSpPr>
            <p:cNvPr id="14349" name="AutoShape 18"/>
            <p:cNvCxnSpPr>
              <a:cxnSpLocks noChangeShapeType="1"/>
              <a:stCxn id="14375" idx="3"/>
              <a:endCxn id="14377" idx="2"/>
            </p:cNvCxnSpPr>
            <p:nvPr/>
          </p:nvCxnSpPr>
          <p:spPr bwMode="auto">
            <a:xfrm>
              <a:off x="3055938" y="2216150"/>
              <a:ext cx="544512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50" name="AutoShape 19"/>
            <p:cNvCxnSpPr>
              <a:cxnSpLocks noChangeShapeType="1"/>
              <a:stCxn id="14343" idx="2"/>
              <a:endCxn id="14354" idx="0"/>
            </p:cNvCxnSpPr>
            <p:nvPr/>
          </p:nvCxnSpPr>
          <p:spPr bwMode="auto">
            <a:xfrm>
              <a:off x="4625975" y="806450"/>
              <a:ext cx="0" cy="48101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351" name="Text Box 20"/>
            <p:cNvSpPr txBox="1">
              <a:spLocks noChangeArrowheads="1"/>
            </p:cNvSpPr>
            <p:nvPr/>
          </p:nvSpPr>
          <p:spPr bwMode="auto">
            <a:xfrm>
              <a:off x="201613" y="465138"/>
              <a:ext cx="431800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36000" rIns="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Clinician</a:t>
              </a:r>
            </a:p>
          </p:txBody>
        </p:sp>
        <p:sp>
          <p:nvSpPr>
            <p:cNvPr id="14352" name="Text Box 22"/>
            <p:cNvSpPr txBox="1">
              <a:spLocks noChangeArrowheads="1"/>
            </p:cNvSpPr>
            <p:nvPr/>
          </p:nvSpPr>
          <p:spPr bwMode="auto">
            <a:xfrm>
              <a:off x="1824038" y="500063"/>
              <a:ext cx="590550" cy="1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LabConfirm</a:t>
              </a:r>
            </a:p>
          </p:txBody>
        </p:sp>
        <p:sp>
          <p:nvSpPr>
            <p:cNvPr id="14353" name="Text Box 24"/>
            <p:cNvSpPr txBox="1">
              <a:spLocks noChangeArrowheads="1"/>
            </p:cNvSpPr>
            <p:nvPr/>
          </p:nvSpPr>
          <p:spPr bwMode="auto">
            <a:xfrm rot="-1404282">
              <a:off x="2346325" y="1179513"/>
              <a:ext cx="431800" cy="1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Clinician</a:t>
              </a:r>
            </a:p>
          </p:txBody>
        </p:sp>
        <p:sp>
          <p:nvSpPr>
            <p:cNvPr id="14354" name="AutoShape 26"/>
            <p:cNvSpPr>
              <a:spLocks noChangeArrowheads="1"/>
            </p:cNvSpPr>
            <p:nvPr/>
          </p:nvSpPr>
          <p:spPr bwMode="auto">
            <a:xfrm>
              <a:off x="4221163" y="1296988"/>
              <a:ext cx="808037" cy="261937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Completed</a:t>
              </a:r>
            </a:p>
          </p:txBody>
        </p:sp>
        <p:sp>
          <p:nvSpPr>
            <p:cNvPr id="14355" name="AutoShape 27"/>
            <p:cNvSpPr>
              <a:spLocks noChangeArrowheads="1"/>
            </p:cNvSpPr>
            <p:nvPr/>
          </p:nvSpPr>
          <p:spPr bwMode="auto">
            <a:xfrm>
              <a:off x="4249738" y="2098675"/>
              <a:ext cx="750887" cy="26193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Assessed</a:t>
              </a:r>
            </a:p>
          </p:txBody>
        </p:sp>
        <p:cxnSp>
          <p:nvCxnSpPr>
            <p:cNvPr id="14356" name="AutoShape 28"/>
            <p:cNvCxnSpPr>
              <a:cxnSpLocks noChangeShapeType="1"/>
              <a:stCxn id="14354" idx="2"/>
              <a:endCxn id="14355" idx="0"/>
            </p:cNvCxnSpPr>
            <p:nvPr/>
          </p:nvCxnSpPr>
          <p:spPr bwMode="auto">
            <a:xfrm>
              <a:off x="4625975" y="1568450"/>
              <a:ext cx="0" cy="5207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357" name="AutoShape 31"/>
            <p:cNvSpPr>
              <a:spLocks noChangeArrowheads="1"/>
            </p:cNvSpPr>
            <p:nvPr/>
          </p:nvSpPr>
          <p:spPr bwMode="auto">
            <a:xfrm>
              <a:off x="979488" y="1298575"/>
              <a:ext cx="687387" cy="26193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changed</a:t>
              </a:r>
            </a:p>
          </p:txBody>
        </p:sp>
        <p:cxnSp>
          <p:nvCxnSpPr>
            <p:cNvPr id="14358" name="AutoShape 32"/>
            <p:cNvCxnSpPr>
              <a:cxnSpLocks noChangeShapeType="1"/>
              <a:stCxn id="14343" idx="1"/>
              <a:endCxn id="14342" idx="3"/>
            </p:cNvCxnSpPr>
            <p:nvPr/>
          </p:nvCxnSpPr>
          <p:spPr bwMode="auto">
            <a:xfrm flipH="1">
              <a:off x="3414713" y="666750"/>
              <a:ext cx="89535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59" name="AutoShape 33"/>
            <p:cNvCxnSpPr>
              <a:cxnSpLocks noChangeShapeType="1"/>
              <a:stCxn id="14342" idx="2"/>
              <a:endCxn id="14357" idx="3"/>
            </p:cNvCxnSpPr>
            <p:nvPr/>
          </p:nvCxnSpPr>
          <p:spPr bwMode="auto">
            <a:xfrm flipH="1">
              <a:off x="1676400" y="808038"/>
              <a:ext cx="1335088" cy="6223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60" name="AutoShape 34"/>
            <p:cNvCxnSpPr>
              <a:cxnSpLocks noChangeShapeType="1"/>
              <a:stCxn id="14340" idx="2"/>
              <a:endCxn id="14357" idx="0"/>
            </p:cNvCxnSpPr>
            <p:nvPr/>
          </p:nvCxnSpPr>
          <p:spPr bwMode="auto">
            <a:xfrm>
              <a:off x="1320800" y="808038"/>
              <a:ext cx="3175" cy="4810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361" name="Text Box 36"/>
            <p:cNvSpPr txBox="1">
              <a:spLocks noChangeArrowheads="1"/>
            </p:cNvSpPr>
            <p:nvPr/>
          </p:nvSpPr>
          <p:spPr bwMode="auto">
            <a:xfrm>
              <a:off x="195263" y="2112963"/>
              <a:ext cx="536575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any state</a:t>
              </a:r>
            </a:p>
          </p:txBody>
        </p:sp>
        <p:sp>
          <p:nvSpPr>
            <p:cNvPr id="14362" name="Text Box 37"/>
            <p:cNvSpPr txBox="1">
              <a:spLocks noChangeArrowheads="1"/>
            </p:cNvSpPr>
            <p:nvPr/>
          </p:nvSpPr>
          <p:spPr bwMode="auto">
            <a:xfrm>
              <a:off x="315913" y="884238"/>
              <a:ext cx="701675" cy="22225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LabRequest</a:t>
              </a:r>
            </a:p>
          </p:txBody>
        </p:sp>
        <p:sp>
          <p:nvSpPr>
            <p:cNvPr id="14363" name="Text Box 38"/>
            <p:cNvSpPr txBox="1">
              <a:spLocks noChangeArrowheads="1"/>
            </p:cNvSpPr>
            <p:nvPr/>
          </p:nvSpPr>
          <p:spPr bwMode="auto">
            <a:xfrm>
              <a:off x="3503613" y="463550"/>
              <a:ext cx="431800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36000" rIns="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Clinician</a:t>
              </a:r>
            </a:p>
          </p:txBody>
        </p:sp>
        <p:sp>
          <p:nvSpPr>
            <p:cNvPr id="14364" name="Text Box 39"/>
            <p:cNvSpPr txBox="1">
              <a:spLocks noChangeArrowheads="1"/>
            </p:cNvSpPr>
            <p:nvPr/>
          </p:nvSpPr>
          <p:spPr bwMode="auto">
            <a:xfrm>
              <a:off x="3668713" y="863600"/>
              <a:ext cx="663575" cy="22225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LabSample</a:t>
              </a:r>
            </a:p>
          </p:txBody>
        </p:sp>
        <p:sp>
          <p:nvSpPr>
            <p:cNvPr id="14365" name="Text Box 40"/>
            <p:cNvSpPr txBox="1">
              <a:spLocks noChangeArrowheads="1"/>
            </p:cNvSpPr>
            <p:nvPr/>
          </p:nvSpPr>
          <p:spPr bwMode="auto">
            <a:xfrm>
              <a:off x="4651375" y="928688"/>
              <a:ext cx="381000" cy="1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LabSys</a:t>
              </a:r>
            </a:p>
          </p:txBody>
        </p:sp>
        <p:sp>
          <p:nvSpPr>
            <p:cNvPr id="14366" name="Text Box 41"/>
            <p:cNvSpPr txBox="1">
              <a:spLocks noChangeArrowheads="1"/>
            </p:cNvSpPr>
            <p:nvPr/>
          </p:nvSpPr>
          <p:spPr bwMode="auto">
            <a:xfrm>
              <a:off x="4667250" y="1712913"/>
              <a:ext cx="336550" cy="1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Doctor</a:t>
              </a:r>
            </a:p>
          </p:txBody>
        </p:sp>
        <p:sp>
          <p:nvSpPr>
            <p:cNvPr id="14367" name="Text Box 42"/>
            <p:cNvSpPr txBox="1">
              <a:spLocks noChangeArrowheads="1"/>
            </p:cNvSpPr>
            <p:nvPr/>
          </p:nvSpPr>
          <p:spPr bwMode="auto">
            <a:xfrm rot="-1310109">
              <a:off x="1868488" y="1012825"/>
              <a:ext cx="590550" cy="1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LabConfirm</a:t>
              </a:r>
            </a:p>
          </p:txBody>
        </p:sp>
        <p:sp>
          <p:nvSpPr>
            <p:cNvPr id="14368" name="Freeform 43"/>
            <p:cNvSpPr>
              <a:spLocks/>
            </p:cNvSpPr>
            <p:nvPr/>
          </p:nvSpPr>
          <p:spPr bwMode="auto">
            <a:xfrm>
              <a:off x="1682750" y="788988"/>
              <a:ext cx="1543050" cy="762000"/>
            </a:xfrm>
            <a:custGeom>
              <a:avLst/>
              <a:gdLst>
                <a:gd name="T0" fmla="*/ 0 w 972"/>
                <a:gd name="T1" fmla="*/ 2147483646 h 480"/>
                <a:gd name="T2" fmla="*/ 2147483646 w 972"/>
                <a:gd name="T3" fmla="*/ 0 h 48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72" h="480">
                  <a:moveTo>
                    <a:pt x="0" y="480"/>
                  </a:moveTo>
                  <a:cubicBezTo>
                    <a:pt x="696" y="432"/>
                    <a:pt x="840" y="168"/>
                    <a:pt x="97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/>
            </a:p>
          </p:txBody>
        </p:sp>
        <p:sp>
          <p:nvSpPr>
            <p:cNvPr id="14369" name="Text Box 44"/>
            <p:cNvSpPr txBox="1">
              <a:spLocks noChangeArrowheads="1"/>
            </p:cNvSpPr>
            <p:nvPr/>
          </p:nvSpPr>
          <p:spPr bwMode="auto">
            <a:xfrm>
              <a:off x="2663825" y="1352550"/>
              <a:ext cx="701675" cy="22225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LabRequest</a:t>
              </a:r>
            </a:p>
          </p:txBody>
        </p:sp>
        <p:cxnSp>
          <p:nvCxnSpPr>
            <p:cNvPr id="14370" name="AutoShape 46"/>
            <p:cNvCxnSpPr>
              <a:cxnSpLocks noChangeShapeType="1"/>
              <a:stCxn id="14351" idx="2"/>
              <a:endCxn id="14362" idx="0"/>
            </p:cNvCxnSpPr>
            <p:nvPr/>
          </p:nvCxnSpPr>
          <p:spPr bwMode="auto">
            <a:xfrm>
              <a:off x="417513" y="674688"/>
              <a:ext cx="249237" cy="2095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71" name="AutoShape 47"/>
            <p:cNvCxnSpPr>
              <a:cxnSpLocks noChangeShapeType="1"/>
              <a:stCxn id="14363" idx="2"/>
              <a:endCxn id="14364" idx="0"/>
            </p:cNvCxnSpPr>
            <p:nvPr/>
          </p:nvCxnSpPr>
          <p:spPr bwMode="auto">
            <a:xfrm>
              <a:off x="3719513" y="673100"/>
              <a:ext cx="280987" cy="1905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72" name="AutoShape 48"/>
            <p:cNvCxnSpPr>
              <a:cxnSpLocks noChangeShapeType="1"/>
              <a:endCxn id="14369" idx="0"/>
            </p:cNvCxnSpPr>
            <p:nvPr/>
          </p:nvCxnSpPr>
          <p:spPr bwMode="auto">
            <a:xfrm>
              <a:off x="3003550" y="1065213"/>
              <a:ext cx="11113" cy="28733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373" name="Text Box 49"/>
            <p:cNvSpPr txBox="1">
              <a:spLocks noChangeArrowheads="1"/>
            </p:cNvSpPr>
            <p:nvPr/>
          </p:nvSpPr>
          <p:spPr bwMode="auto">
            <a:xfrm>
              <a:off x="2987675" y="2303463"/>
              <a:ext cx="539750" cy="273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Automatic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(20 years)</a:t>
              </a:r>
            </a:p>
          </p:txBody>
        </p:sp>
        <p:sp>
          <p:nvSpPr>
            <p:cNvPr id="14374" name="Text Box 50"/>
            <p:cNvSpPr txBox="1">
              <a:spLocks noChangeArrowheads="1"/>
            </p:cNvSpPr>
            <p:nvPr/>
          </p:nvSpPr>
          <p:spPr bwMode="auto">
            <a:xfrm>
              <a:off x="1358900" y="787400"/>
              <a:ext cx="431800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36000" rIns="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Clinician</a:t>
              </a:r>
            </a:p>
          </p:txBody>
        </p:sp>
        <p:sp>
          <p:nvSpPr>
            <p:cNvPr id="14375" name="Text Box 51"/>
            <p:cNvSpPr txBox="1">
              <a:spLocks noChangeArrowheads="1"/>
            </p:cNvSpPr>
            <p:nvPr/>
          </p:nvSpPr>
          <p:spPr bwMode="auto">
            <a:xfrm>
              <a:off x="2519363" y="2111375"/>
              <a:ext cx="536575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any state</a:t>
              </a:r>
            </a:p>
          </p:txBody>
        </p:sp>
        <p:sp>
          <p:nvSpPr>
            <p:cNvPr id="14376" name="Text Box 53"/>
            <p:cNvSpPr txBox="1">
              <a:spLocks noChangeArrowheads="1"/>
            </p:cNvSpPr>
            <p:nvPr/>
          </p:nvSpPr>
          <p:spPr bwMode="auto">
            <a:xfrm>
              <a:off x="752475" y="2303463"/>
              <a:ext cx="546100" cy="273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LabCancel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Clinician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1"/>
          <p:cNvGrpSpPr>
            <a:grpSpLocks/>
          </p:cNvGrpSpPr>
          <p:nvPr/>
        </p:nvGrpSpPr>
        <p:grpSpPr bwMode="auto">
          <a:xfrm>
            <a:off x="34925" y="44450"/>
            <a:ext cx="4105275" cy="2736850"/>
            <a:chOff x="34925" y="44450"/>
            <a:chExt cx="4105275" cy="2736850"/>
          </a:xfrm>
        </p:grpSpPr>
        <p:sp>
          <p:nvSpPr>
            <p:cNvPr id="16387" name="Text Box 21"/>
            <p:cNvSpPr txBox="1">
              <a:spLocks noChangeArrowheads="1"/>
            </p:cNvSpPr>
            <p:nvPr/>
          </p:nvSpPr>
          <p:spPr bwMode="auto">
            <a:xfrm>
              <a:off x="34925" y="44450"/>
              <a:ext cx="206533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da-DK" sz="1200" b="1">
                  <a:latin typeface="Arial" panose="020B0604020202020204" pitchFamily="34" charset="0"/>
                </a:rPr>
                <a:t>Figure 8. Context diagram</a:t>
              </a:r>
              <a:endParaRPr lang="en-US" altLang="da-DK" sz="1200">
                <a:latin typeface="Arial" panose="020B0604020202020204" pitchFamily="34" charset="0"/>
              </a:endParaRPr>
            </a:p>
          </p:txBody>
        </p:sp>
        <p:grpSp>
          <p:nvGrpSpPr>
            <p:cNvPr id="16388" name="Group 77"/>
            <p:cNvGrpSpPr>
              <a:grpSpLocks/>
            </p:cNvGrpSpPr>
            <p:nvPr/>
          </p:nvGrpSpPr>
          <p:grpSpPr bwMode="auto">
            <a:xfrm>
              <a:off x="34925" y="434975"/>
              <a:ext cx="4105275" cy="2346325"/>
              <a:chOff x="158" y="2230"/>
              <a:chExt cx="2586" cy="1478"/>
            </a:xfrm>
          </p:grpSpPr>
          <p:sp>
            <p:nvSpPr>
              <p:cNvPr id="16389" name="Rectangle 58"/>
              <p:cNvSpPr>
                <a:spLocks noChangeArrowheads="1"/>
              </p:cNvSpPr>
              <p:nvPr/>
            </p:nvSpPr>
            <p:spPr bwMode="auto">
              <a:xfrm>
                <a:off x="2183" y="2806"/>
                <a:ext cx="508" cy="2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F2. LabSys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da-DK" sz="900" b="1">
                  <a:latin typeface="Arial" panose="020B0604020202020204" pitchFamily="34" charset="0"/>
                </a:endParaRPr>
              </a:p>
            </p:txBody>
          </p:sp>
          <p:sp>
            <p:nvSpPr>
              <p:cNvPr id="16390" name="Rectangle 59"/>
              <p:cNvSpPr>
                <a:spLocks noChangeArrowheads="1"/>
              </p:cNvSpPr>
              <p:nvPr/>
            </p:nvSpPr>
            <p:spPr bwMode="auto">
              <a:xfrm>
                <a:off x="2218" y="2278"/>
                <a:ext cx="378" cy="2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F1. SKS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endParaRPr lang="en-US" altLang="da-DK" sz="900" b="1">
                  <a:latin typeface="Arial" panose="020B0604020202020204" pitchFamily="34" charset="0"/>
                </a:endParaRPr>
              </a:p>
            </p:txBody>
          </p:sp>
          <p:sp>
            <p:nvSpPr>
              <p:cNvPr id="16391" name="Rectangle 60"/>
              <p:cNvSpPr>
                <a:spLocks noChangeArrowheads="1"/>
              </p:cNvSpPr>
              <p:nvPr/>
            </p:nvSpPr>
            <p:spPr bwMode="auto">
              <a:xfrm>
                <a:off x="896" y="3380"/>
                <a:ext cx="736" cy="24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F10. New external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 b="1">
                    <a:latin typeface="Arial" panose="020B0604020202020204" pitchFamily="34" charset="0"/>
                  </a:rPr>
                  <a:t>systems</a:t>
                </a:r>
              </a:p>
            </p:txBody>
          </p:sp>
          <p:pic>
            <p:nvPicPr>
              <p:cNvPr id="16392" name="Picture 61" descr="MEDPR03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" y="2230"/>
                <a:ext cx="152" cy="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3" name="Picture 62" descr="MEDPR035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" y="3036"/>
                <a:ext cx="131" cy="4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6394" name="AutoShape 63"/>
              <p:cNvCxnSpPr>
                <a:cxnSpLocks noChangeShapeType="1"/>
                <a:stCxn id="16405" idx="1"/>
                <a:endCxn id="16392" idx="3"/>
              </p:cNvCxnSpPr>
              <p:nvPr/>
            </p:nvCxnSpPr>
            <p:spPr bwMode="auto">
              <a:xfrm flipH="1" flipV="1">
                <a:off x="464" y="2456"/>
                <a:ext cx="500" cy="30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395" name="AutoShape 64"/>
              <p:cNvCxnSpPr>
                <a:cxnSpLocks noChangeShapeType="1"/>
                <a:endCxn id="16405" idx="1"/>
              </p:cNvCxnSpPr>
              <p:nvPr/>
            </p:nvCxnSpPr>
            <p:spPr bwMode="auto">
              <a:xfrm flipV="1">
                <a:off x="463" y="2758"/>
                <a:ext cx="501" cy="44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396" name="AutoShape 65"/>
              <p:cNvCxnSpPr>
                <a:cxnSpLocks noChangeShapeType="1"/>
                <a:stCxn id="16405" idx="2"/>
                <a:endCxn id="16391" idx="0"/>
              </p:cNvCxnSpPr>
              <p:nvPr/>
            </p:nvCxnSpPr>
            <p:spPr bwMode="auto">
              <a:xfrm>
                <a:off x="1264" y="3058"/>
                <a:ext cx="0" cy="31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6397" name="Text Box 66"/>
              <p:cNvSpPr txBox="1">
                <a:spLocks noChangeArrowheads="1"/>
              </p:cNvSpPr>
              <p:nvPr/>
            </p:nvSpPr>
            <p:spPr bwMode="auto">
              <a:xfrm>
                <a:off x="208" y="2710"/>
                <a:ext cx="38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Clinician</a:t>
                </a:r>
              </a:p>
            </p:txBody>
          </p:sp>
          <p:sp>
            <p:nvSpPr>
              <p:cNvPr id="16398" name="Text Box 67"/>
              <p:cNvSpPr txBox="1">
                <a:spLocks noChangeArrowheads="1"/>
              </p:cNvSpPr>
              <p:nvPr/>
            </p:nvSpPr>
            <p:spPr bwMode="auto">
              <a:xfrm>
                <a:off x="158" y="3478"/>
                <a:ext cx="536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Patient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da-DK" sz="900">
                    <a:latin typeface="Arial" panose="020B0604020202020204" pitchFamily="34" charset="0"/>
                  </a:rPr>
                  <a:t>management</a:t>
                </a:r>
              </a:p>
            </p:txBody>
          </p:sp>
          <p:grpSp>
            <p:nvGrpSpPr>
              <p:cNvPr id="16399" name="Group 68"/>
              <p:cNvGrpSpPr>
                <a:grpSpLocks/>
              </p:cNvGrpSpPr>
              <p:nvPr/>
            </p:nvGrpSpPr>
            <p:grpSpPr bwMode="auto">
              <a:xfrm>
                <a:off x="976" y="2470"/>
                <a:ext cx="576" cy="576"/>
                <a:chOff x="1248" y="1056"/>
                <a:chExt cx="576" cy="576"/>
              </a:xfrm>
            </p:grpSpPr>
            <p:sp>
              <p:nvSpPr>
                <p:cNvPr id="16405" name="Rectangle 69"/>
                <p:cNvSpPr>
                  <a:spLocks noChangeArrowheads="1"/>
                </p:cNvSpPr>
                <p:nvPr/>
              </p:nvSpPr>
              <p:spPr bwMode="auto">
                <a:xfrm>
                  <a:off x="1248" y="1056"/>
                  <a:ext cx="576" cy="576"/>
                </a:xfrm>
                <a:prstGeom prst="rect">
                  <a:avLst/>
                </a:prstGeom>
                <a:noFill/>
                <a:ln w="38100" cmpd="dbl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da-DK" sz="900" b="1">
                      <a:latin typeface="Arial" panose="020B0604020202020204" pitchFamily="34" charset="0"/>
                    </a:rPr>
                    <a:t>EHR system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da-DK" sz="900" b="1">
                    <a:latin typeface="Arial" panose="020B0604020202020204" pitchFamily="34" charset="0"/>
                  </a:endParaRP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da-DK" sz="900" b="1">
                    <a:latin typeface="Arial" panose="020B0604020202020204" pitchFamily="34" charset="0"/>
                  </a:endParaRP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endParaRPr lang="en-US" altLang="da-DK" sz="900" b="1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406" name="Rectangle 70"/>
                <p:cNvSpPr>
                  <a:spLocks noChangeArrowheads="1"/>
                </p:cNvSpPr>
                <p:nvPr/>
              </p:nvSpPr>
              <p:spPr bwMode="auto">
                <a:xfrm>
                  <a:off x="1311" y="1347"/>
                  <a:ext cx="450" cy="23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36000" rIns="36000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da-DK" sz="900" b="1">
                      <a:latin typeface="Arial" panose="020B0604020202020204" pitchFamily="34" charset="0"/>
                    </a:rPr>
                    <a:t>F3. Medica-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da-DK" sz="900" b="1">
                      <a:latin typeface="Arial" panose="020B0604020202020204" pitchFamily="34" charset="0"/>
                    </a:rPr>
                    <a:t>tion system</a:t>
                  </a:r>
                </a:p>
              </p:txBody>
            </p:sp>
          </p:grpSp>
          <p:sp>
            <p:nvSpPr>
              <p:cNvPr id="16400" name="Text Box 71"/>
              <p:cNvSpPr txBox="1">
                <a:spLocks noChangeArrowheads="1"/>
              </p:cNvSpPr>
              <p:nvPr/>
            </p:nvSpPr>
            <p:spPr bwMode="auto">
              <a:xfrm>
                <a:off x="1664" y="2894"/>
                <a:ext cx="412" cy="2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requests,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results</a:t>
                </a:r>
                <a:endParaRPr lang="en-US" altLang="da-DK" sz="900">
                  <a:latin typeface="Arial" panose="020B0604020202020204" pitchFamily="34" charset="0"/>
                </a:endParaRPr>
              </a:p>
            </p:txBody>
          </p:sp>
          <p:sp>
            <p:nvSpPr>
              <p:cNvPr id="16401" name="Text Box 72"/>
              <p:cNvSpPr txBox="1">
                <a:spLocks noChangeArrowheads="1"/>
              </p:cNvSpPr>
              <p:nvPr/>
            </p:nvSpPr>
            <p:spPr bwMode="auto">
              <a:xfrm>
                <a:off x="1722" y="2350"/>
                <a:ext cx="308" cy="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codes</a:t>
                </a:r>
                <a:endParaRPr lang="en-US" altLang="da-DK" sz="900">
                  <a:latin typeface="Arial" panose="020B0604020202020204" pitchFamily="34" charset="0"/>
                </a:endParaRPr>
              </a:p>
            </p:txBody>
          </p:sp>
          <p:sp>
            <p:nvSpPr>
              <p:cNvPr id="16402" name="Line 73"/>
              <p:cNvSpPr>
                <a:spLocks noChangeShapeType="1"/>
              </p:cNvSpPr>
              <p:nvPr/>
            </p:nvSpPr>
            <p:spPr bwMode="auto">
              <a:xfrm flipH="1">
                <a:off x="1552" y="2374"/>
                <a:ext cx="672" cy="240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6403" name="Line 74"/>
              <p:cNvSpPr>
                <a:spLocks noChangeShapeType="1"/>
              </p:cNvSpPr>
              <p:nvPr/>
            </p:nvSpPr>
            <p:spPr bwMode="auto">
              <a:xfrm flipH="1" flipV="1">
                <a:off x="1552" y="2854"/>
                <a:ext cx="624" cy="96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 type="triangl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a-DK"/>
              </a:p>
            </p:txBody>
          </p:sp>
          <p:sp>
            <p:nvSpPr>
              <p:cNvPr id="16404" name="AutoShape 75"/>
              <p:cNvSpPr>
                <a:spLocks noChangeArrowheads="1"/>
              </p:cNvSpPr>
              <p:nvPr/>
            </p:nvSpPr>
            <p:spPr bwMode="auto">
              <a:xfrm>
                <a:off x="1882" y="3307"/>
                <a:ext cx="862" cy="272"/>
              </a:xfrm>
              <a:prstGeom prst="wedgeRoundRectCallout">
                <a:avLst>
                  <a:gd name="adj1" fmla="val -29120"/>
                  <a:gd name="adj2" fmla="val -158454"/>
                  <a:gd name="adj3" fmla="val 1666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9600" rIns="3600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Double line: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da-DK" altLang="da-DK" sz="900">
                    <a:latin typeface="Arial" panose="020B0604020202020204" pitchFamily="34" charset="0"/>
                  </a:rPr>
                  <a:t>The supplier integrates</a:t>
                </a: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2189</TotalTime>
  <Words>318</Words>
  <Application>Microsoft Office PowerPoint</Application>
  <PresentationFormat>On-screen Show (4:3)</PresentationFormat>
  <Paragraphs>143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Soren Lauesen</dc:creator>
  <cp:lastModifiedBy>Søren Lauesen</cp:lastModifiedBy>
  <cp:revision>55</cp:revision>
  <dcterms:created xsi:type="dcterms:W3CDTF">2007-02-21T21:26:11Z</dcterms:created>
  <dcterms:modified xsi:type="dcterms:W3CDTF">2022-02-24T15:05:54Z</dcterms:modified>
</cp:coreProperties>
</file>