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0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3399FF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/>
  </p:normalViewPr>
  <p:slideViewPr>
    <p:cSldViewPr>
      <p:cViewPr varScale="1">
        <p:scale>
          <a:sx n="108" d="100"/>
          <a:sy n="108" d="100"/>
        </p:scale>
        <p:origin x="2316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59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F97019-DD7E-44A2-A40A-33EBF3A3025D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108468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1E5983F-DD4C-4CF7-9575-CDEB00B5C7AA}" type="slidenum">
              <a:rPr lang="en-US" altLang="da-DK" smtClean="0"/>
              <a:pPr>
                <a:spcBef>
                  <a:spcPct val="0"/>
                </a:spcBef>
              </a:pPr>
              <a:t>1</a:t>
            </a:fld>
            <a:endParaRPr lang="en-US" altLang="da-DK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38200" y="685800"/>
            <a:ext cx="5181600" cy="3886200"/>
          </a:xfrm>
          <a:ln/>
        </p:spPr>
      </p:sp>
    </p:spTree>
    <p:extLst>
      <p:ext uri="{BB962C8B-B14F-4D97-AF65-F5344CB8AC3E}">
        <p14:creationId xmlns:p14="http://schemas.microsoft.com/office/powerpoint/2010/main" val="1871885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996E94B-1C5D-4560-9575-B48F2D68DFB5}" type="slidenum">
              <a:rPr lang="en-US" altLang="da-DK" smtClean="0"/>
              <a:pPr>
                <a:spcBef>
                  <a:spcPct val="0"/>
                </a:spcBef>
              </a:pPr>
              <a:t>2</a:t>
            </a:fld>
            <a:endParaRPr lang="en-US" altLang="da-DK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16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9933962-2E76-4600-AB2A-B06AF9CA2658}" type="slidenum">
              <a:rPr lang="en-US" altLang="da-DK" smtClean="0"/>
              <a:pPr>
                <a:spcBef>
                  <a:spcPct val="0"/>
                </a:spcBef>
              </a:pPr>
              <a:t>3</a:t>
            </a:fld>
            <a:endParaRPr lang="en-US" altLang="da-DK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87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4F1DA2D-37E4-41F1-B50F-47B2F39793D1}" type="slidenum">
              <a:rPr lang="en-US" altLang="da-DK" smtClean="0"/>
              <a:pPr>
                <a:spcBef>
                  <a:spcPct val="0"/>
                </a:spcBef>
              </a:pPr>
              <a:t>4</a:t>
            </a:fld>
            <a:endParaRPr lang="en-US" altLang="da-DK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068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88429B0-E660-4EDA-AC19-899917C3415B}" type="slidenum">
              <a:rPr lang="en-US" altLang="da-DK" smtClean="0"/>
              <a:pPr>
                <a:spcBef>
                  <a:spcPct val="0"/>
                </a:spcBef>
              </a:pPr>
              <a:t>5</a:t>
            </a:fld>
            <a:endParaRPr lang="en-US" altLang="da-DK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494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D2A36D9A-1586-465C-ABC4-A014EBA4CE15}" type="slidenum">
              <a:rPr lang="en-US" altLang="da-DK" smtClean="0"/>
              <a:pPr>
                <a:spcBef>
                  <a:spcPct val="0"/>
                </a:spcBef>
              </a:pPr>
              <a:t>6</a:t>
            </a:fld>
            <a:endParaRPr lang="en-US" altLang="da-DK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7094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613B724-3143-42C4-9C35-6212EA80B60A}" type="slidenum">
              <a:rPr lang="en-US" altLang="da-DK" smtClean="0"/>
              <a:pPr>
                <a:spcBef>
                  <a:spcPct val="0"/>
                </a:spcBef>
              </a:pPr>
              <a:t>7</a:t>
            </a:fld>
            <a:endParaRPr lang="en-US" altLang="da-DK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511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0FE734C-F083-4031-8F87-93B6EF35FDA1}" type="slidenum">
              <a:rPr lang="en-US" altLang="da-DK" smtClean="0"/>
              <a:pPr>
                <a:spcBef>
                  <a:spcPct val="0"/>
                </a:spcBef>
              </a:pPr>
              <a:t>8</a:t>
            </a:fld>
            <a:endParaRPr lang="en-US" altLang="da-DK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7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4289E33-3B4A-41B2-8117-344D96516BA2}" type="slidenum">
              <a:rPr lang="en-US" altLang="da-DK" smtClean="0"/>
              <a:pPr>
                <a:spcBef>
                  <a:spcPct val="0"/>
                </a:spcBef>
              </a:pPr>
              <a:t>9</a:t>
            </a:fld>
            <a:endParaRPr lang="en-US" altLang="da-DK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altLang="da-DK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122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5F9786-B548-4C9A-8693-0674E6247BE4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391206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7E54DC-B66C-4225-9386-C8274E92A214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12003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A9FB59-3164-47B1-9A49-A9901CDC9835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3918926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BDD99-A3A8-4682-9CFC-67C2D31D7E2C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34428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A47A5-0C9B-40A4-89FA-FC7E9572B0E3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53779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7F0DF4-43CC-49BC-BFB8-10D8764518E8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1895490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6BBEB-D852-48F4-BEC8-5B2CA6CE9126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53900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FA856-9B16-4555-9B74-5DD84300B297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691604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a-D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661211-F1B7-4FEA-BFB7-9BA3FE5AB14E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80881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6E160-BE50-4FD9-98E4-AB7702D63898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553743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3A2E6-1084-47AD-900C-40C0161B73B1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  <p:extLst>
      <p:ext uri="{BB962C8B-B14F-4D97-AF65-F5344CB8AC3E}">
        <p14:creationId xmlns:p14="http://schemas.microsoft.com/office/powerpoint/2010/main" val="2802872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a-DK"/>
              <a:t>Click to edit Master text styles</a:t>
            </a:r>
          </a:p>
          <a:p>
            <a:pPr lvl="1"/>
            <a:r>
              <a:rPr lang="en-US" altLang="da-DK"/>
              <a:t>Second level</a:t>
            </a:r>
          </a:p>
          <a:p>
            <a:pPr lvl="2"/>
            <a:r>
              <a:rPr lang="en-US" altLang="da-DK"/>
              <a:t>Third level</a:t>
            </a:r>
          </a:p>
          <a:p>
            <a:pPr lvl="3"/>
            <a:r>
              <a:rPr lang="en-US" altLang="da-DK"/>
              <a:t>Fourth level</a:t>
            </a:r>
          </a:p>
          <a:p>
            <a:pPr lvl="4"/>
            <a:r>
              <a:rPr lang="en-US" altLang="da-DK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4B21498-A8A6-46E7-BC60-864E7856859B}" type="slidenum">
              <a:rPr lang="en-US" altLang="da-DK"/>
              <a:pPr>
                <a:defRPr/>
              </a:pPr>
              <a:t>‹#›</a:t>
            </a:fld>
            <a:endParaRPr lang="en-US" alt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"/>
          <p:cNvGrpSpPr>
            <a:grpSpLocks/>
          </p:cNvGrpSpPr>
          <p:nvPr/>
        </p:nvGrpSpPr>
        <p:grpSpPr bwMode="auto">
          <a:xfrm>
            <a:off x="34925" y="44450"/>
            <a:ext cx="4189413" cy="5688013"/>
            <a:chOff x="34925" y="44450"/>
            <a:chExt cx="4189413" cy="5688806"/>
          </a:xfrm>
        </p:grpSpPr>
        <p:sp>
          <p:nvSpPr>
            <p:cNvPr id="3075" name="Text Box 59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2987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1200" b="1">
                  <a:latin typeface="Arial" panose="020B0604020202020204" pitchFamily="34" charset="0"/>
                </a:rPr>
                <a:t>Figur 1: Eksisterende system</a:t>
              </a:r>
              <a:endParaRPr lang="da-DK" altLang="da-DK" sz="1200" noProof="1">
                <a:latin typeface="Arial" panose="020B0604020202020204" pitchFamily="34" charset="0"/>
              </a:endParaRPr>
            </a:p>
          </p:txBody>
        </p:sp>
        <p:cxnSp>
          <p:nvCxnSpPr>
            <p:cNvPr id="3076" name="AutoShape 60"/>
            <p:cNvCxnSpPr>
              <a:cxnSpLocks noChangeShapeType="1"/>
              <a:stCxn id="3077" idx="3"/>
              <a:endCxn id="3078" idx="1"/>
            </p:cNvCxnSpPr>
            <p:nvPr/>
          </p:nvCxnSpPr>
          <p:spPr bwMode="auto">
            <a:xfrm flipV="1">
              <a:off x="2432050" y="1160537"/>
              <a:ext cx="1004888" cy="793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77" name="Rectangle 61"/>
            <p:cNvSpPr>
              <a:spLocks noChangeArrowheads="1"/>
            </p:cNvSpPr>
            <p:nvPr/>
          </p:nvSpPr>
          <p:spPr bwMode="auto">
            <a:xfrm>
              <a:off x="1571625" y="976387"/>
              <a:ext cx="850900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Gammelt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EPJ-system</a:t>
              </a: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078" name="Rectangle 62"/>
            <p:cNvSpPr>
              <a:spLocks noChangeArrowheads="1"/>
            </p:cNvSpPr>
            <p:nvPr/>
          </p:nvSpPr>
          <p:spPr bwMode="auto">
            <a:xfrm>
              <a:off x="3446463" y="968450"/>
              <a:ext cx="609600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LabSys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079" name="Rectangle 63"/>
            <p:cNvSpPr>
              <a:spLocks noChangeArrowheads="1"/>
            </p:cNvSpPr>
            <p:nvPr/>
          </p:nvSpPr>
          <p:spPr bwMode="auto">
            <a:xfrm>
              <a:off x="2495550" y="290587"/>
              <a:ext cx="600075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SKS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080" name="Rectangle 64"/>
            <p:cNvSpPr>
              <a:spLocks noChangeArrowheads="1"/>
            </p:cNvSpPr>
            <p:nvPr/>
          </p:nvSpPr>
          <p:spPr bwMode="auto">
            <a:xfrm>
              <a:off x="1685925" y="1966987"/>
              <a:ext cx="628650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Medicin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system</a:t>
              </a: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pic>
          <p:nvPicPr>
            <p:cNvPr id="3081" name="Picture 65" descr="MEDPR03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25" y="290587"/>
              <a:ext cx="241300" cy="71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Picture 66" descr="MEDPR03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825" y="1570112"/>
              <a:ext cx="207963" cy="69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83" name="AutoShape 67"/>
            <p:cNvCxnSpPr>
              <a:cxnSpLocks noChangeShapeType="1"/>
              <a:stCxn id="3077" idx="1"/>
              <a:endCxn id="3081" idx="3"/>
            </p:cNvCxnSpPr>
            <p:nvPr/>
          </p:nvCxnSpPr>
          <p:spPr bwMode="auto">
            <a:xfrm flipH="1" flipV="1">
              <a:off x="746125" y="649362"/>
              <a:ext cx="815975" cy="51911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84" name="AutoShape 68"/>
            <p:cNvCxnSpPr>
              <a:cxnSpLocks noChangeShapeType="1"/>
              <a:endCxn id="3080" idx="1"/>
            </p:cNvCxnSpPr>
            <p:nvPr/>
          </p:nvCxnSpPr>
          <p:spPr bwMode="auto">
            <a:xfrm>
              <a:off x="874713" y="1870150"/>
              <a:ext cx="801687" cy="2889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85" name="AutoShape 69"/>
            <p:cNvCxnSpPr>
              <a:cxnSpLocks noChangeShapeType="1"/>
              <a:stCxn id="3077" idx="2"/>
              <a:endCxn id="3080" idx="0"/>
            </p:cNvCxnSpPr>
            <p:nvPr/>
          </p:nvCxnSpPr>
          <p:spPr bwMode="auto">
            <a:xfrm>
              <a:off x="1997075" y="1370087"/>
              <a:ext cx="3175" cy="58737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086" name="AutoShape 70"/>
            <p:cNvCxnSpPr>
              <a:cxnSpLocks noChangeShapeType="1"/>
              <a:stCxn id="3077" idx="0"/>
              <a:endCxn id="3079" idx="1"/>
            </p:cNvCxnSpPr>
            <p:nvPr/>
          </p:nvCxnSpPr>
          <p:spPr bwMode="auto">
            <a:xfrm flipV="1">
              <a:off x="1997075" y="482675"/>
              <a:ext cx="488950" cy="48418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87" name="Text Box 71"/>
            <p:cNvSpPr txBox="1">
              <a:spLocks noChangeArrowheads="1"/>
            </p:cNvSpPr>
            <p:nvPr/>
          </p:nvSpPr>
          <p:spPr bwMode="auto">
            <a:xfrm>
              <a:off x="339725" y="1052587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Kliniker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088" name="Text Box 72"/>
            <p:cNvSpPr txBox="1">
              <a:spLocks noChangeArrowheads="1"/>
            </p:cNvSpPr>
            <p:nvPr/>
          </p:nvSpPr>
          <p:spPr bwMode="auto">
            <a:xfrm>
              <a:off x="238125" y="2271787"/>
              <a:ext cx="8953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Patient-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administration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089" name="Rectangle 73"/>
            <p:cNvSpPr>
              <a:spLocks noChangeArrowheads="1"/>
            </p:cNvSpPr>
            <p:nvPr/>
          </p:nvSpPr>
          <p:spPr bwMode="auto">
            <a:xfrm>
              <a:off x="3459163" y="1966987"/>
              <a:ext cx="600075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SKS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cxnSp>
          <p:nvCxnSpPr>
            <p:cNvPr id="3090" name="AutoShape 74"/>
            <p:cNvCxnSpPr>
              <a:cxnSpLocks noChangeShapeType="1"/>
              <a:stCxn id="3080" idx="3"/>
              <a:endCxn id="3089" idx="1"/>
            </p:cNvCxnSpPr>
            <p:nvPr/>
          </p:nvCxnSpPr>
          <p:spPr bwMode="auto">
            <a:xfrm>
              <a:off x="2324100" y="2159075"/>
              <a:ext cx="1125538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091" name="Text Box 75"/>
            <p:cNvSpPr txBox="1">
              <a:spLocks noChangeArrowheads="1"/>
            </p:cNvSpPr>
            <p:nvPr/>
          </p:nvSpPr>
          <p:spPr bwMode="auto">
            <a:xfrm>
              <a:off x="981075" y="1470100"/>
              <a:ext cx="10223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Batch-overførsel</a:t>
              </a:r>
            </a:p>
            <a:p>
              <a:pPr algn="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af data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092" name="Text Box 76"/>
            <p:cNvSpPr txBox="1">
              <a:spLocks noChangeArrowheads="1"/>
            </p:cNvSpPr>
            <p:nvPr/>
          </p:nvSpPr>
          <p:spPr bwMode="auto">
            <a:xfrm rot="-2780787">
              <a:off x="1951038" y="489025"/>
              <a:ext cx="4699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koder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093" name="Text Box 77"/>
            <p:cNvSpPr txBox="1">
              <a:spLocks noChangeArrowheads="1"/>
            </p:cNvSpPr>
            <p:nvPr/>
          </p:nvSpPr>
          <p:spPr bwMode="auto">
            <a:xfrm>
              <a:off x="2671763" y="2187650"/>
              <a:ext cx="4699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koder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094" name="Text Box 78"/>
            <p:cNvSpPr txBox="1">
              <a:spLocks noChangeArrowheads="1"/>
            </p:cNvSpPr>
            <p:nvPr/>
          </p:nvSpPr>
          <p:spPr bwMode="auto">
            <a:xfrm>
              <a:off x="2565400" y="1165300"/>
              <a:ext cx="6921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rekvisition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resultater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095" name="Text Box 79"/>
            <p:cNvSpPr txBox="1">
              <a:spLocks noChangeArrowheads="1"/>
            </p:cNvSpPr>
            <p:nvPr/>
          </p:nvSpPr>
          <p:spPr bwMode="auto">
            <a:xfrm>
              <a:off x="56103" y="2875756"/>
              <a:ext cx="2354263" cy="2746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1200" b="1">
                  <a:latin typeface="Arial" panose="020B0604020202020204" pitchFamily="34" charset="0"/>
                </a:rPr>
                <a:t>Figur 2: Vision om nyt system</a:t>
              </a:r>
              <a:endParaRPr lang="da-DK" altLang="da-DK" sz="1200" noProof="1">
                <a:latin typeface="Arial" panose="020B0604020202020204" pitchFamily="34" charset="0"/>
              </a:endParaRPr>
            </a:p>
          </p:txBody>
        </p:sp>
        <p:sp>
          <p:nvSpPr>
            <p:cNvPr id="3096" name="Rectangle 80"/>
            <p:cNvSpPr>
              <a:spLocks noChangeArrowheads="1"/>
            </p:cNvSpPr>
            <p:nvPr/>
          </p:nvSpPr>
          <p:spPr bwMode="auto">
            <a:xfrm>
              <a:off x="3427413" y="3463131"/>
              <a:ext cx="600075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F1. SKS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097" name="Rectangle 81"/>
            <p:cNvSpPr>
              <a:spLocks noChangeArrowheads="1"/>
            </p:cNvSpPr>
            <p:nvPr/>
          </p:nvSpPr>
          <p:spPr bwMode="auto">
            <a:xfrm>
              <a:off x="1562100" y="5212556"/>
              <a:ext cx="914400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Nye eksterne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systemer</a:t>
              </a: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pic>
          <p:nvPicPr>
            <p:cNvPr id="3098" name="Picture 82" descr="MEDPR03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0" y="3386931"/>
              <a:ext cx="241300" cy="71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99" name="Picture 83" descr="MEDPR03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000" y="4666456"/>
              <a:ext cx="207963" cy="690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00" name="AutoShape 84"/>
            <p:cNvCxnSpPr>
              <a:cxnSpLocks noChangeShapeType="1"/>
              <a:stCxn id="3105" idx="1"/>
              <a:endCxn id="3098" idx="3"/>
            </p:cNvCxnSpPr>
            <p:nvPr/>
          </p:nvCxnSpPr>
          <p:spPr bwMode="auto">
            <a:xfrm flipH="1" flipV="1">
              <a:off x="749300" y="3745706"/>
              <a:ext cx="733624" cy="4794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01" name="AutoShape 85"/>
            <p:cNvCxnSpPr>
              <a:cxnSpLocks noChangeShapeType="1"/>
              <a:endCxn id="3105" idx="1"/>
            </p:cNvCxnSpPr>
            <p:nvPr/>
          </p:nvCxnSpPr>
          <p:spPr bwMode="auto">
            <a:xfrm flipV="1">
              <a:off x="826989" y="4225131"/>
              <a:ext cx="655935" cy="70167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02" name="AutoShape 86"/>
            <p:cNvCxnSpPr>
              <a:cxnSpLocks noChangeShapeType="1"/>
              <a:stCxn id="3105" idx="2"/>
              <a:endCxn id="3097" idx="0"/>
            </p:cNvCxnSpPr>
            <p:nvPr/>
          </p:nvCxnSpPr>
          <p:spPr bwMode="auto">
            <a:xfrm flipH="1">
              <a:off x="2019300" y="4682331"/>
              <a:ext cx="50" cy="5302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03" name="Text Box 87"/>
            <p:cNvSpPr txBox="1">
              <a:spLocks noChangeArrowheads="1"/>
            </p:cNvSpPr>
            <p:nvPr/>
          </p:nvSpPr>
          <p:spPr bwMode="auto">
            <a:xfrm>
              <a:off x="342900" y="4148931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Kliniker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104" name="Text Box 88"/>
            <p:cNvSpPr txBox="1">
              <a:spLocks noChangeArrowheads="1"/>
            </p:cNvSpPr>
            <p:nvPr/>
          </p:nvSpPr>
          <p:spPr bwMode="auto">
            <a:xfrm>
              <a:off x="241300" y="5368131"/>
              <a:ext cx="8953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Patient-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administration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3105" name="Rectangle 89"/>
            <p:cNvSpPr>
              <a:spLocks noChangeArrowheads="1"/>
            </p:cNvSpPr>
            <p:nvPr/>
          </p:nvSpPr>
          <p:spPr bwMode="auto">
            <a:xfrm>
              <a:off x="1482924" y="3767931"/>
              <a:ext cx="1072852" cy="914400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EPJ-system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106" name="Rectangle 90"/>
            <p:cNvSpPr>
              <a:spLocks noChangeArrowheads="1"/>
            </p:cNvSpPr>
            <p:nvPr/>
          </p:nvSpPr>
          <p:spPr bwMode="auto">
            <a:xfrm>
              <a:off x="1564689" y="4229377"/>
              <a:ext cx="909224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F3. Nyt medi-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cinsystem</a:t>
              </a: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107" name="Rectangle 91"/>
            <p:cNvSpPr>
              <a:spLocks noChangeArrowheads="1"/>
            </p:cNvSpPr>
            <p:nvPr/>
          </p:nvSpPr>
          <p:spPr bwMode="auto">
            <a:xfrm>
              <a:off x="3330546" y="4308752"/>
              <a:ext cx="793807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F2. LabSys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3108" name="Line 92"/>
            <p:cNvSpPr>
              <a:spLocks noChangeShapeType="1"/>
            </p:cNvSpPr>
            <p:nvPr/>
          </p:nvSpPr>
          <p:spPr bwMode="auto">
            <a:xfrm flipH="1">
              <a:off x="2531880" y="3691731"/>
              <a:ext cx="889000" cy="317500"/>
            </a:xfrm>
            <a:prstGeom prst="line">
              <a:avLst/>
            </a:prstGeom>
            <a:noFill/>
            <a:ln w="508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3109" name="Line 93"/>
            <p:cNvSpPr>
              <a:spLocks noChangeShapeType="1"/>
            </p:cNvSpPr>
            <p:nvPr/>
          </p:nvSpPr>
          <p:spPr bwMode="auto">
            <a:xfrm flipH="1" flipV="1">
              <a:off x="2565400" y="4431505"/>
              <a:ext cx="781050" cy="47626"/>
            </a:xfrm>
            <a:prstGeom prst="line">
              <a:avLst/>
            </a:prstGeom>
            <a:noFill/>
            <a:ln w="50800" cmpd="dbl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3110" name="Text Box 94"/>
            <p:cNvSpPr txBox="1">
              <a:spLocks noChangeArrowheads="1"/>
            </p:cNvSpPr>
            <p:nvPr/>
          </p:nvSpPr>
          <p:spPr bwMode="auto">
            <a:xfrm>
              <a:off x="2705100" y="4072731"/>
              <a:ext cx="6921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rekvisition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resultater</a:t>
              </a:r>
              <a:endParaRPr lang="en-US" altLang="da-DK" sz="900">
                <a:latin typeface="Arial" panose="020B0604020202020204" pitchFamily="34" charset="0"/>
              </a:endParaRPr>
            </a:p>
          </p:txBody>
        </p:sp>
        <p:sp>
          <p:nvSpPr>
            <p:cNvPr id="3111" name="Text Box 95"/>
            <p:cNvSpPr txBox="1">
              <a:spLocks noChangeArrowheads="1"/>
            </p:cNvSpPr>
            <p:nvPr/>
          </p:nvSpPr>
          <p:spPr bwMode="auto">
            <a:xfrm>
              <a:off x="2770005" y="3579018"/>
              <a:ext cx="4699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koder</a:t>
              </a:r>
              <a:endParaRPr lang="en-US" altLang="da-DK" sz="900">
                <a:latin typeface="Arial" panose="020B0604020202020204" pitchFamily="34" charset="0"/>
              </a:endParaRPr>
            </a:p>
          </p:txBody>
        </p:sp>
        <p:sp>
          <p:nvSpPr>
            <p:cNvPr id="3112" name="AutoShape 96"/>
            <p:cNvSpPr>
              <a:spLocks noChangeArrowheads="1"/>
            </p:cNvSpPr>
            <p:nvPr/>
          </p:nvSpPr>
          <p:spPr bwMode="auto">
            <a:xfrm>
              <a:off x="2713038" y="4987131"/>
              <a:ext cx="1511300" cy="431800"/>
            </a:xfrm>
            <a:prstGeom prst="wedgeRoundRectCallout">
              <a:avLst>
                <a:gd name="adj1" fmla="val -40546"/>
                <a:gd name="adj2" fmla="val -162866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9600" rIns="36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Dobbelte linier: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Leverandøren integrerer</a:t>
              </a:r>
            </a:p>
          </p:txBody>
        </p:sp>
        <p:sp>
          <p:nvSpPr>
            <p:cNvPr id="3113" name="AutoShape 97"/>
            <p:cNvSpPr>
              <a:spLocks noChangeArrowheads="1"/>
            </p:cNvSpPr>
            <p:nvPr/>
          </p:nvSpPr>
          <p:spPr bwMode="auto">
            <a:xfrm>
              <a:off x="1874838" y="3150393"/>
              <a:ext cx="1223962" cy="431800"/>
            </a:xfrm>
            <a:prstGeom prst="wedgeRoundRectCallout">
              <a:avLst>
                <a:gd name="adj1" fmla="val -39884"/>
                <a:gd name="adj2" fmla="val 84190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9600" rIns="36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Dobbelt-linie ramme: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Leverancen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"/>
          <p:cNvGrpSpPr>
            <a:grpSpLocks/>
          </p:cNvGrpSpPr>
          <p:nvPr/>
        </p:nvGrpSpPr>
        <p:grpSpPr bwMode="auto">
          <a:xfrm>
            <a:off x="34925" y="44450"/>
            <a:ext cx="5473360" cy="3330532"/>
            <a:chOff x="34925" y="44450"/>
            <a:chExt cx="5473360" cy="3331051"/>
          </a:xfrm>
        </p:grpSpPr>
        <p:sp>
          <p:nvSpPr>
            <p:cNvPr id="5123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133600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1200" b="1">
                  <a:latin typeface="Arial" panose="020B0604020202020204" pitchFamily="34" charset="0"/>
                </a:rPr>
                <a:t>Figur 3. </a:t>
              </a:r>
              <a:r>
                <a:rPr lang="da-DK" altLang="da-DK" sz="1200" b="1" noProof="1">
                  <a:latin typeface="Arial" panose="020B0604020202020204" pitchFamily="34" charset="0"/>
                </a:rPr>
                <a:t>Datamodel</a:t>
              </a:r>
              <a:r>
                <a:rPr lang="da-DK" altLang="da-DK" sz="1200" b="1">
                  <a:latin typeface="Arial" panose="020B0604020202020204" pitchFamily="34" charset="0"/>
                </a:rPr>
                <a:t> for EPJ</a:t>
              </a:r>
              <a:endParaRPr lang="da-DK" altLang="da-DK" sz="1200" noProof="1">
                <a:latin typeface="Arial" panose="020B0604020202020204" pitchFamily="34" charset="0"/>
              </a:endParaRPr>
            </a:p>
          </p:txBody>
        </p:sp>
        <p:sp>
          <p:nvSpPr>
            <p:cNvPr id="5124" name="Text Box 3"/>
            <p:cNvSpPr txBox="1">
              <a:spLocks noChangeArrowheads="1"/>
            </p:cNvSpPr>
            <p:nvPr/>
          </p:nvSpPr>
          <p:spPr bwMode="auto">
            <a:xfrm>
              <a:off x="2657475" y="192832"/>
              <a:ext cx="711200" cy="2190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D5. </a:t>
              </a:r>
              <a:r>
                <a:rPr lang="da-DK" altLang="da-DK" sz="900" noProof="1">
                  <a:latin typeface="Arial" panose="020B0604020202020204" pitchFamily="34" charset="0"/>
                </a:rPr>
                <a:t>Person</a:t>
              </a:r>
            </a:p>
          </p:txBody>
        </p:sp>
        <p:sp>
          <p:nvSpPr>
            <p:cNvPr id="5125" name="Text Box 4"/>
            <p:cNvSpPr txBox="1">
              <a:spLocks noChangeArrowheads="1"/>
            </p:cNvSpPr>
            <p:nvPr/>
          </p:nvSpPr>
          <p:spPr bwMode="auto">
            <a:xfrm>
              <a:off x="1863725" y="1907332"/>
              <a:ext cx="876300" cy="2190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D1. </a:t>
              </a:r>
              <a:r>
                <a:rPr lang="da-DK" altLang="da-DK" sz="900" noProof="1">
                  <a:latin typeface="Arial" panose="020B0604020202020204" pitchFamily="34" charset="0"/>
                </a:rPr>
                <a:t>Diagnose</a:t>
              </a:r>
            </a:p>
          </p:txBody>
        </p:sp>
        <p:sp>
          <p:nvSpPr>
            <p:cNvPr id="5126" name="Text Box 5"/>
            <p:cNvSpPr txBox="1">
              <a:spLocks noChangeArrowheads="1"/>
            </p:cNvSpPr>
            <p:nvPr/>
          </p:nvSpPr>
          <p:spPr bwMode="auto">
            <a:xfrm>
              <a:off x="2657475" y="1021507"/>
              <a:ext cx="711200" cy="34970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D6. </a:t>
              </a:r>
              <a:r>
                <a:rPr lang="da-DK" altLang="da-DK" sz="900" noProof="1">
                  <a:latin typeface="Arial" panose="020B0604020202020204" pitchFamily="34" charset="0"/>
                </a:rPr>
                <a:t>Indskrivning</a:t>
              </a:r>
            </a:p>
          </p:txBody>
        </p:sp>
        <p:sp>
          <p:nvSpPr>
            <p:cNvPr id="5127" name="Text Box 6"/>
            <p:cNvSpPr txBox="1">
              <a:spLocks noChangeArrowheads="1"/>
            </p:cNvSpPr>
            <p:nvPr/>
          </p:nvSpPr>
          <p:spPr bwMode="auto">
            <a:xfrm>
              <a:off x="3368675" y="1907332"/>
              <a:ext cx="711200" cy="2190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D3. </a:t>
              </a:r>
              <a:r>
                <a:rPr lang="da-DK" altLang="da-DK" sz="900" noProof="1">
                  <a:latin typeface="Arial" panose="020B0604020202020204" pitchFamily="34" charset="0"/>
                </a:rPr>
                <a:t>Ydelse</a:t>
              </a:r>
            </a:p>
          </p:txBody>
        </p:sp>
        <p:sp>
          <p:nvSpPr>
            <p:cNvPr id="5128" name="Text Box 7"/>
            <p:cNvSpPr txBox="1">
              <a:spLocks noChangeArrowheads="1"/>
            </p:cNvSpPr>
            <p:nvPr/>
          </p:nvSpPr>
          <p:spPr bwMode="auto">
            <a:xfrm>
              <a:off x="1831975" y="2667521"/>
              <a:ext cx="939800" cy="355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D2. </a:t>
              </a:r>
              <a:r>
                <a:rPr lang="da-DK" altLang="da-DK" sz="900" noProof="1">
                  <a:latin typeface="Arial" panose="020B0604020202020204" pitchFamily="34" charset="0"/>
                </a:rPr>
                <a:t>Diagnose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type</a:t>
              </a:r>
            </a:p>
          </p:txBody>
        </p:sp>
        <p:sp>
          <p:nvSpPr>
            <p:cNvPr id="5129" name="Text Box 8"/>
            <p:cNvSpPr txBox="1">
              <a:spLocks noChangeArrowheads="1"/>
            </p:cNvSpPr>
            <p:nvPr/>
          </p:nvSpPr>
          <p:spPr bwMode="auto">
            <a:xfrm>
              <a:off x="3368675" y="2667521"/>
              <a:ext cx="711200" cy="3556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6000" tIns="36000" rIns="36000" bIns="3600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D4. </a:t>
              </a:r>
              <a:r>
                <a:rPr lang="da-DK" altLang="da-DK" sz="900" noProof="1">
                  <a:latin typeface="Arial" panose="020B0604020202020204" pitchFamily="34" charset="0"/>
                </a:rPr>
                <a:t>Ydelses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type</a:t>
              </a:r>
            </a:p>
          </p:txBody>
        </p:sp>
        <p:cxnSp>
          <p:nvCxnSpPr>
            <p:cNvPr id="5130" name="AutoShape 9"/>
            <p:cNvCxnSpPr>
              <a:cxnSpLocks noChangeShapeType="1"/>
              <a:stCxn id="5125" idx="2"/>
              <a:endCxn id="5128" idx="0"/>
            </p:cNvCxnSpPr>
            <p:nvPr/>
          </p:nvCxnSpPr>
          <p:spPr bwMode="auto">
            <a:xfrm>
              <a:off x="2301875" y="2126407"/>
              <a:ext cx="0" cy="54111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31" name="AutoShape 10"/>
            <p:cNvCxnSpPr>
              <a:cxnSpLocks noChangeShapeType="1"/>
              <a:stCxn id="5127" idx="2"/>
              <a:endCxn id="5129" idx="0"/>
            </p:cNvCxnSpPr>
            <p:nvPr/>
          </p:nvCxnSpPr>
          <p:spPr bwMode="auto">
            <a:xfrm>
              <a:off x="3724275" y="2126407"/>
              <a:ext cx="0" cy="54111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32" name="Group 11"/>
            <p:cNvGrpSpPr>
              <a:grpSpLocks noChangeAspect="1"/>
            </p:cNvGrpSpPr>
            <p:nvPr/>
          </p:nvGrpSpPr>
          <p:grpSpPr bwMode="auto">
            <a:xfrm flipV="1">
              <a:off x="2246313" y="2124820"/>
              <a:ext cx="109537" cy="92075"/>
              <a:chOff x="1918" y="3762"/>
              <a:chExt cx="128" cy="106"/>
            </a:xfrm>
          </p:grpSpPr>
          <p:sp>
            <p:nvSpPr>
              <p:cNvPr id="5184" name="Line 12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85" name="Line 13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grpSp>
          <p:nvGrpSpPr>
            <p:cNvPr id="5133" name="Group 14"/>
            <p:cNvGrpSpPr>
              <a:grpSpLocks noChangeAspect="1"/>
            </p:cNvGrpSpPr>
            <p:nvPr/>
          </p:nvGrpSpPr>
          <p:grpSpPr bwMode="auto">
            <a:xfrm flipV="1">
              <a:off x="3667125" y="2126407"/>
              <a:ext cx="111125" cy="93663"/>
              <a:chOff x="1918" y="3762"/>
              <a:chExt cx="128" cy="106"/>
            </a:xfrm>
          </p:grpSpPr>
          <p:sp>
            <p:nvSpPr>
              <p:cNvPr id="5182" name="Line 15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83" name="Line 16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grpSp>
          <p:nvGrpSpPr>
            <p:cNvPr id="5134" name="Group 17"/>
            <p:cNvGrpSpPr>
              <a:grpSpLocks noChangeAspect="1"/>
            </p:cNvGrpSpPr>
            <p:nvPr/>
          </p:nvGrpSpPr>
          <p:grpSpPr bwMode="auto">
            <a:xfrm rot="16200000" flipH="1">
              <a:off x="3272631" y="2803253"/>
              <a:ext cx="111125" cy="90488"/>
              <a:chOff x="1918" y="3762"/>
              <a:chExt cx="128" cy="106"/>
            </a:xfrm>
          </p:grpSpPr>
          <p:sp>
            <p:nvSpPr>
              <p:cNvPr id="5180" name="Line 18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81" name="Line 19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sp>
          <p:nvSpPr>
            <p:cNvPr id="5135" name="Freeform 20"/>
            <p:cNvSpPr>
              <a:spLocks/>
            </p:cNvSpPr>
            <p:nvPr/>
          </p:nvSpPr>
          <p:spPr bwMode="auto">
            <a:xfrm>
              <a:off x="2308225" y="1189782"/>
              <a:ext cx="355600" cy="717550"/>
            </a:xfrm>
            <a:custGeom>
              <a:avLst/>
              <a:gdLst>
                <a:gd name="T0" fmla="*/ 2147483646 w 224"/>
                <a:gd name="T1" fmla="*/ 2147483646 h 452"/>
                <a:gd name="T2" fmla="*/ 2147483646 w 224"/>
                <a:gd name="T3" fmla="*/ 2147483646 h 45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4" h="452">
                  <a:moveTo>
                    <a:pt x="224" y="2"/>
                  </a:moveTo>
                  <a:cubicBezTo>
                    <a:pt x="32" y="0"/>
                    <a:pt x="0" y="74"/>
                    <a:pt x="5" y="45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da-DK"/>
            </a:p>
          </p:txBody>
        </p:sp>
        <p:cxnSp>
          <p:nvCxnSpPr>
            <p:cNvPr id="5136" name="AutoShape 21"/>
            <p:cNvCxnSpPr>
              <a:cxnSpLocks noChangeShapeType="1"/>
              <a:stCxn id="5124" idx="2"/>
              <a:endCxn id="5126" idx="0"/>
            </p:cNvCxnSpPr>
            <p:nvPr/>
          </p:nvCxnSpPr>
          <p:spPr bwMode="auto">
            <a:xfrm>
              <a:off x="3013075" y="411907"/>
              <a:ext cx="0" cy="609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37" name="Freeform 22"/>
            <p:cNvSpPr>
              <a:spLocks/>
            </p:cNvSpPr>
            <p:nvPr/>
          </p:nvSpPr>
          <p:spPr bwMode="auto">
            <a:xfrm>
              <a:off x="3378200" y="1202482"/>
              <a:ext cx="352425" cy="701675"/>
            </a:xfrm>
            <a:custGeom>
              <a:avLst/>
              <a:gdLst>
                <a:gd name="T0" fmla="*/ 0 w 222"/>
                <a:gd name="T1" fmla="*/ 0 h 442"/>
                <a:gd name="T2" fmla="*/ 2147483646 w 222"/>
                <a:gd name="T3" fmla="*/ 2147483646 h 44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22" h="442">
                  <a:moveTo>
                    <a:pt x="0" y="0"/>
                  </a:moveTo>
                  <a:cubicBezTo>
                    <a:pt x="182" y="2"/>
                    <a:pt x="222" y="78"/>
                    <a:pt x="222" y="44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da-DK"/>
            </a:p>
          </p:txBody>
        </p:sp>
        <p:grpSp>
          <p:nvGrpSpPr>
            <p:cNvPr id="5138" name="Group 23"/>
            <p:cNvGrpSpPr>
              <a:grpSpLocks noChangeAspect="1"/>
            </p:cNvGrpSpPr>
            <p:nvPr/>
          </p:nvGrpSpPr>
          <p:grpSpPr bwMode="auto">
            <a:xfrm>
              <a:off x="3676650" y="1812082"/>
              <a:ext cx="109538" cy="92075"/>
              <a:chOff x="1918" y="3762"/>
              <a:chExt cx="128" cy="106"/>
            </a:xfrm>
          </p:grpSpPr>
          <p:sp>
            <p:nvSpPr>
              <p:cNvPr id="5178" name="Line 24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79" name="Line 25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grpSp>
          <p:nvGrpSpPr>
            <p:cNvPr id="5139" name="Group 26"/>
            <p:cNvGrpSpPr>
              <a:grpSpLocks noChangeAspect="1"/>
            </p:cNvGrpSpPr>
            <p:nvPr/>
          </p:nvGrpSpPr>
          <p:grpSpPr bwMode="auto">
            <a:xfrm>
              <a:off x="2259013" y="1812082"/>
              <a:ext cx="111125" cy="92075"/>
              <a:chOff x="1918" y="3762"/>
              <a:chExt cx="128" cy="106"/>
            </a:xfrm>
          </p:grpSpPr>
          <p:sp>
            <p:nvSpPr>
              <p:cNvPr id="5176" name="Line 27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77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grpSp>
          <p:nvGrpSpPr>
            <p:cNvPr id="5140" name="Group 29"/>
            <p:cNvGrpSpPr>
              <a:grpSpLocks noChangeAspect="1"/>
            </p:cNvGrpSpPr>
            <p:nvPr/>
          </p:nvGrpSpPr>
          <p:grpSpPr bwMode="auto">
            <a:xfrm>
              <a:off x="2957513" y="929432"/>
              <a:ext cx="109537" cy="93663"/>
              <a:chOff x="1918" y="3762"/>
              <a:chExt cx="128" cy="106"/>
            </a:xfrm>
          </p:grpSpPr>
          <p:sp>
            <p:nvSpPr>
              <p:cNvPr id="5174" name="Line 30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75" name="Line 31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sp>
          <p:nvSpPr>
            <p:cNvPr id="5141" name="Text Box 32"/>
            <p:cNvSpPr txBox="1">
              <a:spLocks noChangeArrowheads="1"/>
            </p:cNvSpPr>
            <p:nvPr/>
          </p:nvSpPr>
          <p:spPr bwMode="auto">
            <a:xfrm>
              <a:off x="4098925" y="2024808"/>
              <a:ext cx="1409360" cy="369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Tilstand</a:t>
              </a:r>
              <a:r>
                <a:rPr lang="da-DK" altLang="da-DK" sz="900" noProof="1">
                  <a:latin typeface="Arial" panose="020B0604020202020204" pitchFamily="34" charset="0"/>
                </a:rPr>
                <a:t>, Start, Slut, </a:t>
              </a:r>
              <a:r>
                <a:rPr lang="da-DK" altLang="da-DK" sz="900" dirty="0">
                  <a:latin typeface="Arial" panose="020B0604020202020204" pitchFamily="34" charset="0"/>
                </a:rPr>
                <a:t>. . .</a:t>
              </a:r>
              <a:r>
                <a:rPr lang="da-DK" altLang="da-DK" sz="900" noProof="1">
                  <a:latin typeface="Arial" panose="020B0604020202020204" pitchFamily="34" charset="0"/>
                </a:rPr>
                <a:t> </a:t>
              </a:r>
              <a:endParaRPr lang="da-DK" altLang="da-DK" sz="900" dirty="0">
                <a:latin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Resultat</a:t>
              </a:r>
              <a:r>
                <a:rPr lang="da-DK" altLang="da-DK" sz="900" dirty="0">
                  <a:latin typeface="Arial" panose="020B0604020202020204" pitchFamily="34" charset="0"/>
                </a:rPr>
                <a:t> . . .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5142" name="Text Box 33"/>
            <p:cNvSpPr txBox="1">
              <a:spLocks noChangeArrowheads="1"/>
            </p:cNvSpPr>
            <p:nvPr/>
          </p:nvSpPr>
          <p:spPr bwMode="auto">
            <a:xfrm>
              <a:off x="46038" y="1429540"/>
              <a:ext cx="2377574" cy="5079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Navn, Starttidspunkt,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Tilstand (obs | gyldig | annulleret | ophørt),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. . . Vejledning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5143" name="Line 34"/>
            <p:cNvSpPr>
              <a:spLocks noChangeShapeType="1"/>
            </p:cNvSpPr>
            <p:nvPr/>
          </p:nvSpPr>
          <p:spPr bwMode="auto">
            <a:xfrm>
              <a:off x="1628775" y="1821607"/>
              <a:ext cx="292100" cy="2349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5144" name="Line 35"/>
            <p:cNvSpPr>
              <a:spLocks noChangeShapeType="1"/>
            </p:cNvSpPr>
            <p:nvPr/>
          </p:nvSpPr>
          <p:spPr bwMode="auto">
            <a:xfrm flipH="1" flipV="1">
              <a:off x="3967163" y="2056557"/>
              <a:ext cx="177800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cxnSp>
          <p:nvCxnSpPr>
            <p:cNvPr id="5145" name="AutoShape 36"/>
            <p:cNvCxnSpPr>
              <a:cxnSpLocks noChangeShapeType="1"/>
              <a:stCxn id="5128" idx="3"/>
              <a:endCxn id="5129" idx="1"/>
            </p:cNvCxnSpPr>
            <p:nvPr/>
          </p:nvCxnSpPr>
          <p:spPr bwMode="auto">
            <a:xfrm>
              <a:off x="2771775" y="2845321"/>
              <a:ext cx="596900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46" name="Group 37"/>
            <p:cNvGrpSpPr>
              <a:grpSpLocks noChangeAspect="1"/>
            </p:cNvGrpSpPr>
            <p:nvPr/>
          </p:nvGrpSpPr>
          <p:grpSpPr bwMode="auto">
            <a:xfrm rot="16200000" flipV="1">
              <a:off x="2753519" y="2798490"/>
              <a:ext cx="111125" cy="90487"/>
              <a:chOff x="1918" y="3762"/>
              <a:chExt cx="128" cy="106"/>
            </a:xfrm>
          </p:grpSpPr>
          <p:sp>
            <p:nvSpPr>
              <p:cNvPr id="5172" name="Line 38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73" name="Line 39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sp>
          <p:nvSpPr>
            <p:cNvPr id="5147" name="Freeform 40"/>
            <p:cNvSpPr>
              <a:spLocks/>
            </p:cNvSpPr>
            <p:nvPr/>
          </p:nvSpPr>
          <p:spPr bwMode="auto">
            <a:xfrm>
              <a:off x="4008438" y="1675557"/>
              <a:ext cx="358775" cy="344488"/>
            </a:xfrm>
            <a:custGeom>
              <a:avLst/>
              <a:gdLst>
                <a:gd name="T0" fmla="*/ 2147483646 w 226"/>
                <a:gd name="T1" fmla="*/ 2147483646 h 217"/>
                <a:gd name="T2" fmla="*/ 2147483646 w 226"/>
                <a:gd name="T3" fmla="*/ 2147483646 h 217"/>
                <a:gd name="T4" fmla="*/ 0 w 226"/>
                <a:gd name="T5" fmla="*/ 2147483646 h 2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26" h="217">
                  <a:moveTo>
                    <a:pt x="44" y="217"/>
                  </a:moveTo>
                  <a:cubicBezTo>
                    <a:pt x="189" y="213"/>
                    <a:pt x="226" y="106"/>
                    <a:pt x="168" y="53"/>
                  </a:cubicBezTo>
                  <a:cubicBezTo>
                    <a:pt x="111" y="0"/>
                    <a:pt x="5" y="6"/>
                    <a:pt x="0" y="14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da-DK"/>
            </a:p>
          </p:txBody>
        </p:sp>
        <p:grpSp>
          <p:nvGrpSpPr>
            <p:cNvPr id="5148" name="Group 41"/>
            <p:cNvGrpSpPr>
              <a:grpSpLocks noChangeAspect="1"/>
            </p:cNvGrpSpPr>
            <p:nvPr/>
          </p:nvGrpSpPr>
          <p:grpSpPr bwMode="auto">
            <a:xfrm rot="16200000" flipV="1">
              <a:off x="4072731" y="1970039"/>
              <a:ext cx="111125" cy="90488"/>
              <a:chOff x="1918" y="3762"/>
              <a:chExt cx="128" cy="106"/>
            </a:xfrm>
          </p:grpSpPr>
          <p:sp>
            <p:nvSpPr>
              <p:cNvPr id="5170" name="Line 42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71" name="Line 43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sp>
          <p:nvSpPr>
            <p:cNvPr id="5149" name="Text Box 44"/>
            <p:cNvSpPr txBox="1">
              <a:spLocks noChangeArrowheads="1"/>
            </p:cNvSpPr>
            <p:nvPr/>
          </p:nvSpPr>
          <p:spPr bwMode="auto">
            <a:xfrm>
              <a:off x="192088" y="2867591"/>
              <a:ext cx="1510350" cy="5079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Diagnosekode, Navn,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Tilstand (overvejes | . . .),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Beskrivelse, Vejledning</a:t>
              </a:r>
            </a:p>
          </p:txBody>
        </p:sp>
        <p:sp>
          <p:nvSpPr>
            <p:cNvPr id="5150" name="Line 45"/>
            <p:cNvSpPr>
              <a:spLocks noChangeShapeType="1"/>
            </p:cNvSpPr>
            <p:nvPr/>
          </p:nvSpPr>
          <p:spPr bwMode="auto">
            <a:xfrm flipV="1">
              <a:off x="1485900" y="2840559"/>
              <a:ext cx="396875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5151" name="Text Box 46"/>
            <p:cNvSpPr txBox="1">
              <a:spLocks noChangeArrowheads="1"/>
            </p:cNvSpPr>
            <p:nvPr/>
          </p:nvSpPr>
          <p:spPr bwMode="auto">
            <a:xfrm>
              <a:off x="4252913" y="1688257"/>
              <a:ext cx="6413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Består af</a:t>
              </a:r>
            </a:p>
          </p:txBody>
        </p:sp>
        <p:sp>
          <p:nvSpPr>
            <p:cNvPr id="5152" name="Freeform 47"/>
            <p:cNvSpPr>
              <a:spLocks/>
            </p:cNvSpPr>
            <p:nvPr/>
          </p:nvSpPr>
          <p:spPr bwMode="auto">
            <a:xfrm>
              <a:off x="3992563" y="2492896"/>
              <a:ext cx="334962" cy="341313"/>
            </a:xfrm>
            <a:custGeom>
              <a:avLst/>
              <a:gdLst>
                <a:gd name="T0" fmla="*/ 2147483646 w 211"/>
                <a:gd name="T1" fmla="*/ 2147483646 h 215"/>
                <a:gd name="T2" fmla="*/ 2147483646 w 211"/>
                <a:gd name="T3" fmla="*/ 2147483646 h 215"/>
                <a:gd name="T4" fmla="*/ 0 w 211"/>
                <a:gd name="T5" fmla="*/ 2147483646 h 21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215">
                  <a:moveTo>
                    <a:pt x="58" y="215"/>
                  </a:moveTo>
                  <a:cubicBezTo>
                    <a:pt x="204" y="211"/>
                    <a:pt x="211" y="97"/>
                    <a:pt x="164" y="54"/>
                  </a:cubicBezTo>
                  <a:cubicBezTo>
                    <a:pt x="117" y="10"/>
                    <a:pt x="34" y="0"/>
                    <a:pt x="0" y="112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da-DK"/>
            </a:p>
          </p:txBody>
        </p:sp>
        <p:grpSp>
          <p:nvGrpSpPr>
            <p:cNvPr id="5153" name="Group 48"/>
            <p:cNvGrpSpPr>
              <a:grpSpLocks noChangeAspect="1"/>
            </p:cNvGrpSpPr>
            <p:nvPr/>
          </p:nvGrpSpPr>
          <p:grpSpPr bwMode="auto">
            <a:xfrm rot="16200000" flipV="1">
              <a:off x="4070350" y="2786584"/>
              <a:ext cx="111125" cy="92075"/>
              <a:chOff x="1918" y="3762"/>
              <a:chExt cx="128" cy="106"/>
            </a:xfrm>
          </p:grpSpPr>
          <p:sp>
            <p:nvSpPr>
              <p:cNvPr id="5168" name="Line 49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69" name="Line 50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sp>
          <p:nvSpPr>
            <p:cNvPr id="5154" name="Text Box 51"/>
            <p:cNvSpPr txBox="1">
              <a:spLocks noChangeArrowheads="1"/>
            </p:cNvSpPr>
            <p:nvPr/>
          </p:nvSpPr>
          <p:spPr bwMode="auto">
            <a:xfrm>
              <a:off x="4283968" y="2571155"/>
              <a:ext cx="582211" cy="2308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Hierarki</a:t>
              </a:r>
            </a:p>
          </p:txBody>
        </p:sp>
        <p:sp>
          <p:nvSpPr>
            <p:cNvPr id="5155" name="Text Box 52"/>
            <p:cNvSpPr txBox="1">
              <a:spLocks noChangeArrowheads="1"/>
            </p:cNvSpPr>
            <p:nvPr/>
          </p:nvSpPr>
          <p:spPr bwMode="auto">
            <a:xfrm>
              <a:off x="3644900" y="114500"/>
              <a:ext cx="697627" cy="369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PersonID,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Navn</a:t>
              </a:r>
            </a:p>
          </p:txBody>
        </p:sp>
        <p:sp>
          <p:nvSpPr>
            <p:cNvPr id="5156" name="Line 53"/>
            <p:cNvSpPr>
              <a:spLocks noChangeShapeType="1"/>
            </p:cNvSpPr>
            <p:nvPr/>
          </p:nvSpPr>
          <p:spPr bwMode="auto">
            <a:xfrm flipV="1">
              <a:off x="3328988" y="259507"/>
              <a:ext cx="36036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5157" name="Text Box 54"/>
            <p:cNvSpPr txBox="1">
              <a:spLocks noChangeArrowheads="1"/>
            </p:cNvSpPr>
            <p:nvPr/>
          </p:nvSpPr>
          <p:spPr bwMode="auto">
            <a:xfrm>
              <a:off x="2195513" y="646313"/>
              <a:ext cx="960519" cy="3693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Tilstand</a:t>
              </a:r>
              <a:r>
                <a:rPr lang="da-DK" altLang="da-DK" sz="900" noProof="1">
                  <a:latin typeface="Arial" panose="020B0604020202020204" pitchFamily="34" charset="0"/>
                </a:rPr>
                <a:t>, Start,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noProof="1">
                  <a:latin typeface="Arial" panose="020B0604020202020204" pitchFamily="34" charset="0"/>
                </a:rPr>
                <a:t>Slut, Navn</a:t>
              </a:r>
            </a:p>
          </p:txBody>
        </p:sp>
        <p:sp>
          <p:nvSpPr>
            <p:cNvPr id="5158" name="Line 55"/>
            <p:cNvSpPr>
              <a:spLocks noChangeShapeType="1"/>
            </p:cNvSpPr>
            <p:nvPr/>
          </p:nvSpPr>
          <p:spPr bwMode="auto">
            <a:xfrm flipH="1" flipV="1">
              <a:off x="2555875" y="964357"/>
              <a:ext cx="177800" cy="139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5159" name="Freeform 56"/>
            <p:cNvSpPr>
              <a:spLocks/>
            </p:cNvSpPr>
            <p:nvPr/>
          </p:nvSpPr>
          <p:spPr bwMode="auto">
            <a:xfrm>
              <a:off x="2025650" y="3021534"/>
              <a:ext cx="280988" cy="252412"/>
            </a:xfrm>
            <a:custGeom>
              <a:avLst/>
              <a:gdLst>
                <a:gd name="T0" fmla="*/ 2147483646 w 177"/>
                <a:gd name="T1" fmla="*/ 0 h 159"/>
                <a:gd name="T2" fmla="*/ 2147483646 w 177"/>
                <a:gd name="T3" fmla="*/ 0 h 15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77" h="159">
                  <a:moveTo>
                    <a:pt x="12" y="0"/>
                  </a:moveTo>
                  <a:cubicBezTo>
                    <a:pt x="0" y="156"/>
                    <a:pt x="177" y="159"/>
                    <a:pt x="165" y="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 anchor="ctr">
              <a:spAutoFit/>
            </a:bodyPr>
            <a:lstStyle/>
            <a:p>
              <a:endParaRPr lang="da-DK"/>
            </a:p>
          </p:txBody>
        </p:sp>
        <p:grpSp>
          <p:nvGrpSpPr>
            <p:cNvPr id="5160" name="Group 57"/>
            <p:cNvGrpSpPr>
              <a:grpSpLocks noChangeAspect="1"/>
            </p:cNvGrpSpPr>
            <p:nvPr/>
          </p:nvGrpSpPr>
          <p:grpSpPr bwMode="auto">
            <a:xfrm flipV="1">
              <a:off x="1992313" y="3016771"/>
              <a:ext cx="109537" cy="92075"/>
              <a:chOff x="1918" y="3762"/>
              <a:chExt cx="128" cy="106"/>
            </a:xfrm>
          </p:grpSpPr>
          <p:sp>
            <p:nvSpPr>
              <p:cNvPr id="5166" name="Line 58"/>
              <p:cNvSpPr>
                <a:spLocks noChangeAspect="1" noChangeShapeType="1"/>
              </p:cNvSpPr>
              <p:nvPr/>
            </p:nvSpPr>
            <p:spPr bwMode="auto">
              <a:xfrm>
                <a:off x="1982" y="3762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  <p:sp>
            <p:nvSpPr>
              <p:cNvPr id="5167" name="Line 59"/>
              <p:cNvSpPr>
                <a:spLocks noChangeAspect="1" noChangeShapeType="1"/>
              </p:cNvSpPr>
              <p:nvPr/>
            </p:nvSpPr>
            <p:spPr bwMode="auto">
              <a:xfrm flipH="1">
                <a:off x="1918" y="3763"/>
                <a:ext cx="64" cy="10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 anchor="ctr">
                <a:spAutoFit/>
              </a:bodyPr>
              <a:lstStyle/>
              <a:p>
                <a:endParaRPr lang="da-DK"/>
              </a:p>
            </p:txBody>
          </p:sp>
        </p:grpSp>
        <p:sp>
          <p:nvSpPr>
            <p:cNvPr id="5161" name="Text Box 60"/>
            <p:cNvSpPr txBox="1">
              <a:spLocks noChangeArrowheads="1"/>
            </p:cNvSpPr>
            <p:nvPr/>
          </p:nvSpPr>
          <p:spPr bwMode="auto">
            <a:xfrm>
              <a:off x="2203450" y="3087190"/>
              <a:ext cx="57785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H</a:t>
              </a:r>
              <a:r>
                <a:rPr lang="da-DK" altLang="da-DK" sz="900" noProof="1">
                  <a:latin typeface="Arial" panose="020B0604020202020204" pitchFamily="34" charset="0"/>
                </a:rPr>
                <a:t>ierarki</a:t>
              </a:r>
            </a:p>
          </p:txBody>
        </p:sp>
        <p:sp>
          <p:nvSpPr>
            <p:cNvPr id="5162" name="Text Box 61"/>
            <p:cNvSpPr txBox="1">
              <a:spLocks noChangeArrowheads="1"/>
            </p:cNvSpPr>
            <p:nvPr/>
          </p:nvSpPr>
          <p:spPr bwMode="auto">
            <a:xfrm>
              <a:off x="4092575" y="3021987"/>
              <a:ext cx="1011815" cy="2308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 dirty="0">
                  <a:latin typeface="Arial" panose="020B0604020202020204" pitchFamily="34" charset="0"/>
                </a:rPr>
                <a:t>Kode</a:t>
              </a:r>
              <a:r>
                <a:rPr lang="da-DK" altLang="da-DK" sz="900" noProof="1">
                  <a:latin typeface="Arial" panose="020B0604020202020204" pitchFamily="34" charset="0"/>
                </a:rPr>
                <a:t>, Navn, </a:t>
              </a:r>
              <a:r>
                <a:rPr lang="da-DK" altLang="da-DK" sz="900" dirty="0">
                  <a:latin typeface="Arial" panose="020B0604020202020204" pitchFamily="34" charset="0"/>
                </a:rPr>
                <a:t>. . .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5163" name="Line 62"/>
            <p:cNvSpPr>
              <a:spLocks noChangeShapeType="1"/>
            </p:cNvSpPr>
            <p:nvPr/>
          </p:nvSpPr>
          <p:spPr bwMode="auto">
            <a:xfrm flipH="1" flipV="1">
              <a:off x="3940175" y="2937396"/>
              <a:ext cx="177800" cy="177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5164" name="AutoShape 63"/>
            <p:cNvSpPr>
              <a:spLocks noChangeArrowheads="1"/>
            </p:cNvSpPr>
            <p:nvPr/>
          </p:nvSpPr>
          <p:spPr bwMode="auto">
            <a:xfrm>
              <a:off x="404813" y="476995"/>
              <a:ext cx="1079500" cy="431800"/>
            </a:xfrm>
            <a:prstGeom prst="wedgeRoundRectCallout">
              <a:avLst>
                <a:gd name="adj1" fmla="val 70884"/>
                <a:gd name="adj2" fmla="val 118750"/>
                <a:gd name="adj3" fmla="val 16667"/>
              </a:avLst>
            </a:prstGeom>
            <a:noFill/>
            <a:ln w="9525">
              <a:solidFill>
                <a:srgbClr val="3366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9600" rIns="36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solidFill>
                    <a:srgbClr val="3366FF"/>
                  </a:solidFill>
                  <a:latin typeface="Arial" panose="020B0604020202020204" pitchFamily="34" charset="0"/>
                </a:rPr>
                <a:t>Plus 12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solidFill>
                    <a:srgbClr val="3366FF"/>
                  </a:solidFill>
                  <a:latin typeface="Arial" panose="020B0604020202020204" pitchFamily="34" charset="0"/>
                </a:rPr>
                <a:t>andre kasser</a:t>
              </a:r>
            </a:p>
          </p:txBody>
        </p:sp>
        <p:sp>
          <p:nvSpPr>
            <p:cNvPr id="5165" name="AutoShape 64"/>
            <p:cNvSpPr>
              <a:spLocks noChangeArrowheads="1"/>
            </p:cNvSpPr>
            <p:nvPr/>
          </p:nvSpPr>
          <p:spPr bwMode="auto">
            <a:xfrm>
              <a:off x="198438" y="2251820"/>
              <a:ext cx="1295400" cy="431800"/>
            </a:xfrm>
            <a:prstGeom prst="wedgeRoundRectCallout">
              <a:avLst>
                <a:gd name="adj1" fmla="val 68630"/>
                <a:gd name="adj2" fmla="val 53310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9600" rIns="36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Punkteret kasse: Delt med eksternt system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34925" y="44450"/>
            <a:ext cx="29448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a-DK" sz="1200" b="1">
                <a:solidFill>
                  <a:srgbClr val="3399FF"/>
                </a:solidFill>
                <a:latin typeface="Arial" panose="020B0604020202020204" pitchFamily="34" charset="0"/>
              </a:rPr>
              <a:t>[ Figur 4. Nuværende ydelsestabeller ]</a:t>
            </a:r>
            <a:endParaRPr lang="en-US" altLang="da-DK" sz="120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056"/>
          <a:stretch>
            <a:fillRect/>
          </a:stretch>
        </p:blipFill>
        <p:spPr bwMode="auto">
          <a:xfrm>
            <a:off x="138113" y="390525"/>
            <a:ext cx="232410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268"/>
          <a:stretch>
            <a:fillRect/>
          </a:stretch>
        </p:blipFill>
        <p:spPr bwMode="auto">
          <a:xfrm>
            <a:off x="5651500" y="428625"/>
            <a:ext cx="2247900" cy="216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611"/>
          <a:stretch>
            <a:fillRect/>
          </a:stretch>
        </p:blipFill>
        <p:spPr bwMode="auto">
          <a:xfrm>
            <a:off x="2740025" y="390525"/>
            <a:ext cx="2133600" cy="1455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4925" y="44450"/>
            <a:ext cx="28448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a-DK" sz="1200" b="1">
                <a:solidFill>
                  <a:srgbClr val="3399FF"/>
                </a:solidFill>
                <a:latin typeface="Arial" panose="020B0604020202020204" pitchFamily="34" charset="0"/>
              </a:rPr>
              <a:t>[ Figur 5. Eksisterende medicindata ]</a:t>
            </a:r>
            <a:endParaRPr lang="en-US" altLang="da-DK" sz="1200">
              <a:solidFill>
                <a:srgbClr val="3399FF"/>
              </a:solidFill>
              <a:latin typeface="Arial" panose="020B0604020202020204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t="17184" b="22534"/>
          <a:stretch>
            <a:fillRect/>
          </a:stretch>
        </p:blipFill>
        <p:spPr bwMode="auto">
          <a:xfrm>
            <a:off x="138113" y="390525"/>
            <a:ext cx="6813550" cy="368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34925" y="49213"/>
            <a:ext cx="257016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a-DK" sz="1200" b="1">
                <a:solidFill>
                  <a:srgbClr val="0000FF"/>
                </a:solidFill>
                <a:latin typeface="Arial" panose="020B0604020202020204" pitchFamily="34" charset="0"/>
              </a:rPr>
              <a:t>[Figure 4. Present service tables]</a:t>
            </a:r>
            <a:endParaRPr lang="en-US" altLang="da-DK" sz="12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11267" name="Group 3"/>
          <p:cNvGrpSpPr>
            <a:grpSpLocks/>
          </p:cNvGrpSpPr>
          <p:nvPr/>
        </p:nvGrpSpPr>
        <p:grpSpPr bwMode="auto">
          <a:xfrm>
            <a:off x="131763" y="396875"/>
            <a:ext cx="4968875" cy="3176588"/>
            <a:chOff x="476" y="482"/>
            <a:chExt cx="3130" cy="2001"/>
          </a:xfrm>
        </p:grpSpPr>
        <p:pic>
          <p:nvPicPr>
            <p:cNvPr id="1126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4415"/>
            <a:stretch>
              <a:fillRect/>
            </a:stretch>
          </p:blipFill>
          <p:spPr bwMode="auto">
            <a:xfrm>
              <a:off x="476" y="482"/>
              <a:ext cx="1500" cy="20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26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6299"/>
            <a:stretch>
              <a:fillRect/>
            </a:stretch>
          </p:blipFill>
          <p:spPr bwMode="auto">
            <a:xfrm>
              <a:off x="2166" y="482"/>
              <a:ext cx="1440" cy="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34925" y="44450"/>
            <a:ext cx="399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da-DK" sz="1800" b="1">
                <a:solidFill>
                  <a:srgbClr val="0000FF"/>
                </a:solidFill>
                <a:latin typeface="Arial" panose="020B0604020202020204" pitchFamily="34" charset="0"/>
              </a:rPr>
              <a:t>[Figure 5. Present medication data]</a:t>
            </a:r>
            <a:endParaRPr lang="en-US" altLang="da-DK" sz="18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grpSp>
        <p:nvGrpSpPr>
          <p:cNvPr id="13315" name="Group 3"/>
          <p:cNvGrpSpPr>
            <a:grpSpLocks/>
          </p:cNvGrpSpPr>
          <p:nvPr/>
        </p:nvGrpSpPr>
        <p:grpSpPr bwMode="auto">
          <a:xfrm>
            <a:off x="141288" y="438150"/>
            <a:ext cx="8112125" cy="1944688"/>
            <a:chOff x="476" y="799"/>
            <a:chExt cx="5110" cy="1225"/>
          </a:xfrm>
        </p:grpSpPr>
        <p:pic>
          <p:nvPicPr>
            <p:cNvPr id="1331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25" t="19856" b="53436"/>
            <a:stretch>
              <a:fillRect/>
            </a:stretch>
          </p:blipFill>
          <p:spPr bwMode="auto">
            <a:xfrm>
              <a:off x="476" y="799"/>
              <a:ext cx="5110" cy="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17" name="Text Box 5"/>
            <p:cNvSpPr txBox="1">
              <a:spLocks noChangeArrowheads="1"/>
            </p:cNvSpPr>
            <p:nvPr/>
          </p:nvSpPr>
          <p:spPr bwMode="auto">
            <a:xfrm>
              <a:off x="1870" y="861"/>
              <a:ext cx="499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Medicine</a:t>
              </a:r>
            </a:p>
          </p:txBody>
        </p:sp>
        <p:sp>
          <p:nvSpPr>
            <p:cNvPr id="13318" name="Text Box 6"/>
            <p:cNvSpPr txBox="1">
              <a:spLocks noChangeArrowheads="1"/>
            </p:cNvSpPr>
            <p:nvPr/>
          </p:nvSpPr>
          <p:spPr bwMode="auto">
            <a:xfrm>
              <a:off x="1024" y="861"/>
              <a:ext cx="272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End</a:t>
              </a:r>
            </a:p>
          </p:txBody>
        </p:sp>
        <p:sp>
          <p:nvSpPr>
            <p:cNvPr id="13319" name="Text Box 7"/>
            <p:cNvSpPr txBox="1">
              <a:spLocks noChangeArrowheads="1"/>
            </p:cNvSpPr>
            <p:nvPr/>
          </p:nvSpPr>
          <p:spPr bwMode="auto">
            <a:xfrm>
              <a:off x="2562" y="861"/>
              <a:ext cx="332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Unit</a:t>
              </a:r>
            </a:p>
          </p:txBody>
        </p:sp>
        <p:sp>
          <p:nvSpPr>
            <p:cNvPr id="13320" name="Text Box 8"/>
            <p:cNvSpPr txBox="1">
              <a:spLocks noChangeArrowheads="1"/>
            </p:cNvSpPr>
            <p:nvPr/>
          </p:nvSpPr>
          <p:spPr bwMode="auto">
            <a:xfrm>
              <a:off x="3738" y="861"/>
              <a:ext cx="408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Daily dosis</a:t>
              </a:r>
            </a:p>
          </p:txBody>
        </p:sp>
        <p:sp>
          <p:nvSpPr>
            <p:cNvPr id="13321" name="Text Box 9"/>
            <p:cNvSpPr txBox="1">
              <a:spLocks noChangeArrowheads="1"/>
            </p:cNvSpPr>
            <p:nvPr/>
          </p:nvSpPr>
          <p:spPr bwMode="auto">
            <a:xfrm>
              <a:off x="4310" y="861"/>
              <a:ext cx="408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Path</a:t>
              </a:r>
            </a:p>
          </p:txBody>
        </p:sp>
        <p:sp>
          <p:nvSpPr>
            <p:cNvPr id="13322" name="Text Box 10"/>
            <p:cNvSpPr txBox="1">
              <a:spLocks noChangeArrowheads="1"/>
            </p:cNvSpPr>
            <p:nvPr/>
          </p:nvSpPr>
          <p:spPr bwMode="auto">
            <a:xfrm>
              <a:off x="1386" y="1407"/>
              <a:ext cx="363" cy="79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23" name="Text Box 11"/>
            <p:cNvSpPr txBox="1">
              <a:spLocks noChangeArrowheads="1"/>
            </p:cNvSpPr>
            <p:nvPr/>
          </p:nvSpPr>
          <p:spPr bwMode="auto">
            <a:xfrm>
              <a:off x="1386" y="1619"/>
              <a:ext cx="363" cy="79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24" name="Text Box 12"/>
            <p:cNvSpPr txBox="1">
              <a:spLocks noChangeArrowheads="1"/>
            </p:cNvSpPr>
            <p:nvPr/>
          </p:nvSpPr>
          <p:spPr bwMode="auto">
            <a:xfrm>
              <a:off x="1386" y="1833"/>
              <a:ext cx="363" cy="79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25" name="Text Box 13"/>
            <p:cNvSpPr txBox="1">
              <a:spLocks noChangeArrowheads="1"/>
            </p:cNvSpPr>
            <p:nvPr/>
          </p:nvSpPr>
          <p:spPr bwMode="auto">
            <a:xfrm>
              <a:off x="1386" y="1192"/>
              <a:ext cx="363" cy="79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Solid.Inf.</a:t>
              </a:r>
            </a:p>
          </p:txBody>
        </p:sp>
        <p:sp>
          <p:nvSpPr>
            <p:cNvPr id="13326" name="Text Box 14"/>
            <p:cNvSpPr txBox="1">
              <a:spLocks noChangeArrowheads="1"/>
            </p:cNvSpPr>
            <p:nvPr/>
          </p:nvSpPr>
          <p:spPr bwMode="auto">
            <a:xfrm>
              <a:off x="1386" y="978"/>
              <a:ext cx="363" cy="79"/>
            </a:xfrm>
            <a:prstGeom prst="rect">
              <a:avLst/>
            </a:prstGeom>
            <a:solidFill>
              <a:srgbClr val="F1F3F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Solid.Inf.</a:t>
              </a:r>
            </a:p>
          </p:txBody>
        </p:sp>
        <p:sp>
          <p:nvSpPr>
            <p:cNvPr id="13327" name="Text Box 15"/>
            <p:cNvSpPr txBox="1">
              <a:spLocks noChangeArrowheads="1"/>
            </p:cNvSpPr>
            <p:nvPr/>
          </p:nvSpPr>
          <p:spPr bwMode="auto">
            <a:xfrm>
              <a:off x="1386" y="1083"/>
              <a:ext cx="321" cy="7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28" name="Text Box 16"/>
            <p:cNvSpPr txBox="1">
              <a:spLocks noChangeArrowheads="1"/>
            </p:cNvSpPr>
            <p:nvPr/>
          </p:nvSpPr>
          <p:spPr bwMode="auto">
            <a:xfrm>
              <a:off x="1386" y="1301"/>
              <a:ext cx="321" cy="7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29" name="Text Box 17"/>
            <p:cNvSpPr txBox="1">
              <a:spLocks noChangeArrowheads="1"/>
            </p:cNvSpPr>
            <p:nvPr/>
          </p:nvSpPr>
          <p:spPr bwMode="auto">
            <a:xfrm>
              <a:off x="1386" y="1513"/>
              <a:ext cx="321" cy="7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30" name="Text Box 18"/>
            <p:cNvSpPr txBox="1">
              <a:spLocks noChangeArrowheads="1"/>
            </p:cNvSpPr>
            <p:nvPr/>
          </p:nvSpPr>
          <p:spPr bwMode="auto">
            <a:xfrm>
              <a:off x="1386" y="1727"/>
              <a:ext cx="321" cy="79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Solid</a:t>
              </a:r>
            </a:p>
          </p:txBody>
        </p:sp>
        <p:sp>
          <p:nvSpPr>
            <p:cNvPr id="13331" name="Text Box 19"/>
            <p:cNvSpPr txBox="1">
              <a:spLocks noChangeArrowheads="1"/>
            </p:cNvSpPr>
            <p:nvPr/>
          </p:nvSpPr>
          <p:spPr bwMode="auto">
            <a:xfrm>
              <a:off x="1393" y="861"/>
              <a:ext cx="332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Type</a:t>
              </a:r>
            </a:p>
          </p:txBody>
        </p:sp>
        <p:sp>
          <p:nvSpPr>
            <p:cNvPr id="13332" name="Text Box 20"/>
            <p:cNvSpPr txBox="1">
              <a:spLocks noChangeArrowheads="1"/>
            </p:cNvSpPr>
            <p:nvPr/>
          </p:nvSpPr>
          <p:spPr bwMode="auto">
            <a:xfrm>
              <a:off x="3107" y="861"/>
              <a:ext cx="408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Dosis</a:t>
              </a:r>
            </a:p>
          </p:txBody>
        </p:sp>
        <p:sp>
          <p:nvSpPr>
            <p:cNvPr id="13333" name="Text Box 21"/>
            <p:cNvSpPr txBox="1">
              <a:spLocks noChangeArrowheads="1"/>
            </p:cNvSpPr>
            <p:nvPr/>
          </p:nvSpPr>
          <p:spPr bwMode="auto">
            <a:xfrm>
              <a:off x="4967" y="861"/>
              <a:ext cx="408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Info</a:t>
              </a:r>
            </a:p>
          </p:txBody>
        </p:sp>
        <p:sp>
          <p:nvSpPr>
            <p:cNvPr id="13334" name="Text Box 22"/>
            <p:cNvSpPr txBox="1">
              <a:spLocks noChangeArrowheads="1"/>
            </p:cNvSpPr>
            <p:nvPr/>
          </p:nvSpPr>
          <p:spPr bwMode="auto">
            <a:xfrm>
              <a:off x="616" y="861"/>
              <a:ext cx="212" cy="79"/>
            </a:xfrm>
            <a:prstGeom prst="rect">
              <a:avLst/>
            </a:prstGeom>
            <a:solidFill>
              <a:srgbClr val="C9D9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da-DK" altLang="da-DK" sz="1000">
                  <a:latin typeface="Arial" panose="020B0604020202020204" pitchFamily="34" charset="0"/>
                </a:rPr>
                <a:t>Start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"/>
          <p:cNvGrpSpPr>
            <a:grpSpLocks/>
          </p:cNvGrpSpPr>
          <p:nvPr/>
        </p:nvGrpSpPr>
        <p:grpSpPr bwMode="auto">
          <a:xfrm>
            <a:off x="34925" y="44450"/>
            <a:ext cx="4165600" cy="1500188"/>
            <a:chOff x="34925" y="44450"/>
            <a:chExt cx="4165600" cy="1500188"/>
          </a:xfrm>
        </p:grpSpPr>
        <p:sp>
          <p:nvSpPr>
            <p:cNvPr id="15363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219392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solidFill>
                    <a:srgbClr val="0000FF"/>
                  </a:solidFill>
                  <a:latin typeface="Arial" panose="020B0604020202020204" pitchFamily="34" charset="0"/>
                </a:rPr>
                <a:t>Figur 6. Diagnosetilstande</a:t>
              </a:r>
              <a:endParaRPr lang="en-US" altLang="da-DK" sz="120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364" name="AutoShape 4"/>
            <p:cNvSpPr>
              <a:spLocks noChangeArrowheads="1"/>
            </p:cNvSpPr>
            <p:nvPr/>
          </p:nvSpPr>
          <p:spPr bwMode="auto">
            <a:xfrm>
              <a:off x="1012825" y="477838"/>
              <a:ext cx="433388" cy="255587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Obs</a:t>
              </a:r>
            </a:p>
          </p:txBody>
        </p:sp>
        <p:sp>
          <p:nvSpPr>
            <p:cNvPr id="15365" name="AutoShape 5"/>
            <p:cNvSpPr>
              <a:spLocks noChangeArrowheads="1"/>
            </p:cNvSpPr>
            <p:nvPr/>
          </p:nvSpPr>
          <p:spPr bwMode="auto">
            <a:xfrm>
              <a:off x="944563" y="1222375"/>
              <a:ext cx="56673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Gyldig</a:t>
              </a:r>
            </a:p>
          </p:txBody>
        </p:sp>
        <p:sp>
          <p:nvSpPr>
            <p:cNvPr id="15366" name="AutoShape 6"/>
            <p:cNvSpPr>
              <a:spLocks noChangeArrowheads="1"/>
            </p:cNvSpPr>
            <p:nvPr/>
          </p:nvSpPr>
          <p:spPr bwMode="auto">
            <a:xfrm>
              <a:off x="2335213" y="476250"/>
              <a:ext cx="77628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Annulleret</a:t>
              </a:r>
            </a:p>
          </p:txBody>
        </p:sp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2414588" y="1222375"/>
              <a:ext cx="592137" cy="25558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Ophørt</a:t>
              </a:r>
            </a:p>
          </p:txBody>
        </p:sp>
        <p:sp>
          <p:nvSpPr>
            <p:cNvPr id="15368" name="Oval 8"/>
            <p:cNvSpPr>
              <a:spLocks noChangeAspect="1" noChangeArrowheads="1"/>
            </p:cNvSpPr>
            <p:nvPr/>
          </p:nvSpPr>
          <p:spPr bwMode="auto">
            <a:xfrm>
              <a:off x="169863" y="915988"/>
              <a:ext cx="53975" cy="539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2400"/>
            </a:p>
          </p:txBody>
        </p:sp>
        <p:cxnSp>
          <p:nvCxnSpPr>
            <p:cNvPr id="15369" name="AutoShape 9"/>
            <p:cNvCxnSpPr>
              <a:cxnSpLocks noChangeShapeType="1"/>
              <a:stCxn id="15364" idx="3"/>
              <a:endCxn id="15366" idx="1"/>
            </p:cNvCxnSpPr>
            <p:nvPr/>
          </p:nvCxnSpPr>
          <p:spPr bwMode="auto">
            <a:xfrm flipV="1">
              <a:off x="1446213" y="604838"/>
              <a:ext cx="889000" cy="158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70" name="AutoShape 10"/>
            <p:cNvCxnSpPr>
              <a:cxnSpLocks noChangeShapeType="1"/>
              <a:stCxn id="15365" idx="3"/>
              <a:endCxn id="15367" idx="1"/>
            </p:cNvCxnSpPr>
            <p:nvPr/>
          </p:nvCxnSpPr>
          <p:spPr bwMode="auto">
            <a:xfrm>
              <a:off x="1511300" y="1350963"/>
              <a:ext cx="903288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71" name="AutoShape 11"/>
            <p:cNvCxnSpPr>
              <a:cxnSpLocks noChangeShapeType="1"/>
              <a:stCxn id="15365" idx="3"/>
              <a:endCxn id="15366" idx="2"/>
            </p:cNvCxnSpPr>
            <p:nvPr/>
          </p:nvCxnSpPr>
          <p:spPr bwMode="auto">
            <a:xfrm flipV="1">
              <a:off x="1511300" y="731838"/>
              <a:ext cx="1212850" cy="6191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72" name="AutoShape 12"/>
            <p:cNvCxnSpPr>
              <a:cxnSpLocks noChangeShapeType="1"/>
              <a:stCxn id="15368" idx="5"/>
              <a:endCxn id="15365" idx="1"/>
            </p:cNvCxnSpPr>
            <p:nvPr/>
          </p:nvCxnSpPr>
          <p:spPr bwMode="auto">
            <a:xfrm>
              <a:off x="215900" y="962025"/>
              <a:ext cx="728663" cy="38893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73" name="AutoShape 13"/>
            <p:cNvCxnSpPr>
              <a:cxnSpLocks noChangeShapeType="1"/>
              <a:stCxn id="15368" idx="7"/>
              <a:endCxn id="15364" idx="1"/>
            </p:cNvCxnSpPr>
            <p:nvPr/>
          </p:nvCxnSpPr>
          <p:spPr bwMode="auto">
            <a:xfrm flipV="1">
              <a:off x="215900" y="606425"/>
              <a:ext cx="796925" cy="3175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5374" name="AutoShape 14"/>
            <p:cNvCxnSpPr>
              <a:cxnSpLocks noChangeShapeType="1"/>
              <a:stCxn id="15364" idx="2"/>
              <a:endCxn id="15365" idx="0"/>
            </p:cNvCxnSpPr>
            <p:nvPr/>
          </p:nvCxnSpPr>
          <p:spPr bwMode="auto">
            <a:xfrm flipH="1">
              <a:off x="1228725" y="733425"/>
              <a:ext cx="1588" cy="4889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5375" name="Group 15"/>
            <p:cNvGrpSpPr>
              <a:grpSpLocks noChangeAspect="1"/>
            </p:cNvGrpSpPr>
            <p:nvPr/>
          </p:nvGrpSpPr>
          <p:grpSpPr bwMode="auto">
            <a:xfrm>
              <a:off x="3984625" y="874713"/>
              <a:ext cx="107950" cy="107950"/>
              <a:chOff x="1220" y="4472"/>
              <a:chExt cx="127" cy="127"/>
            </a:xfrm>
          </p:grpSpPr>
          <p:sp>
            <p:nvSpPr>
              <p:cNvPr id="15384" name="Oval 16"/>
              <p:cNvSpPr>
                <a:spLocks noChangeAspect="1" noChangeArrowheads="1"/>
              </p:cNvSpPr>
              <p:nvPr/>
            </p:nvSpPr>
            <p:spPr bwMode="auto">
              <a:xfrm>
                <a:off x="1220" y="4472"/>
                <a:ext cx="127" cy="12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  <p:sp>
            <p:nvSpPr>
              <p:cNvPr id="15385" name="Oval 17"/>
              <p:cNvSpPr>
                <a:spLocks noChangeAspect="1" noChangeArrowheads="1"/>
              </p:cNvSpPr>
              <p:nvPr/>
            </p:nvSpPr>
            <p:spPr bwMode="auto">
              <a:xfrm>
                <a:off x="1244" y="4496"/>
                <a:ext cx="79" cy="79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</p:grpSp>
        <p:cxnSp>
          <p:nvCxnSpPr>
            <p:cNvPr id="15376" name="AutoShape 18"/>
            <p:cNvCxnSpPr>
              <a:cxnSpLocks noChangeShapeType="1"/>
              <a:stCxn id="15383" idx="3"/>
              <a:endCxn id="15384" idx="2"/>
            </p:cNvCxnSpPr>
            <p:nvPr/>
          </p:nvCxnSpPr>
          <p:spPr bwMode="auto">
            <a:xfrm>
              <a:off x="3659188" y="928688"/>
              <a:ext cx="325437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377" name="Text Box 19"/>
            <p:cNvSpPr txBox="1">
              <a:spLocks noChangeArrowheads="1"/>
            </p:cNvSpPr>
            <p:nvPr/>
          </p:nvSpPr>
          <p:spPr bwMode="auto">
            <a:xfrm>
              <a:off x="1539875" y="392113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5378" name="Text Box 20"/>
            <p:cNvSpPr txBox="1">
              <a:spLocks noChangeArrowheads="1"/>
            </p:cNvSpPr>
            <p:nvPr/>
          </p:nvSpPr>
          <p:spPr bwMode="auto">
            <a:xfrm rot="-1466637">
              <a:off x="1709738" y="857250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5379" name="Text Box 21"/>
            <p:cNvSpPr txBox="1">
              <a:spLocks noChangeArrowheads="1"/>
            </p:cNvSpPr>
            <p:nvPr/>
          </p:nvSpPr>
          <p:spPr bwMode="auto">
            <a:xfrm>
              <a:off x="1682750" y="1316038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5380" name="Text Box 22"/>
            <p:cNvSpPr txBox="1">
              <a:spLocks noChangeArrowheads="1"/>
            </p:cNvSpPr>
            <p:nvPr/>
          </p:nvSpPr>
          <p:spPr bwMode="auto">
            <a:xfrm rot="1743277">
              <a:off x="215900" y="1101725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5381" name="Text Box 23"/>
            <p:cNvSpPr txBox="1">
              <a:spLocks noChangeArrowheads="1"/>
            </p:cNvSpPr>
            <p:nvPr/>
          </p:nvSpPr>
          <p:spPr bwMode="auto">
            <a:xfrm rot="-1237300">
              <a:off x="234950" y="587375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5382" name="Text Box 24"/>
            <p:cNvSpPr txBox="1">
              <a:spLocks noChangeArrowheads="1"/>
            </p:cNvSpPr>
            <p:nvPr/>
          </p:nvSpPr>
          <p:spPr bwMode="auto">
            <a:xfrm>
              <a:off x="3419475" y="976313"/>
              <a:ext cx="7810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Automatisk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(20 år)</a:t>
              </a:r>
            </a:p>
          </p:txBody>
        </p:sp>
        <p:sp>
          <p:nvSpPr>
            <p:cNvPr id="15383" name="Text Box 25"/>
            <p:cNvSpPr txBox="1">
              <a:spLocks noChangeArrowheads="1"/>
            </p:cNvSpPr>
            <p:nvPr/>
          </p:nvSpPr>
          <p:spPr bwMode="auto">
            <a:xfrm>
              <a:off x="2830513" y="823913"/>
              <a:ext cx="828675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Enhver tilstand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1"/>
          <p:cNvGrpSpPr>
            <a:grpSpLocks/>
          </p:cNvGrpSpPr>
          <p:nvPr/>
        </p:nvGrpSpPr>
        <p:grpSpPr bwMode="auto">
          <a:xfrm>
            <a:off x="34925" y="44450"/>
            <a:ext cx="4997450" cy="2592388"/>
            <a:chOff x="34925" y="44450"/>
            <a:chExt cx="4997450" cy="2592388"/>
          </a:xfrm>
        </p:grpSpPr>
        <p:sp>
          <p:nvSpPr>
            <p:cNvPr id="17411" name="Text Box 2"/>
            <p:cNvSpPr txBox="1">
              <a:spLocks noChangeArrowheads="1"/>
            </p:cNvSpPr>
            <p:nvPr/>
          </p:nvSpPr>
          <p:spPr bwMode="auto">
            <a:xfrm>
              <a:off x="34925" y="44450"/>
              <a:ext cx="38623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da-DK" sz="1200" b="1">
                  <a:solidFill>
                    <a:srgbClr val="0000FF"/>
                  </a:solidFill>
                  <a:latin typeface="Arial" panose="020B0604020202020204" pitchFamily="34" charset="0"/>
                </a:rPr>
                <a:t>Figur 7. LabSys ydelse: Tilstande og meddelelser</a:t>
              </a:r>
              <a:endParaRPr lang="en-US" altLang="da-DK" sz="1200">
                <a:solidFill>
                  <a:srgbClr val="0000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12" name="AutoShape 3"/>
            <p:cNvSpPr>
              <a:spLocks noChangeArrowheads="1"/>
            </p:cNvSpPr>
            <p:nvPr/>
          </p:nvSpPr>
          <p:spPr bwMode="auto">
            <a:xfrm>
              <a:off x="1036638" y="536575"/>
              <a:ext cx="56673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Bestilt</a:t>
              </a:r>
            </a:p>
          </p:txBody>
        </p:sp>
        <p:sp>
          <p:nvSpPr>
            <p:cNvPr id="17413" name="AutoShape 4"/>
            <p:cNvSpPr>
              <a:spLocks noChangeArrowheads="1"/>
            </p:cNvSpPr>
            <p:nvPr/>
          </p:nvSpPr>
          <p:spPr bwMode="auto">
            <a:xfrm>
              <a:off x="1446213" y="2085975"/>
              <a:ext cx="63023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Afbrudt</a:t>
              </a:r>
            </a:p>
          </p:txBody>
        </p:sp>
        <p:sp>
          <p:nvSpPr>
            <p:cNvPr id="17414" name="AutoShape 5"/>
            <p:cNvSpPr>
              <a:spLocks noChangeArrowheads="1"/>
            </p:cNvSpPr>
            <p:nvPr/>
          </p:nvSpPr>
          <p:spPr bwMode="auto">
            <a:xfrm>
              <a:off x="2635250" y="536575"/>
              <a:ext cx="750888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Bekræftet</a:t>
              </a:r>
            </a:p>
          </p:txBody>
        </p:sp>
        <p:sp>
          <p:nvSpPr>
            <p:cNvPr id="17415" name="AutoShape 6"/>
            <p:cNvSpPr>
              <a:spLocks noChangeArrowheads="1"/>
            </p:cNvSpPr>
            <p:nvPr/>
          </p:nvSpPr>
          <p:spPr bwMode="auto">
            <a:xfrm>
              <a:off x="4335463" y="534988"/>
              <a:ext cx="579437" cy="261937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Startet</a:t>
              </a:r>
            </a:p>
          </p:txBody>
        </p:sp>
        <p:sp>
          <p:nvSpPr>
            <p:cNvPr id="17416" name="Oval 7"/>
            <p:cNvSpPr>
              <a:spLocks noChangeAspect="1" noChangeArrowheads="1"/>
            </p:cNvSpPr>
            <p:nvPr/>
          </p:nvSpPr>
          <p:spPr bwMode="auto">
            <a:xfrm>
              <a:off x="141288" y="639763"/>
              <a:ext cx="53975" cy="5397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a-DK" altLang="da-DK" sz="2400"/>
            </a:p>
          </p:txBody>
        </p:sp>
        <p:cxnSp>
          <p:nvCxnSpPr>
            <p:cNvPr id="17417" name="AutoShape 8"/>
            <p:cNvCxnSpPr>
              <a:cxnSpLocks noChangeShapeType="1"/>
              <a:stCxn id="17412" idx="3"/>
              <a:endCxn id="17414" idx="1"/>
            </p:cNvCxnSpPr>
            <p:nvPr/>
          </p:nvCxnSpPr>
          <p:spPr bwMode="auto">
            <a:xfrm>
              <a:off x="1612900" y="668338"/>
              <a:ext cx="1012825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18" name="AutoShape 9"/>
            <p:cNvCxnSpPr>
              <a:cxnSpLocks noChangeShapeType="1"/>
              <a:stCxn id="17413" idx="1"/>
              <a:endCxn id="17433" idx="3"/>
            </p:cNvCxnSpPr>
            <p:nvPr/>
          </p:nvCxnSpPr>
          <p:spPr bwMode="auto">
            <a:xfrm flipH="1">
              <a:off x="971550" y="2217738"/>
              <a:ext cx="465138" cy="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19" name="AutoShape 10"/>
            <p:cNvCxnSpPr>
              <a:cxnSpLocks noChangeShapeType="1"/>
              <a:stCxn id="17416" idx="6"/>
              <a:endCxn id="17412" idx="1"/>
            </p:cNvCxnSpPr>
            <p:nvPr/>
          </p:nvCxnSpPr>
          <p:spPr bwMode="auto">
            <a:xfrm>
              <a:off x="195263" y="666750"/>
              <a:ext cx="831850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7420" name="Group 11"/>
            <p:cNvGrpSpPr>
              <a:grpSpLocks noChangeAspect="1"/>
            </p:cNvGrpSpPr>
            <p:nvPr/>
          </p:nvGrpSpPr>
          <p:grpSpPr bwMode="auto">
            <a:xfrm>
              <a:off x="3600450" y="2163763"/>
              <a:ext cx="107950" cy="107950"/>
              <a:chOff x="1220" y="4472"/>
              <a:chExt cx="127" cy="127"/>
            </a:xfrm>
          </p:grpSpPr>
          <p:sp>
            <p:nvSpPr>
              <p:cNvPr id="17449" name="Oval 12"/>
              <p:cNvSpPr>
                <a:spLocks noChangeAspect="1" noChangeArrowheads="1"/>
              </p:cNvSpPr>
              <p:nvPr/>
            </p:nvSpPr>
            <p:spPr bwMode="auto">
              <a:xfrm>
                <a:off x="1220" y="4472"/>
                <a:ext cx="127" cy="127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  <p:sp>
            <p:nvSpPr>
              <p:cNvPr id="17450" name="Oval 13"/>
              <p:cNvSpPr>
                <a:spLocks noChangeAspect="1" noChangeArrowheads="1"/>
              </p:cNvSpPr>
              <p:nvPr/>
            </p:nvSpPr>
            <p:spPr bwMode="auto">
              <a:xfrm>
                <a:off x="1244" y="4496"/>
                <a:ext cx="79" cy="79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36000" tIns="36000" rIns="36000" bIns="36000" anchor="ctr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da-DK" altLang="da-DK" sz="2400"/>
              </a:p>
            </p:txBody>
          </p:sp>
        </p:grpSp>
        <p:cxnSp>
          <p:nvCxnSpPr>
            <p:cNvPr id="17421" name="AutoShape 14"/>
            <p:cNvCxnSpPr>
              <a:cxnSpLocks noChangeShapeType="1"/>
              <a:stCxn id="17447" idx="3"/>
              <a:endCxn id="17449" idx="2"/>
            </p:cNvCxnSpPr>
            <p:nvPr/>
          </p:nvCxnSpPr>
          <p:spPr bwMode="auto">
            <a:xfrm>
              <a:off x="3201988" y="2216150"/>
              <a:ext cx="398462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22" name="AutoShape 15"/>
            <p:cNvCxnSpPr>
              <a:cxnSpLocks noChangeShapeType="1"/>
              <a:stCxn id="17415" idx="2"/>
              <a:endCxn id="17426" idx="0"/>
            </p:cNvCxnSpPr>
            <p:nvPr/>
          </p:nvCxnSpPr>
          <p:spPr bwMode="auto">
            <a:xfrm>
              <a:off x="4625975" y="806450"/>
              <a:ext cx="0" cy="481013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23" name="Text Box 16"/>
            <p:cNvSpPr txBox="1">
              <a:spLocks noChangeArrowheads="1"/>
            </p:cNvSpPr>
            <p:nvPr/>
          </p:nvSpPr>
          <p:spPr bwMode="auto">
            <a:xfrm>
              <a:off x="230188" y="465138"/>
              <a:ext cx="374650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36000" rIns="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7424" name="Text Box 17"/>
            <p:cNvSpPr txBox="1">
              <a:spLocks noChangeArrowheads="1"/>
            </p:cNvSpPr>
            <p:nvPr/>
          </p:nvSpPr>
          <p:spPr bwMode="auto">
            <a:xfrm>
              <a:off x="1824038" y="500063"/>
              <a:ext cx="59055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LabBekræft</a:t>
              </a:r>
            </a:p>
          </p:txBody>
        </p:sp>
        <p:sp>
          <p:nvSpPr>
            <p:cNvPr id="17425" name="Text Box 18"/>
            <p:cNvSpPr txBox="1">
              <a:spLocks noChangeArrowheads="1"/>
            </p:cNvSpPr>
            <p:nvPr/>
          </p:nvSpPr>
          <p:spPr bwMode="auto">
            <a:xfrm rot="-1404282">
              <a:off x="2374900" y="1179513"/>
              <a:ext cx="37465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7426" name="AutoShape 19"/>
            <p:cNvSpPr>
              <a:spLocks noChangeArrowheads="1"/>
            </p:cNvSpPr>
            <p:nvPr/>
          </p:nvSpPr>
          <p:spPr bwMode="auto">
            <a:xfrm>
              <a:off x="4322763" y="1296988"/>
              <a:ext cx="604837" cy="261937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Færdig</a:t>
              </a:r>
            </a:p>
          </p:txBody>
        </p:sp>
        <p:sp>
          <p:nvSpPr>
            <p:cNvPr id="17427" name="AutoShape 20"/>
            <p:cNvSpPr>
              <a:spLocks noChangeArrowheads="1"/>
            </p:cNvSpPr>
            <p:nvPr/>
          </p:nvSpPr>
          <p:spPr bwMode="auto">
            <a:xfrm>
              <a:off x="4281488" y="2098675"/>
              <a:ext cx="68738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Vurderet</a:t>
              </a:r>
            </a:p>
          </p:txBody>
        </p:sp>
        <p:cxnSp>
          <p:nvCxnSpPr>
            <p:cNvPr id="17428" name="AutoShape 21"/>
            <p:cNvCxnSpPr>
              <a:cxnSpLocks noChangeShapeType="1"/>
              <a:stCxn id="17426" idx="2"/>
              <a:endCxn id="17427" idx="0"/>
            </p:cNvCxnSpPr>
            <p:nvPr/>
          </p:nvCxnSpPr>
          <p:spPr bwMode="auto">
            <a:xfrm>
              <a:off x="4625975" y="1568450"/>
              <a:ext cx="0" cy="5207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29" name="AutoShape 22"/>
            <p:cNvSpPr>
              <a:spLocks noChangeArrowheads="1"/>
            </p:cNvSpPr>
            <p:nvPr/>
          </p:nvSpPr>
          <p:spPr bwMode="auto">
            <a:xfrm>
              <a:off x="1014413" y="1298575"/>
              <a:ext cx="617537" cy="261938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 b="1">
                  <a:latin typeface="Arial" panose="020B0604020202020204" pitchFamily="34" charset="0"/>
                </a:rPr>
                <a:t>Ændret</a:t>
              </a:r>
            </a:p>
          </p:txBody>
        </p:sp>
        <p:cxnSp>
          <p:nvCxnSpPr>
            <p:cNvPr id="17430" name="AutoShape 23"/>
            <p:cNvCxnSpPr>
              <a:cxnSpLocks noChangeShapeType="1"/>
              <a:stCxn id="17415" idx="1"/>
              <a:endCxn id="17414" idx="3"/>
            </p:cNvCxnSpPr>
            <p:nvPr/>
          </p:nvCxnSpPr>
          <p:spPr bwMode="auto">
            <a:xfrm flipH="1">
              <a:off x="3395663" y="666750"/>
              <a:ext cx="930275" cy="158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31" name="AutoShape 24"/>
            <p:cNvCxnSpPr>
              <a:cxnSpLocks noChangeShapeType="1"/>
              <a:stCxn id="17414" idx="2"/>
              <a:endCxn id="17429" idx="3"/>
            </p:cNvCxnSpPr>
            <p:nvPr/>
          </p:nvCxnSpPr>
          <p:spPr bwMode="auto">
            <a:xfrm flipH="1">
              <a:off x="1641475" y="808038"/>
              <a:ext cx="1370013" cy="6223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32" name="AutoShape 25"/>
            <p:cNvCxnSpPr>
              <a:cxnSpLocks noChangeShapeType="1"/>
              <a:stCxn id="17412" idx="2"/>
              <a:endCxn id="17429" idx="0"/>
            </p:cNvCxnSpPr>
            <p:nvPr/>
          </p:nvCxnSpPr>
          <p:spPr bwMode="auto">
            <a:xfrm>
              <a:off x="1320800" y="808038"/>
              <a:ext cx="3175" cy="48101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33" name="Text Box 26"/>
            <p:cNvSpPr txBox="1">
              <a:spLocks noChangeArrowheads="1"/>
            </p:cNvSpPr>
            <p:nvPr/>
          </p:nvSpPr>
          <p:spPr bwMode="auto">
            <a:xfrm>
              <a:off x="142875" y="2112963"/>
              <a:ext cx="828675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Enhver tilstand</a:t>
              </a:r>
            </a:p>
          </p:txBody>
        </p:sp>
        <p:sp>
          <p:nvSpPr>
            <p:cNvPr id="17434" name="Text Box 27"/>
            <p:cNvSpPr txBox="1">
              <a:spLocks noChangeArrowheads="1"/>
            </p:cNvSpPr>
            <p:nvPr/>
          </p:nvSpPr>
          <p:spPr bwMode="auto">
            <a:xfrm>
              <a:off x="347663" y="884238"/>
              <a:ext cx="638175" cy="22225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Rekvisition</a:t>
              </a:r>
            </a:p>
          </p:txBody>
        </p:sp>
        <p:sp>
          <p:nvSpPr>
            <p:cNvPr id="17435" name="Text Box 28"/>
            <p:cNvSpPr txBox="1">
              <a:spLocks noChangeArrowheads="1"/>
            </p:cNvSpPr>
            <p:nvPr/>
          </p:nvSpPr>
          <p:spPr bwMode="auto">
            <a:xfrm>
              <a:off x="3532188" y="463550"/>
              <a:ext cx="374650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36000" rIns="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7436" name="Text Box 29"/>
            <p:cNvSpPr txBox="1">
              <a:spLocks noChangeArrowheads="1"/>
            </p:cNvSpPr>
            <p:nvPr/>
          </p:nvSpPr>
          <p:spPr bwMode="auto">
            <a:xfrm>
              <a:off x="3709988" y="863600"/>
              <a:ext cx="581025" cy="22225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LabPrøve</a:t>
              </a:r>
            </a:p>
          </p:txBody>
        </p:sp>
        <p:sp>
          <p:nvSpPr>
            <p:cNvPr id="17437" name="Text Box 30"/>
            <p:cNvSpPr txBox="1">
              <a:spLocks noChangeArrowheads="1"/>
            </p:cNvSpPr>
            <p:nvPr/>
          </p:nvSpPr>
          <p:spPr bwMode="auto">
            <a:xfrm>
              <a:off x="4651375" y="928688"/>
              <a:ext cx="38100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LabSys</a:t>
              </a:r>
            </a:p>
          </p:txBody>
        </p:sp>
        <p:sp>
          <p:nvSpPr>
            <p:cNvPr id="17438" name="Text Box 31"/>
            <p:cNvSpPr txBox="1">
              <a:spLocks noChangeArrowheads="1"/>
            </p:cNvSpPr>
            <p:nvPr/>
          </p:nvSpPr>
          <p:spPr bwMode="auto">
            <a:xfrm>
              <a:off x="4689475" y="1712913"/>
              <a:ext cx="29210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Læge</a:t>
              </a:r>
            </a:p>
          </p:txBody>
        </p:sp>
        <p:sp>
          <p:nvSpPr>
            <p:cNvPr id="17439" name="Text Box 32"/>
            <p:cNvSpPr txBox="1">
              <a:spLocks noChangeArrowheads="1"/>
            </p:cNvSpPr>
            <p:nvPr/>
          </p:nvSpPr>
          <p:spPr bwMode="auto">
            <a:xfrm rot="-1310109">
              <a:off x="1868488" y="1012825"/>
              <a:ext cx="590550" cy="136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LabBekræft</a:t>
              </a:r>
            </a:p>
          </p:txBody>
        </p:sp>
        <p:sp>
          <p:nvSpPr>
            <p:cNvPr id="17440" name="Freeform 33"/>
            <p:cNvSpPr>
              <a:spLocks/>
            </p:cNvSpPr>
            <p:nvPr/>
          </p:nvSpPr>
          <p:spPr bwMode="auto">
            <a:xfrm>
              <a:off x="1682750" y="788988"/>
              <a:ext cx="1543050" cy="762000"/>
            </a:xfrm>
            <a:custGeom>
              <a:avLst/>
              <a:gdLst>
                <a:gd name="T0" fmla="*/ 0 w 972"/>
                <a:gd name="T1" fmla="*/ 2147483646 h 480"/>
                <a:gd name="T2" fmla="*/ 2147483646 w 972"/>
                <a:gd name="T3" fmla="*/ 0 h 48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72" h="480">
                  <a:moveTo>
                    <a:pt x="0" y="480"/>
                  </a:moveTo>
                  <a:cubicBezTo>
                    <a:pt x="696" y="432"/>
                    <a:pt x="840" y="168"/>
                    <a:pt x="97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7441" name="Text Box 34"/>
            <p:cNvSpPr txBox="1">
              <a:spLocks noChangeArrowheads="1"/>
            </p:cNvSpPr>
            <p:nvPr/>
          </p:nvSpPr>
          <p:spPr bwMode="auto">
            <a:xfrm>
              <a:off x="2695575" y="1352550"/>
              <a:ext cx="638175" cy="22225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Rekvisition</a:t>
              </a:r>
            </a:p>
          </p:txBody>
        </p:sp>
        <p:cxnSp>
          <p:nvCxnSpPr>
            <p:cNvPr id="17442" name="AutoShape 35"/>
            <p:cNvCxnSpPr>
              <a:cxnSpLocks noChangeShapeType="1"/>
              <a:stCxn id="17423" idx="2"/>
              <a:endCxn id="17434" idx="0"/>
            </p:cNvCxnSpPr>
            <p:nvPr/>
          </p:nvCxnSpPr>
          <p:spPr bwMode="auto">
            <a:xfrm>
              <a:off x="417513" y="674688"/>
              <a:ext cx="249237" cy="20955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43" name="AutoShape 36"/>
            <p:cNvCxnSpPr>
              <a:cxnSpLocks noChangeShapeType="1"/>
              <a:stCxn id="17435" idx="2"/>
              <a:endCxn id="17436" idx="0"/>
            </p:cNvCxnSpPr>
            <p:nvPr/>
          </p:nvCxnSpPr>
          <p:spPr bwMode="auto">
            <a:xfrm>
              <a:off x="3719513" y="673100"/>
              <a:ext cx="280987" cy="1905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444" name="AutoShape 37"/>
            <p:cNvCxnSpPr>
              <a:cxnSpLocks noChangeShapeType="1"/>
              <a:endCxn id="17441" idx="0"/>
            </p:cNvCxnSpPr>
            <p:nvPr/>
          </p:nvCxnSpPr>
          <p:spPr bwMode="auto">
            <a:xfrm>
              <a:off x="3003550" y="1065213"/>
              <a:ext cx="11113" cy="28733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445" name="Text Box 38"/>
            <p:cNvSpPr txBox="1">
              <a:spLocks noChangeArrowheads="1"/>
            </p:cNvSpPr>
            <p:nvPr/>
          </p:nvSpPr>
          <p:spPr bwMode="auto">
            <a:xfrm>
              <a:off x="2959100" y="2363788"/>
              <a:ext cx="596900" cy="27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Automatisk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(20 år)</a:t>
              </a:r>
            </a:p>
          </p:txBody>
        </p:sp>
        <p:sp>
          <p:nvSpPr>
            <p:cNvPr id="17446" name="Text Box 39"/>
            <p:cNvSpPr txBox="1">
              <a:spLocks noChangeArrowheads="1"/>
            </p:cNvSpPr>
            <p:nvPr/>
          </p:nvSpPr>
          <p:spPr bwMode="auto">
            <a:xfrm>
              <a:off x="1387475" y="787400"/>
              <a:ext cx="374650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36000" rIns="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  <p:sp>
          <p:nvSpPr>
            <p:cNvPr id="17447" name="Text Box 40"/>
            <p:cNvSpPr txBox="1">
              <a:spLocks noChangeArrowheads="1"/>
            </p:cNvSpPr>
            <p:nvPr/>
          </p:nvSpPr>
          <p:spPr bwMode="auto">
            <a:xfrm>
              <a:off x="2373313" y="2111375"/>
              <a:ext cx="828675" cy="209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Enhver tilstand</a:t>
              </a:r>
            </a:p>
          </p:txBody>
        </p:sp>
        <p:sp>
          <p:nvSpPr>
            <p:cNvPr id="17448" name="Text Box 41"/>
            <p:cNvSpPr txBox="1">
              <a:spLocks noChangeArrowheads="1"/>
            </p:cNvSpPr>
            <p:nvPr/>
          </p:nvSpPr>
          <p:spPr bwMode="auto">
            <a:xfrm>
              <a:off x="765175" y="2363788"/>
              <a:ext cx="520700" cy="273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LabAfbryd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a-DK" sz="900">
                  <a:latin typeface="Arial" panose="020B0604020202020204" pitchFamily="34" charset="0"/>
                </a:rPr>
                <a:t>Kliniker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1"/>
          <p:cNvGrpSpPr>
            <a:grpSpLocks/>
          </p:cNvGrpSpPr>
          <p:nvPr/>
        </p:nvGrpSpPr>
        <p:grpSpPr bwMode="auto">
          <a:xfrm>
            <a:off x="30163" y="44450"/>
            <a:ext cx="4254500" cy="2727325"/>
            <a:chOff x="30163" y="44450"/>
            <a:chExt cx="4254500" cy="2727325"/>
          </a:xfrm>
        </p:grpSpPr>
        <p:sp>
          <p:nvSpPr>
            <p:cNvPr id="19459" name="Text Box 21"/>
            <p:cNvSpPr txBox="1">
              <a:spLocks noChangeArrowheads="1"/>
            </p:cNvSpPr>
            <p:nvPr/>
          </p:nvSpPr>
          <p:spPr bwMode="auto">
            <a:xfrm>
              <a:off x="30163" y="44450"/>
              <a:ext cx="2022475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1200" b="1">
                  <a:latin typeface="Arial" panose="020B0604020202020204" pitchFamily="34" charset="0"/>
                </a:rPr>
                <a:t>Figur 8. Kontekstdiagram</a:t>
              </a:r>
              <a:endParaRPr lang="da-DK" altLang="da-DK" sz="1200" noProof="1">
                <a:latin typeface="Arial" panose="020B0604020202020204" pitchFamily="34" charset="0"/>
              </a:endParaRPr>
            </a:p>
          </p:txBody>
        </p:sp>
        <p:sp>
          <p:nvSpPr>
            <p:cNvPr id="19460" name="Rectangle 23"/>
            <p:cNvSpPr>
              <a:spLocks noChangeArrowheads="1"/>
            </p:cNvSpPr>
            <p:nvPr/>
          </p:nvSpPr>
          <p:spPr bwMode="auto">
            <a:xfrm>
              <a:off x="3382963" y="1339850"/>
              <a:ext cx="806450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F2. LabSys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19461" name="Rectangle 24"/>
            <p:cNvSpPr>
              <a:spLocks noChangeArrowheads="1"/>
            </p:cNvSpPr>
            <p:nvPr/>
          </p:nvSpPr>
          <p:spPr bwMode="auto">
            <a:xfrm>
              <a:off x="3468688" y="425450"/>
              <a:ext cx="600075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F1. SKS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19462" name="Rectangle 25"/>
            <p:cNvSpPr>
              <a:spLocks noChangeArrowheads="1"/>
            </p:cNvSpPr>
            <p:nvPr/>
          </p:nvSpPr>
          <p:spPr bwMode="auto">
            <a:xfrm>
              <a:off x="1457325" y="2266950"/>
              <a:ext cx="1098550" cy="3841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F10. Andre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systemer, fx nye</a:t>
              </a: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pic>
          <p:nvPicPr>
            <p:cNvPr id="19463" name="Picture 26" descr="MEDPR03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63" y="425450"/>
              <a:ext cx="241300" cy="717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4" name="Picture 27" descr="MEDPR03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063" y="1704975"/>
              <a:ext cx="207962" cy="69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9465" name="AutoShape 28"/>
            <p:cNvCxnSpPr>
              <a:cxnSpLocks noChangeShapeType="1"/>
              <a:stCxn id="19470" idx="1"/>
              <a:endCxn id="19463" idx="3"/>
            </p:cNvCxnSpPr>
            <p:nvPr/>
          </p:nvCxnSpPr>
          <p:spPr bwMode="auto">
            <a:xfrm flipH="1" flipV="1">
              <a:off x="741363" y="784225"/>
              <a:ext cx="737228" cy="479425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66" name="AutoShape 29"/>
            <p:cNvCxnSpPr>
              <a:cxnSpLocks noChangeShapeType="1"/>
              <a:endCxn id="19470" idx="1"/>
            </p:cNvCxnSpPr>
            <p:nvPr/>
          </p:nvCxnSpPr>
          <p:spPr bwMode="auto">
            <a:xfrm flipV="1">
              <a:off x="895730" y="1263650"/>
              <a:ext cx="582861" cy="74136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467" name="AutoShape 30"/>
            <p:cNvCxnSpPr>
              <a:cxnSpLocks noChangeShapeType="1"/>
              <a:stCxn id="19470" idx="2"/>
              <a:endCxn id="19462" idx="0"/>
            </p:cNvCxnSpPr>
            <p:nvPr/>
          </p:nvCxnSpPr>
          <p:spPr bwMode="auto">
            <a:xfrm flipH="1">
              <a:off x="2006600" y="1720850"/>
              <a:ext cx="5267" cy="546100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9468" name="Text Box 32"/>
            <p:cNvSpPr txBox="1">
              <a:spLocks noChangeArrowheads="1"/>
            </p:cNvSpPr>
            <p:nvPr/>
          </p:nvSpPr>
          <p:spPr bwMode="auto">
            <a:xfrm>
              <a:off x="334963" y="1187450"/>
              <a:ext cx="5588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Kliniker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19469" name="Text Box 33"/>
            <p:cNvSpPr txBox="1">
              <a:spLocks noChangeArrowheads="1"/>
            </p:cNvSpPr>
            <p:nvPr/>
          </p:nvSpPr>
          <p:spPr bwMode="auto">
            <a:xfrm>
              <a:off x="233363" y="2406650"/>
              <a:ext cx="8953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Patient-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administration</a:t>
              </a:r>
              <a:endParaRPr lang="da-DK" altLang="da-DK" sz="900" noProof="1">
                <a:latin typeface="Arial" panose="020B0604020202020204" pitchFamily="34" charset="0"/>
              </a:endParaRPr>
            </a:p>
          </p:txBody>
        </p:sp>
        <p:sp>
          <p:nvSpPr>
            <p:cNvPr id="19470" name="Rectangle 34"/>
            <p:cNvSpPr>
              <a:spLocks noChangeArrowheads="1"/>
            </p:cNvSpPr>
            <p:nvPr/>
          </p:nvSpPr>
          <p:spPr bwMode="auto">
            <a:xfrm>
              <a:off x="1478591" y="806450"/>
              <a:ext cx="1066552" cy="914400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EPJ-system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>
                <a:latin typeface="Arial" panose="020B0604020202020204" pitchFamily="34" charset="0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  <p:sp>
          <p:nvSpPr>
            <p:cNvPr id="19471" name="Line 37"/>
            <p:cNvSpPr>
              <a:spLocks noChangeShapeType="1"/>
            </p:cNvSpPr>
            <p:nvPr/>
          </p:nvSpPr>
          <p:spPr bwMode="auto">
            <a:xfrm flipH="1">
              <a:off x="2545143" y="635000"/>
              <a:ext cx="894970" cy="420686"/>
            </a:xfrm>
            <a:prstGeom prst="line">
              <a:avLst/>
            </a:prstGeom>
            <a:noFill/>
            <a:ln w="50800" cmpd="dbl">
              <a:solidFill>
                <a:schemeClr val="tx1"/>
              </a:solidFill>
              <a:round/>
              <a:headEnd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9472" name="Line 38"/>
            <p:cNvSpPr>
              <a:spLocks noChangeShapeType="1"/>
            </p:cNvSpPr>
            <p:nvPr/>
          </p:nvSpPr>
          <p:spPr bwMode="auto">
            <a:xfrm flipH="1" flipV="1">
              <a:off x="2555875" y="1416050"/>
              <a:ext cx="776288" cy="101600"/>
            </a:xfrm>
            <a:prstGeom prst="line">
              <a:avLst/>
            </a:prstGeom>
            <a:noFill/>
            <a:ln w="50800" cmpd="dbl">
              <a:solidFill>
                <a:schemeClr val="tx1"/>
              </a:solidFill>
              <a:round/>
              <a:headEnd type="triangl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9473" name="Text Box 39"/>
            <p:cNvSpPr txBox="1">
              <a:spLocks noChangeArrowheads="1"/>
            </p:cNvSpPr>
            <p:nvPr/>
          </p:nvSpPr>
          <p:spPr bwMode="auto">
            <a:xfrm>
              <a:off x="2697163" y="1111250"/>
              <a:ext cx="692150" cy="365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rekvisition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resultater</a:t>
              </a:r>
              <a:endParaRPr lang="en-US" altLang="da-DK" sz="900">
                <a:latin typeface="Arial" panose="020B0604020202020204" pitchFamily="34" charset="0"/>
              </a:endParaRPr>
            </a:p>
          </p:txBody>
        </p:sp>
        <p:sp>
          <p:nvSpPr>
            <p:cNvPr id="19474" name="AutoShape 40"/>
            <p:cNvSpPr>
              <a:spLocks noChangeArrowheads="1"/>
            </p:cNvSpPr>
            <p:nvPr/>
          </p:nvSpPr>
          <p:spPr bwMode="auto">
            <a:xfrm>
              <a:off x="2773363" y="2025650"/>
              <a:ext cx="1511300" cy="431800"/>
            </a:xfrm>
            <a:prstGeom prst="wedgeRoundRectCallout">
              <a:avLst>
                <a:gd name="adj1" fmla="val -44329"/>
                <a:gd name="adj2" fmla="val -176102"/>
                <a:gd name="adj3" fmla="val 1666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39600" rIns="3600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Dobbelte linier: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Leverandøren integrerer</a:t>
              </a:r>
            </a:p>
          </p:txBody>
        </p:sp>
        <p:sp>
          <p:nvSpPr>
            <p:cNvPr id="19475" name="Text Box 41"/>
            <p:cNvSpPr txBox="1">
              <a:spLocks noChangeArrowheads="1"/>
            </p:cNvSpPr>
            <p:nvPr/>
          </p:nvSpPr>
          <p:spPr bwMode="auto">
            <a:xfrm>
              <a:off x="2732088" y="569913"/>
              <a:ext cx="469900" cy="228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>
                  <a:latin typeface="Arial" panose="020B0604020202020204" pitchFamily="34" charset="0"/>
                </a:rPr>
                <a:t>koder</a:t>
              </a:r>
              <a:endParaRPr lang="en-US" altLang="da-DK" sz="900">
                <a:latin typeface="Arial" panose="020B0604020202020204" pitchFamily="34" charset="0"/>
              </a:endParaRPr>
            </a:p>
          </p:txBody>
        </p:sp>
        <p:sp>
          <p:nvSpPr>
            <p:cNvPr id="19476" name="Rectangle 43"/>
            <p:cNvSpPr>
              <a:spLocks noChangeArrowheads="1"/>
            </p:cNvSpPr>
            <p:nvPr/>
          </p:nvSpPr>
          <p:spPr bwMode="auto">
            <a:xfrm>
              <a:off x="1556752" y="1267896"/>
              <a:ext cx="909224" cy="369332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F3. Nyt medi-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da-DK" altLang="da-DK" sz="900" b="1">
                  <a:latin typeface="Arial" panose="020B0604020202020204" pitchFamily="34" charset="0"/>
                </a:rPr>
                <a:t>cinsystem</a:t>
              </a:r>
              <a:endParaRPr lang="da-DK" altLang="da-DK" sz="900" b="1" noProof="1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2758</TotalTime>
  <Words>318</Words>
  <Application>Microsoft Office PowerPoint</Application>
  <PresentationFormat>On-screen Show (4:3)</PresentationFormat>
  <Paragraphs>150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Soren Lauesen</dc:creator>
  <cp:lastModifiedBy>Søren Lauesen</cp:lastModifiedBy>
  <cp:revision>48</cp:revision>
  <dcterms:created xsi:type="dcterms:W3CDTF">2007-02-21T21:26:11Z</dcterms:created>
  <dcterms:modified xsi:type="dcterms:W3CDTF">2022-03-01T21:58:16Z</dcterms:modified>
</cp:coreProperties>
</file>