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handoutMasterIdLst>
    <p:handoutMasterId r:id="rId31"/>
  </p:handoutMasterIdLst>
  <p:sldIdLst>
    <p:sldId id="268" r:id="rId2"/>
    <p:sldId id="269" r:id="rId3"/>
    <p:sldId id="257" r:id="rId4"/>
    <p:sldId id="296" r:id="rId5"/>
    <p:sldId id="264" r:id="rId6"/>
    <p:sldId id="265" r:id="rId7"/>
    <p:sldId id="259" r:id="rId8"/>
    <p:sldId id="260" r:id="rId9"/>
    <p:sldId id="266" r:id="rId10"/>
    <p:sldId id="267" r:id="rId11"/>
    <p:sldId id="270" r:id="rId12"/>
    <p:sldId id="271" r:id="rId13"/>
    <p:sldId id="274" r:id="rId14"/>
    <p:sldId id="273" r:id="rId15"/>
    <p:sldId id="276" r:id="rId16"/>
    <p:sldId id="277" r:id="rId17"/>
    <p:sldId id="279" r:id="rId18"/>
    <p:sldId id="281" r:id="rId19"/>
    <p:sldId id="282" r:id="rId20"/>
    <p:sldId id="284" r:id="rId21"/>
    <p:sldId id="285" r:id="rId22"/>
    <p:sldId id="288" r:id="rId23"/>
    <p:sldId id="287" r:id="rId24"/>
    <p:sldId id="289" r:id="rId25"/>
    <p:sldId id="294" r:id="rId26"/>
    <p:sldId id="295" r:id="rId27"/>
    <p:sldId id="290" r:id="rId28"/>
    <p:sldId id="291" r:id="rId29"/>
  </p:sldIdLst>
  <p:sldSz cx="9144000" cy="6858000" type="screen4x3"/>
  <p:notesSz cx="6772275" cy="9902825"/>
  <p:defaultTextStyle>
    <a:defPPr>
      <a:defRPr lang="en-US"/>
    </a:defPPr>
    <a:lvl1pPr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5pPr>
    <a:lvl6pPr marL="2286000" algn="l" defTabSz="914400" rtl="0" eaLnBrk="1" latinLnBrk="0" hangingPunct="1">
      <a:defRPr sz="1400" b="1" kern="1200">
        <a:solidFill>
          <a:schemeClr val="tx1"/>
        </a:solidFill>
        <a:latin typeface="Arial" panose="020B0604020202020204" pitchFamily="34" charset="0"/>
        <a:ea typeface="+mn-ea"/>
        <a:cs typeface="+mn-cs"/>
      </a:defRPr>
    </a:lvl6pPr>
    <a:lvl7pPr marL="2743200" algn="l" defTabSz="914400" rtl="0" eaLnBrk="1" latinLnBrk="0" hangingPunct="1">
      <a:defRPr sz="1400" b="1" kern="1200">
        <a:solidFill>
          <a:schemeClr val="tx1"/>
        </a:solidFill>
        <a:latin typeface="Arial" panose="020B0604020202020204" pitchFamily="34" charset="0"/>
        <a:ea typeface="+mn-ea"/>
        <a:cs typeface="+mn-cs"/>
      </a:defRPr>
    </a:lvl7pPr>
    <a:lvl8pPr marL="3200400" algn="l" defTabSz="914400" rtl="0" eaLnBrk="1" latinLnBrk="0" hangingPunct="1">
      <a:defRPr sz="1400" b="1" kern="1200">
        <a:solidFill>
          <a:schemeClr val="tx1"/>
        </a:solidFill>
        <a:latin typeface="Arial" panose="020B0604020202020204" pitchFamily="34" charset="0"/>
        <a:ea typeface="+mn-ea"/>
        <a:cs typeface="+mn-cs"/>
      </a:defRPr>
    </a:lvl8pPr>
    <a:lvl9pPr marL="3657600" algn="l" defTabSz="914400" rtl="0" eaLnBrk="1" latinLnBrk="0" hangingPunct="1">
      <a:defRPr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592">
          <p15:clr>
            <a:srgbClr val="A4A3A4"/>
          </p15:clr>
        </p15:guide>
        <p15:guide id="2" orient="horz" pos="240">
          <p15:clr>
            <a:srgbClr val="A4A3A4"/>
          </p15:clr>
        </p15:guide>
        <p15:guide id="3" orient="horz" pos="1152">
          <p15:clr>
            <a:srgbClr val="A4A3A4"/>
          </p15:clr>
        </p15:guide>
        <p15:guide id="4" orient="horz" pos="1776">
          <p15:clr>
            <a:srgbClr val="A4A3A4"/>
          </p15:clr>
        </p15:guide>
        <p15:guide id="5" pos="336">
          <p15:clr>
            <a:srgbClr val="A4A3A4"/>
          </p15:clr>
        </p15:guide>
        <p15:guide id="6" pos="2880">
          <p15:clr>
            <a:srgbClr val="A4A3A4"/>
          </p15:clr>
        </p15:guide>
        <p15:guide id="7" pos="33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FF66"/>
    <a:srgbClr val="009900"/>
    <a:srgbClr val="DDDDDD"/>
    <a:srgbClr val="00FFCC"/>
    <a:srgbClr val="FFCC66"/>
    <a:srgbClr val="663300"/>
    <a:srgbClr val="33CC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4" d="100"/>
          <a:sy n="84" d="100"/>
        </p:scale>
        <p:origin x="1020" y="84"/>
      </p:cViewPr>
      <p:guideLst>
        <p:guide orient="horz" pos="2592"/>
        <p:guide orient="horz" pos="240"/>
        <p:guide orient="horz" pos="1152"/>
        <p:guide orient="horz" pos="1776"/>
        <p:guide pos="336"/>
        <p:guide pos="2880"/>
        <p:guide pos="33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9D0585C-DF04-6712-D46D-F369FCEA390B}"/>
              </a:ext>
            </a:extLst>
          </p:cNvPr>
          <p:cNvSpPr>
            <a:spLocks noGrp="1" noChangeArrowheads="1"/>
          </p:cNvSpPr>
          <p:nvPr>
            <p:ph type="hdr" sz="quarter"/>
          </p:nvPr>
        </p:nvSpPr>
        <p:spPr bwMode="auto">
          <a:xfrm>
            <a:off x="0" y="0"/>
            <a:ext cx="29352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000" tIns="108000" rIns="144000" bIns="46800" numCol="1" anchor="t" anchorCtr="0" compatLnSpc="1">
            <a:prstTxWarp prst="textNoShape">
              <a:avLst/>
            </a:prstTxWarp>
            <a:spAutoFit/>
          </a:bodyPr>
          <a:lstStyle>
            <a:lvl1pPr>
              <a:defRPr sz="1200" b="0"/>
            </a:lvl1pPr>
          </a:lstStyle>
          <a:p>
            <a:pPr>
              <a:defRPr/>
            </a:pPr>
            <a:endParaRPr lang="en-US" altLang="da-DK"/>
          </a:p>
        </p:txBody>
      </p:sp>
      <p:sp>
        <p:nvSpPr>
          <p:cNvPr id="25603" name="Rectangle 3">
            <a:extLst>
              <a:ext uri="{FF2B5EF4-FFF2-40B4-BE49-F238E27FC236}">
                <a16:creationId xmlns:a16="http://schemas.microsoft.com/office/drawing/2014/main" id="{589B5985-DCBF-999E-7F9A-C5B57DB65EFC}"/>
              </a:ext>
            </a:extLst>
          </p:cNvPr>
          <p:cNvSpPr>
            <a:spLocks noGrp="1" noChangeArrowheads="1"/>
          </p:cNvSpPr>
          <p:nvPr>
            <p:ph type="dt" sz="quarter" idx="1"/>
          </p:nvPr>
        </p:nvSpPr>
        <p:spPr bwMode="auto">
          <a:xfrm>
            <a:off x="3836988" y="0"/>
            <a:ext cx="2935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000" tIns="108000" rIns="144000" bIns="46800" numCol="1" anchor="t" anchorCtr="0" compatLnSpc="1">
            <a:prstTxWarp prst="textNoShape">
              <a:avLst/>
            </a:prstTxWarp>
            <a:spAutoFit/>
          </a:bodyPr>
          <a:lstStyle>
            <a:lvl1pPr algn="r">
              <a:defRPr sz="1200" b="0"/>
            </a:lvl1pPr>
          </a:lstStyle>
          <a:p>
            <a:pPr>
              <a:defRPr/>
            </a:pPr>
            <a:endParaRPr lang="en-US" altLang="da-DK"/>
          </a:p>
        </p:txBody>
      </p:sp>
      <p:sp>
        <p:nvSpPr>
          <p:cNvPr id="25604" name="Rectangle 4">
            <a:extLst>
              <a:ext uri="{FF2B5EF4-FFF2-40B4-BE49-F238E27FC236}">
                <a16:creationId xmlns:a16="http://schemas.microsoft.com/office/drawing/2014/main" id="{FFCBCB92-FBEA-7282-95C7-775228B90272}"/>
              </a:ext>
            </a:extLst>
          </p:cNvPr>
          <p:cNvSpPr>
            <a:spLocks noGrp="1" noChangeArrowheads="1"/>
          </p:cNvSpPr>
          <p:nvPr>
            <p:ph type="ftr" sz="quarter" idx="2"/>
          </p:nvPr>
        </p:nvSpPr>
        <p:spPr bwMode="auto">
          <a:xfrm>
            <a:off x="0" y="9566275"/>
            <a:ext cx="29352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000" tIns="108000" rIns="144000" bIns="46800" numCol="1" anchor="b" anchorCtr="0" compatLnSpc="1">
            <a:prstTxWarp prst="textNoShape">
              <a:avLst/>
            </a:prstTxWarp>
            <a:spAutoFit/>
          </a:bodyPr>
          <a:lstStyle>
            <a:lvl1pPr>
              <a:defRPr sz="1200" b="0"/>
            </a:lvl1pPr>
          </a:lstStyle>
          <a:p>
            <a:pPr>
              <a:defRPr/>
            </a:pPr>
            <a:endParaRPr lang="en-US" altLang="da-DK"/>
          </a:p>
        </p:txBody>
      </p:sp>
      <p:sp>
        <p:nvSpPr>
          <p:cNvPr id="25605" name="Rectangle 5">
            <a:extLst>
              <a:ext uri="{FF2B5EF4-FFF2-40B4-BE49-F238E27FC236}">
                <a16:creationId xmlns:a16="http://schemas.microsoft.com/office/drawing/2014/main" id="{BD4DEF8F-102B-5853-9783-762D3B26EDB8}"/>
              </a:ext>
            </a:extLst>
          </p:cNvPr>
          <p:cNvSpPr>
            <a:spLocks noGrp="1" noChangeArrowheads="1"/>
          </p:cNvSpPr>
          <p:nvPr>
            <p:ph type="sldNum" sz="quarter" idx="3"/>
          </p:nvPr>
        </p:nvSpPr>
        <p:spPr bwMode="auto">
          <a:xfrm>
            <a:off x="3836988" y="9566275"/>
            <a:ext cx="2935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000" tIns="108000" rIns="144000" bIns="46800" numCol="1" anchor="b" anchorCtr="0" compatLnSpc="1">
            <a:prstTxWarp prst="textNoShape">
              <a:avLst/>
            </a:prstTxWarp>
            <a:spAutoFit/>
          </a:bodyPr>
          <a:lstStyle>
            <a:lvl1pPr algn="r">
              <a:defRPr sz="1200" b="0"/>
            </a:lvl1pPr>
          </a:lstStyle>
          <a:p>
            <a:fld id="{C385C6C4-63E6-4D38-9C32-E3CE8B92F9D0}" type="slidenum">
              <a:rPr lang="en-US" altLang="da-DK"/>
              <a:pPr/>
              <a:t>‹#›</a:t>
            </a:fld>
            <a:endParaRPr lang="en-US" altLang="da-DK"/>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7C39E4E-FC20-85DB-B540-AC3E716CE2EE}"/>
              </a:ext>
            </a:extLst>
          </p:cNvPr>
          <p:cNvSpPr>
            <a:spLocks noGrp="1" noChangeArrowheads="1"/>
          </p:cNvSpPr>
          <p:nvPr>
            <p:ph type="hdr" sz="quarter"/>
          </p:nvPr>
        </p:nvSpPr>
        <p:spPr bwMode="auto">
          <a:xfrm>
            <a:off x="0" y="0"/>
            <a:ext cx="29352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anose="02020603050405020304" pitchFamily="18" charset="0"/>
              </a:defRPr>
            </a:lvl1pPr>
          </a:lstStyle>
          <a:p>
            <a:pPr>
              <a:defRPr/>
            </a:pPr>
            <a:endParaRPr lang="en-US" altLang="da-DK"/>
          </a:p>
        </p:txBody>
      </p:sp>
      <p:sp>
        <p:nvSpPr>
          <p:cNvPr id="5123" name="Rectangle 3">
            <a:extLst>
              <a:ext uri="{FF2B5EF4-FFF2-40B4-BE49-F238E27FC236}">
                <a16:creationId xmlns:a16="http://schemas.microsoft.com/office/drawing/2014/main" id="{F9FBD0AC-A5F8-754C-0C64-FD43CBA44A71}"/>
              </a:ext>
            </a:extLst>
          </p:cNvPr>
          <p:cNvSpPr>
            <a:spLocks noGrp="1" noChangeArrowheads="1"/>
          </p:cNvSpPr>
          <p:nvPr>
            <p:ph type="dt" idx="1"/>
          </p:nvPr>
        </p:nvSpPr>
        <p:spPr bwMode="auto">
          <a:xfrm>
            <a:off x="3836988" y="0"/>
            <a:ext cx="29352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anose="02020603050405020304" pitchFamily="18" charset="0"/>
              </a:defRPr>
            </a:lvl1pPr>
          </a:lstStyle>
          <a:p>
            <a:pPr>
              <a:defRPr/>
            </a:pPr>
            <a:endParaRPr lang="en-US" altLang="da-DK"/>
          </a:p>
        </p:txBody>
      </p:sp>
      <p:sp>
        <p:nvSpPr>
          <p:cNvPr id="1028" name="Rectangle 4">
            <a:extLst>
              <a:ext uri="{FF2B5EF4-FFF2-40B4-BE49-F238E27FC236}">
                <a16:creationId xmlns:a16="http://schemas.microsoft.com/office/drawing/2014/main" id="{40A8F86C-0E13-DA54-CA37-B8E79F470BA0}"/>
              </a:ext>
            </a:extLst>
          </p:cNvPr>
          <p:cNvSpPr>
            <a:spLocks noChangeArrowheads="1" noTextEdit="1"/>
          </p:cNvSpPr>
          <p:nvPr>
            <p:ph type="sldImg" idx="2"/>
          </p:nvPr>
        </p:nvSpPr>
        <p:spPr bwMode="auto">
          <a:xfrm>
            <a:off x="911225" y="742950"/>
            <a:ext cx="4951413" cy="37131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a:ext uri="{FF2B5EF4-FFF2-40B4-BE49-F238E27FC236}">
                <a16:creationId xmlns:a16="http://schemas.microsoft.com/office/drawing/2014/main" id="{DDAC2207-DF18-DFB6-CF7D-BC4C54186AC7}"/>
              </a:ext>
            </a:extLst>
          </p:cNvPr>
          <p:cNvSpPr>
            <a:spLocks noGrp="1" noChangeArrowheads="1"/>
          </p:cNvSpPr>
          <p:nvPr>
            <p:ph type="body" sz="quarter" idx="3"/>
          </p:nvPr>
        </p:nvSpPr>
        <p:spPr bwMode="auto">
          <a:xfrm>
            <a:off x="903288" y="4703763"/>
            <a:ext cx="4965700" cy="445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a-DK" noProof="0"/>
              <a:t>Click to edit Master text styles</a:t>
            </a:r>
          </a:p>
          <a:p>
            <a:pPr lvl="1"/>
            <a:r>
              <a:rPr lang="en-US" altLang="da-DK" noProof="0"/>
              <a:t>Second level</a:t>
            </a:r>
          </a:p>
          <a:p>
            <a:pPr lvl="2"/>
            <a:r>
              <a:rPr lang="en-US" altLang="da-DK" noProof="0"/>
              <a:t>Third level</a:t>
            </a:r>
          </a:p>
          <a:p>
            <a:pPr lvl="3"/>
            <a:r>
              <a:rPr lang="en-US" altLang="da-DK" noProof="0"/>
              <a:t>Fourth level</a:t>
            </a:r>
          </a:p>
          <a:p>
            <a:pPr lvl="4"/>
            <a:r>
              <a:rPr lang="en-US" altLang="da-DK" noProof="0"/>
              <a:t>Fifth level</a:t>
            </a:r>
          </a:p>
        </p:txBody>
      </p:sp>
      <p:sp>
        <p:nvSpPr>
          <p:cNvPr id="5126" name="Rectangle 6">
            <a:extLst>
              <a:ext uri="{FF2B5EF4-FFF2-40B4-BE49-F238E27FC236}">
                <a16:creationId xmlns:a16="http://schemas.microsoft.com/office/drawing/2014/main" id="{AF551089-9F03-7567-8320-75FB5AA68D1D}"/>
              </a:ext>
            </a:extLst>
          </p:cNvPr>
          <p:cNvSpPr>
            <a:spLocks noGrp="1" noChangeArrowheads="1"/>
          </p:cNvSpPr>
          <p:nvPr>
            <p:ph type="ftr" sz="quarter" idx="4"/>
          </p:nvPr>
        </p:nvSpPr>
        <p:spPr bwMode="auto">
          <a:xfrm>
            <a:off x="0" y="9407525"/>
            <a:ext cx="29352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anose="02020603050405020304" pitchFamily="18" charset="0"/>
              </a:defRPr>
            </a:lvl1pPr>
          </a:lstStyle>
          <a:p>
            <a:pPr>
              <a:defRPr/>
            </a:pPr>
            <a:endParaRPr lang="en-US" altLang="da-DK"/>
          </a:p>
        </p:txBody>
      </p:sp>
      <p:sp>
        <p:nvSpPr>
          <p:cNvPr id="5127" name="Rectangle 7">
            <a:extLst>
              <a:ext uri="{FF2B5EF4-FFF2-40B4-BE49-F238E27FC236}">
                <a16:creationId xmlns:a16="http://schemas.microsoft.com/office/drawing/2014/main" id="{EA43DD3D-FE76-B467-9AD2-6C3132C51FEF}"/>
              </a:ext>
            </a:extLst>
          </p:cNvPr>
          <p:cNvSpPr>
            <a:spLocks noGrp="1" noChangeArrowheads="1"/>
          </p:cNvSpPr>
          <p:nvPr>
            <p:ph type="sldNum" sz="quarter" idx="5"/>
          </p:nvPr>
        </p:nvSpPr>
        <p:spPr bwMode="auto">
          <a:xfrm>
            <a:off x="3836988" y="9407525"/>
            <a:ext cx="293528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C53673FA-FA65-4E99-A1DB-651B0B2A86BB}" type="slidenum">
              <a:rPr lang="en-US" altLang="da-DK"/>
              <a:pPr/>
              <a:t>‹#›</a:t>
            </a:fld>
            <a:endParaRPr lang="en-US" alt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40A39A7D-8C20-2BD6-DC96-FC7AF595BF83}"/>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D0368341-1473-4F82-94F3-CB30A18FF4EB}" type="slidenum">
              <a:rPr lang="en-US" altLang="da-DK" sz="1200" b="0">
                <a:latin typeface="Times New Roman" panose="02020603050405020304" pitchFamily="18" charset="0"/>
              </a:rPr>
              <a:pPr/>
              <a:t>3</a:t>
            </a:fld>
            <a:endParaRPr lang="en-US" altLang="da-DK" sz="1200" b="0">
              <a:latin typeface="Times New Roman" panose="02020603050405020304" pitchFamily="18" charset="0"/>
            </a:endParaRPr>
          </a:p>
        </p:txBody>
      </p:sp>
      <p:sp>
        <p:nvSpPr>
          <p:cNvPr id="6147" name="Rectangle 2">
            <a:extLst>
              <a:ext uri="{FF2B5EF4-FFF2-40B4-BE49-F238E27FC236}">
                <a16:creationId xmlns:a16="http://schemas.microsoft.com/office/drawing/2014/main" id="{03CF8DBE-5A19-105F-F5A2-947EF0F863AA}"/>
              </a:ext>
            </a:extLst>
          </p:cNvPr>
          <p:cNvSpPr>
            <a:spLocks noChangeArrowheads="1" noTextEdit="1"/>
          </p:cNvSpPr>
          <p:nvPr>
            <p:ph type="sldImg"/>
          </p:nvPr>
        </p:nvSpPr>
        <p:spPr>
          <a:xfrm>
            <a:off x="1016000" y="836613"/>
            <a:ext cx="4749800" cy="3562350"/>
          </a:xfrm>
          <a:ln/>
        </p:spPr>
      </p:sp>
      <p:sp>
        <p:nvSpPr>
          <p:cNvPr id="6148" name="Rectangle 3">
            <a:extLst>
              <a:ext uri="{FF2B5EF4-FFF2-40B4-BE49-F238E27FC236}">
                <a16:creationId xmlns:a16="http://schemas.microsoft.com/office/drawing/2014/main" id="{EEC518DE-7444-F4BF-093B-46AC0F9D08DB}"/>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75D7133B-6385-5276-4F41-28310547D85C}"/>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E28420FE-B2BE-433C-8252-F9014F21CE55}" type="slidenum">
              <a:rPr lang="en-US" altLang="da-DK" sz="1200" b="0">
                <a:latin typeface="Times New Roman" panose="02020603050405020304" pitchFamily="18" charset="0"/>
              </a:rPr>
              <a:pPr/>
              <a:t>4</a:t>
            </a:fld>
            <a:endParaRPr lang="en-US" altLang="da-DK" sz="1200" b="0">
              <a:latin typeface="Times New Roman" panose="02020603050405020304" pitchFamily="18" charset="0"/>
            </a:endParaRPr>
          </a:p>
        </p:txBody>
      </p:sp>
      <p:sp>
        <p:nvSpPr>
          <p:cNvPr id="8195" name="Rectangle 2">
            <a:extLst>
              <a:ext uri="{FF2B5EF4-FFF2-40B4-BE49-F238E27FC236}">
                <a16:creationId xmlns:a16="http://schemas.microsoft.com/office/drawing/2014/main" id="{0DF9D857-CD19-7F0D-CC75-6010D195D311}"/>
              </a:ext>
            </a:extLst>
          </p:cNvPr>
          <p:cNvSpPr>
            <a:spLocks noChangeArrowheads="1" noTextEdit="1"/>
          </p:cNvSpPr>
          <p:nvPr>
            <p:ph type="sldImg"/>
          </p:nvPr>
        </p:nvSpPr>
        <p:spPr>
          <a:xfrm>
            <a:off x="1787525" y="850900"/>
            <a:ext cx="3429000" cy="2571750"/>
          </a:xfrm>
          <a:solidFill>
            <a:srgbClr val="FFFFFF"/>
          </a:solidFill>
          <a:ln/>
        </p:spPr>
      </p:sp>
      <p:sp>
        <p:nvSpPr>
          <p:cNvPr id="8196" name="Rectangle 3">
            <a:extLst>
              <a:ext uri="{FF2B5EF4-FFF2-40B4-BE49-F238E27FC236}">
                <a16:creationId xmlns:a16="http://schemas.microsoft.com/office/drawing/2014/main" id="{0A743F7F-5440-585E-1B3D-52DD7BAFC8D7}"/>
              </a:ext>
            </a:extLst>
          </p:cNvPr>
          <p:cNvSpPr>
            <a:spLocks noChangeArrowheads="1"/>
          </p:cNvSpPr>
          <p:nvPr>
            <p:ph type="body" idx="1"/>
          </p:nvPr>
        </p:nvSpPr>
        <p:spPr>
          <a:xfrm>
            <a:off x="903288" y="7921625"/>
            <a:ext cx="4965700" cy="1238250"/>
          </a:xfrm>
          <a:solidFill>
            <a:srgbClr val="FFFFFF"/>
          </a:solidFill>
          <a:ln>
            <a:solidFill>
              <a:srgbClr val="000000"/>
            </a:solidFill>
            <a:miter lim="800000"/>
            <a:headEnd/>
            <a:tailEnd/>
          </a:ln>
        </p:spPr>
        <p:txBody>
          <a:bodyPr lIns="92117" tIns="46059" rIns="92117" bIns="46059"/>
          <a:lstStyle/>
          <a:p>
            <a:endParaRPr lang="en-GB" altLang="da-DK" noProof="1"/>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546DCFBA-8F8B-E806-2102-62D9719276A0}"/>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D820162D-090C-4589-9E73-68A5CC9419C4}" type="slidenum">
              <a:rPr lang="en-US" altLang="da-DK" sz="1200" b="0">
                <a:latin typeface="Times New Roman" panose="02020603050405020304" pitchFamily="18" charset="0"/>
              </a:rPr>
              <a:pPr/>
              <a:t>7</a:t>
            </a:fld>
            <a:endParaRPr lang="en-US" altLang="da-DK" sz="1200" b="0">
              <a:latin typeface="Times New Roman" panose="02020603050405020304" pitchFamily="18" charset="0"/>
            </a:endParaRPr>
          </a:p>
        </p:txBody>
      </p:sp>
      <p:sp>
        <p:nvSpPr>
          <p:cNvPr id="12291" name="Rectangle 2">
            <a:extLst>
              <a:ext uri="{FF2B5EF4-FFF2-40B4-BE49-F238E27FC236}">
                <a16:creationId xmlns:a16="http://schemas.microsoft.com/office/drawing/2014/main" id="{37D01571-60DA-295C-2EA6-A8B2CB14B03F}"/>
              </a:ext>
            </a:extLst>
          </p:cNvPr>
          <p:cNvSpPr>
            <a:spLocks noChangeArrowheads="1" noTextEdit="1"/>
          </p:cNvSpPr>
          <p:nvPr>
            <p:ph type="sldImg"/>
          </p:nvPr>
        </p:nvSpPr>
        <p:spPr>
          <a:xfrm>
            <a:off x="1016000" y="836613"/>
            <a:ext cx="4749800" cy="3562350"/>
          </a:xfrm>
          <a:ln/>
        </p:spPr>
      </p:sp>
      <p:sp>
        <p:nvSpPr>
          <p:cNvPr id="12292" name="Rectangle 3">
            <a:extLst>
              <a:ext uri="{FF2B5EF4-FFF2-40B4-BE49-F238E27FC236}">
                <a16:creationId xmlns:a16="http://schemas.microsoft.com/office/drawing/2014/main" id="{79F7A09D-2282-3C44-49D5-0A3700564CEE}"/>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F37E4AAD-9DD9-591E-AB89-38F4869FAD0B}"/>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18258B05-DA45-4D08-8EA6-F2AA01F32AB7}" type="slidenum">
              <a:rPr lang="en-US" altLang="da-DK" sz="1200" b="0">
                <a:latin typeface="Times New Roman" panose="02020603050405020304" pitchFamily="18" charset="0"/>
              </a:rPr>
              <a:pPr/>
              <a:t>8</a:t>
            </a:fld>
            <a:endParaRPr lang="en-US" altLang="da-DK" sz="1200" b="0">
              <a:latin typeface="Times New Roman" panose="02020603050405020304" pitchFamily="18" charset="0"/>
            </a:endParaRPr>
          </a:p>
        </p:txBody>
      </p:sp>
      <p:sp>
        <p:nvSpPr>
          <p:cNvPr id="14339" name="Rectangle 2">
            <a:extLst>
              <a:ext uri="{FF2B5EF4-FFF2-40B4-BE49-F238E27FC236}">
                <a16:creationId xmlns:a16="http://schemas.microsoft.com/office/drawing/2014/main" id="{3DBAF465-5B04-86CB-5BEA-5ECB302E6842}"/>
              </a:ext>
            </a:extLst>
          </p:cNvPr>
          <p:cNvSpPr>
            <a:spLocks noChangeArrowheads="1" noTextEdit="1"/>
          </p:cNvSpPr>
          <p:nvPr>
            <p:ph type="sldImg"/>
          </p:nvPr>
        </p:nvSpPr>
        <p:spPr>
          <a:xfrm>
            <a:off x="1016000" y="836613"/>
            <a:ext cx="4749800" cy="3562350"/>
          </a:xfrm>
          <a:ln/>
        </p:spPr>
      </p:sp>
      <p:sp>
        <p:nvSpPr>
          <p:cNvPr id="14340" name="Rectangle 3">
            <a:extLst>
              <a:ext uri="{FF2B5EF4-FFF2-40B4-BE49-F238E27FC236}">
                <a16:creationId xmlns:a16="http://schemas.microsoft.com/office/drawing/2014/main" id="{3DD1C774-CB5F-1A1D-67A1-ACA5199A090B}"/>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539CFA1C-736F-DFDF-327A-21CCBC429379}"/>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57B2ADE9-6768-402F-9900-812FF69F9636}" type="slidenum">
              <a:rPr lang="en-US" altLang="da-DK" sz="1200" b="0">
                <a:latin typeface="Times New Roman" panose="02020603050405020304" pitchFamily="18" charset="0"/>
              </a:rPr>
              <a:pPr/>
              <a:t>9</a:t>
            </a:fld>
            <a:endParaRPr lang="en-US" altLang="da-DK" sz="1200" b="0">
              <a:latin typeface="Times New Roman" panose="02020603050405020304" pitchFamily="18" charset="0"/>
            </a:endParaRPr>
          </a:p>
        </p:txBody>
      </p:sp>
      <p:sp>
        <p:nvSpPr>
          <p:cNvPr id="16387" name="Rectangle 2">
            <a:extLst>
              <a:ext uri="{FF2B5EF4-FFF2-40B4-BE49-F238E27FC236}">
                <a16:creationId xmlns:a16="http://schemas.microsoft.com/office/drawing/2014/main" id="{5B514C1E-4874-42B5-6724-E41B6F5534B6}"/>
              </a:ext>
            </a:extLst>
          </p:cNvPr>
          <p:cNvSpPr>
            <a:spLocks noChangeArrowheads="1" noTextEdit="1"/>
          </p:cNvSpPr>
          <p:nvPr>
            <p:ph type="sldImg"/>
          </p:nvPr>
        </p:nvSpPr>
        <p:spPr>
          <a:xfrm>
            <a:off x="1016000" y="836613"/>
            <a:ext cx="4749800" cy="3562350"/>
          </a:xfrm>
          <a:ln/>
        </p:spPr>
      </p:sp>
      <p:sp>
        <p:nvSpPr>
          <p:cNvPr id="16388" name="Rectangle 3">
            <a:extLst>
              <a:ext uri="{FF2B5EF4-FFF2-40B4-BE49-F238E27FC236}">
                <a16:creationId xmlns:a16="http://schemas.microsoft.com/office/drawing/2014/main" id="{E510C7F1-583B-196E-B43D-EB1BB9F39498}"/>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2151CACC-2D07-585B-4A96-FB60F5479FCE}"/>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9325FB56-EC77-4E3D-8282-2749CE6C7069}" type="slidenum">
              <a:rPr lang="en-US" altLang="da-DK" sz="1200" b="0">
                <a:latin typeface="Times New Roman" panose="02020603050405020304" pitchFamily="18" charset="0"/>
              </a:rPr>
              <a:pPr/>
              <a:t>10</a:t>
            </a:fld>
            <a:endParaRPr lang="en-US" altLang="da-DK" sz="1200" b="0">
              <a:latin typeface="Times New Roman" panose="02020603050405020304" pitchFamily="18" charset="0"/>
            </a:endParaRPr>
          </a:p>
        </p:txBody>
      </p:sp>
      <p:sp>
        <p:nvSpPr>
          <p:cNvPr id="18435" name="Rectangle 2">
            <a:extLst>
              <a:ext uri="{FF2B5EF4-FFF2-40B4-BE49-F238E27FC236}">
                <a16:creationId xmlns:a16="http://schemas.microsoft.com/office/drawing/2014/main" id="{34CFFB8D-38BB-26CF-5C60-EE2DFFB0DC22}"/>
              </a:ext>
            </a:extLst>
          </p:cNvPr>
          <p:cNvSpPr>
            <a:spLocks noChangeArrowheads="1" noTextEdit="1"/>
          </p:cNvSpPr>
          <p:nvPr>
            <p:ph type="sldImg"/>
          </p:nvPr>
        </p:nvSpPr>
        <p:spPr>
          <a:xfrm>
            <a:off x="1016000" y="836613"/>
            <a:ext cx="4749800" cy="3562350"/>
          </a:xfrm>
          <a:ln/>
        </p:spPr>
      </p:sp>
      <p:sp>
        <p:nvSpPr>
          <p:cNvPr id="18436" name="Rectangle 3">
            <a:extLst>
              <a:ext uri="{FF2B5EF4-FFF2-40B4-BE49-F238E27FC236}">
                <a16:creationId xmlns:a16="http://schemas.microsoft.com/office/drawing/2014/main" id="{96900A8B-1AC7-3938-E95C-BFF18206B95A}"/>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140E5867-46D6-E9E7-4B1D-B65049DA595E}"/>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D39CA40C-DB44-4693-8C41-5746A22A2615}" type="slidenum">
              <a:rPr lang="en-US" altLang="da-DK" sz="1200" b="0">
                <a:latin typeface="Times New Roman" panose="02020603050405020304" pitchFamily="18" charset="0"/>
              </a:rPr>
              <a:pPr/>
              <a:t>11</a:t>
            </a:fld>
            <a:endParaRPr lang="en-US" altLang="da-DK" sz="1200" b="0">
              <a:latin typeface="Times New Roman" panose="02020603050405020304" pitchFamily="18" charset="0"/>
            </a:endParaRPr>
          </a:p>
        </p:txBody>
      </p:sp>
      <p:sp>
        <p:nvSpPr>
          <p:cNvPr id="20483" name="Rectangle 2">
            <a:extLst>
              <a:ext uri="{FF2B5EF4-FFF2-40B4-BE49-F238E27FC236}">
                <a16:creationId xmlns:a16="http://schemas.microsoft.com/office/drawing/2014/main" id="{45DFAB11-B335-5413-7CD1-243C767AC856}"/>
              </a:ext>
            </a:extLst>
          </p:cNvPr>
          <p:cNvSpPr>
            <a:spLocks noChangeArrowheads="1" noTextEdit="1"/>
          </p:cNvSpPr>
          <p:nvPr>
            <p:ph type="sldImg"/>
          </p:nvPr>
        </p:nvSpPr>
        <p:spPr>
          <a:xfrm>
            <a:off x="1016000" y="836613"/>
            <a:ext cx="4749800" cy="3562350"/>
          </a:xfrm>
          <a:ln/>
        </p:spPr>
      </p:sp>
      <p:sp>
        <p:nvSpPr>
          <p:cNvPr id="20484" name="Rectangle 3">
            <a:extLst>
              <a:ext uri="{FF2B5EF4-FFF2-40B4-BE49-F238E27FC236}">
                <a16:creationId xmlns:a16="http://schemas.microsoft.com/office/drawing/2014/main" id="{B40E4EB2-EA34-53B1-F7FF-7FC5B59CED6E}"/>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7766F90E-13D3-F63C-3564-D931FAAC40BD}"/>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25FCEBB0-E330-4199-9A8C-01392094D88F}" type="slidenum">
              <a:rPr lang="en-US" altLang="da-DK" sz="1200" b="0">
                <a:latin typeface="Times New Roman" panose="02020603050405020304" pitchFamily="18" charset="0"/>
              </a:rPr>
              <a:pPr/>
              <a:t>12</a:t>
            </a:fld>
            <a:endParaRPr lang="en-US" altLang="da-DK" sz="1200" b="0">
              <a:latin typeface="Times New Roman" panose="02020603050405020304" pitchFamily="18" charset="0"/>
            </a:endParaRPr>
          </a:p>
        </p:txBody>
      </p:sp>
      <p:sp>
        <p:nvSpPr>
          <p:cNvPr id="22531" name="Rectangle 2">
            <a:extLst>
              <a:ext uri="{FF2B5EF4-FFF2-40B4-BE49-F238E27FC236}">
                <a16:creationId xmlns:a16="http://schemas.microsoft.com/office/drawing/2014/main" id="{8FE98DA8-B19E-1484-5844-AE3C80D41BCF}"/>
              </a:ext>
            </a:extLst>
          </p:cNvPr>
          <p:cNvSpPr>
            <a:spLocks noChangeArrowheads="1" noTextEdit="1"/>
          </p:cNvSpPr>
          <p:nvPr>
            <p:ph type="sldImg"/>
          </p:nvPr>
        </p:nvSpPr>
        <p:spPr>
          <a:xfrm>
            <a:off x="1016000" y="836613"/>
            <a:ext cx="4749800" cy="3562350"/>
          </a:xfrm>
          <a:ln/>
        </p:spPr>
      </p:sp>
      <p:sp>
        <p:nvSpPr>
          <p:cNvPr id="22532" name="Rectangle 3">
            <a:extLst>
              <a:ext uri="{FF2B5EF4-FFF2-40B4-BE49-F238E27FC236}">
                <a16:creationId xmlns:a16="http://schemas.microsoft.com/office/drawing/2014/main" id="{392CCBE0-0EE5-69C7-1EE0-6288204A2AAB}"/>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CE7D2E93-1945-3102-1C30-EE33120F0155}"/>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C49ACB18-364A-4274-BB60-6C01D0623840}" type="slidenum">
              <a:rPr lang="en-US" altLang="da-DK" sz="1200" b="0">
                <a:latin typeface="Times New Roman" panose="02020603050405020304" pitchFamily="18" charset="0"/>
              </a:rPr>
              <a:pPr/>
              <a:t>13</a:t>
            </a:fld>
            <a:endParaRPr lang="en-US" altLang="da-DK" sz="1200" b="0">
              <a:latin typeface="Times New Roman" panose="02020603050405020304" pitchFamily="18" charset="0"/>
            </a:endParaRPr>
          </a:p>
        </p:txBody>
      </p:sp>
      <p:sp>
        <p:nvSpPr>
          <p:cNvPr id="24579" name="Rectangle 2">
            <a:extLst>
              <a:ext uri="{FF2B5EF4-FFF2-40B4-BE49-F238E27FC236}">
                <a16:creationId xmlns:a16="http://schemas.microsoft.com/office/drawing/2014/main" id="{4E338833-FD8F-DAA1-A3DB-BBE17F293C5C}"/>
              </a:ext>
            </a:extLst>
          </p:cNvPr>
          <p:cNvSpPr>
            <a:spLocks noChangeArrowheads="1" noTextEdit="1"/>
          </p:cNvSpPr>
          <p:nvPr>
            <p:ph type="sldImg"/>
          </p:nvPr>
        </p:nvSpPr>
        <p:spPr>
          <a:xfrm>
            <a:off x="1016000" y="836613"/>
            <a:ext cx="4749800" cy="3562350"/>
          </a:xfrm>
          <a:ln/>
        </p:spPr>
      </p:sp>
      <p:sp>
        <p:nvSpPr>
          <p:cNvPr id="24580" name="Rectangle 3">
            <a:extLst>
              <a:ext uri="{FF2B5EF4-FFF2-40B4-BE49-F238E27FC236}">
                <a16:creationId xmlns:a16="http://schemas.microsoft.com/office/drawing/2014/main" id="{3C8850AA-419E-D205-69AA-FAD989147C2E}"/>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87515A55-9BC1-A4AD-9B5A-C0B6B63959A6}"/>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D1F0A11D-1621-4C97-AD06-8ABBBD9AC006}" type="slidenum">
              <a:rPr lang="en-US" altLang="da-DK" sz="1200" b="0">
                <a:latin typeface="Times New Roman" panose="02020603050405020304" pitchFamily="18" charset="0"/>
              </a:rPr>
              <a:pPr/>
              <a:t>14</a:t>
            </a:fld>
            <a:endParaRPr lang="en-US" altLang="da-DK" sz="1200" b="0">
              <a:latin typeface="Times New Roman" panose="02020603050405020304" pitchFamily="18" charset="0"/>
            </a:endParaRPr>
          </a:p>
        </p:txBody>
      </p:sp>
      <p:sp>
        <p:nvSpPr>
          <p:cNvPr id="26627" name="Rectangle 2">
            <a:extLst>
              <a:ext uri="{FF2B5EF4-FFF2-40B4-BE49-F238E27FC236}">
                <a16:creationId xmlns:a16="http://schemas.microsoft.com/office/drawing/2014/main" id="{F95BFF4E-344B-F390-4755-6D890EC96480}"/>
              </a:ext>
            </a:extLst>
          </p:cNvPr>
          <p:cNvSpPr>
            <a:spLocks noChangeArrowheads="1" noTextEdit="1"/>
          </p:cNvSpPr>
          <p:nvPr>
            <p:ph type="sldImg"/>
          </p:nvPr>
        </p:nvSpPr>
        <p:spPr>
          <a:xfrm>
            <a:off x="1016000" y="836613"/>
            <a:ext cx="4749800" cy="3562350"/>
          </a:xfrm>
          <a:ln/>
        </p:spPr>
      </p:sp>
      <p:sp>
        <p:nvSpPr>
          <p:cNvPr id="26628" name="Rectangle 3">
            <a:extLst>
              <a:ext uri="{FF2B5EF4-FFF2-40B4-BE49-F238E27FC236}">
                <a16:creationId xmlns:a16="http://schemas.microsoft.com/office/drawing/2014/main" id="{69DB4EDF-A186-CCD9-88D6-FB006E23FABD}"/>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44D4106F-4CBC-D09E-8813-B52478D6CA6A}"/>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7AFE0AA6-0B65-4B33-BAA7-3A26A62F1318}" type="slidenum">
              <a:rPr lang="en-US" altLang="da-DK" sz="1200" b="0">
                <a:latin typeface="Times New Roman" panose="02020603050405020304" pitchFamily="18" charset="0"/>
              </a:rPr>
              <a:pPr/>
              <a:t>15</a:t>
            </a:fld>
            <a:endParaRPr lang="en-US" altLang="da-DK" sz="1200" b="0">
              <a:latin typeface="Times New Roman" panose="02020603050405020304" pitchFamily="18" charset="0"/>
            </a:endParaRPr>
          </a:p>
        </p:txBody>
      </p:sp>
      <p:sp>
        <p:nvSpPr>
          <p:cNvPr id="28675" name="Rectangle 2">
            <a:extLst>
              <a:ext uri="{FF2B5EF4-FFF2-40B4-BE49-F238E27FC236}">
                <a16:creationId xmlns:a16="http://schemas.microsoft.com/office/drawing/2014/main" id="{389873CF-5459-9C62-56FE-9DD86AE9FF70}"/>
              </a:ext>
            </a:extLst>
          </p:cNvPr>
          <p:cNvSpPr>
            <a:spLocks noChangeArrowheads="1" noTextEdit="1"/>
          </p:cNvSpPr>
          <p:nvPr>
            <p:ph type="sldImg"/>
          </p:nvPr>
        </p:nvSpPr>
        <p:spPr>
          <a:xfrm>
            <a:off x="1016000" y="836613"/>
            <a:ext cx="4749800" cy="3562350"/>
          </a:xfrm>
          <a:ln/>
        </p:spPr>
      </p:sp>
      <p:sp>
        <p:nvSpPr>
          <p:cNvPr id="28676" name="Rectangle 3">
            <a:extLst>
              <a:ext uri="{FF2B5EF4-FFF2-40B4-BE49-F238E27FC236}">
                <a16:creationId xmlns:a16="http://schemas.microsoft.com/office/drawing/2014/main" id="{107FBBE3-A568-AD81-4A6B-A00BEAF58228}"/>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6BFB3D8-5D36-6EAB-B750-FFAD70AA4F4E}"/>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7B29D3F3-FD7C-458E-88F7-BE4422F936A2}" type="slidenum">
              <a:rPr lang="en-US" altLang="da-DK" sz="1200" b="0">
                <a:latin typeface="Times New Roman" panose="02020603050405020304" pitchFamily="18" charset="0"/>
              </a:rPr>
              <a:pPr/>
              <a:t>16</a:t>
            </a:fld>
            <a:endParaRPr lang="en-US" altLang="da-DK" sz="1200" b="0">
              <a:latin typeface="Times New Roman" panose="02020603050405020304" pitchFamily="18" charset="0"/>
            </a:endParaRPr>
          </a:p>
        </p:txBody>
      </p:sp>
      <p:sp>
        <p:nvSpPr>
          <p:cNvPr id="30723" name="Rectangle 2">
            <a:extLst>
              <a:ext uri="{FF2B5EF4-FFF2-40B4-BE49-F238E27FC236}">
                <a16:creationId xmlns:a16="http://schemas.microsoft.com/office/drawing/2014/main" id="{B7AC6691-FBD2-8161-E2DE-2D6C2366296E}"/>
              </a:ext>
            </a:extLst>
          </p:cNvPr>
          <p:cNvSpPr>
            <a:spLocks noChangeArrowheads="1" noTextEdit="1"/>
          </p:cNvSpPr>
          <p:nvPr>
            <p:ph type="sldImg"/>
          </p:nvPr>
        </p:nvSpPr>
        <p:spPr>
          <a:xfrm>
            <a:off x="1016000" y="836613"/>
            <a:ext cx="4749800" cy="3562350"/>
          </a:xfrm>
          <a:ln/>
        </p:spPr>
      </p:sp>
      <p:sp>
        <p:nvSpPr>
          <p:cNvPr id="30724" name="Rectangle 3">
            <a:extLst>
              <a:ext uri="{FF2B5EF4-FFF2-40B4-BE49-F238E27FC236}">
                <a16:creationId xmlns:a16="http://schemas.microsoft.com/office/drawing/2014/main" id="{F6E1BEF2-90E1-FF8B-F39B-9C7A9E163046}"/>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BA660737-D79A-AD15-AB7F-B474748560A6}"/>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7223F38E-B939-4985-8C29-FF93FB2EA9A2}" type="slidenum">
              <a:rPr lang="en-US" altLang="da-DK" sz="1200" b="0">
                <a:latin typeface="Times New Roman" panose="02020603050405020304" pitchFamily="18" charset="0"/>
              </a:rPr>
              <a:pPr/>
              <a:t>17</a:t>
            </a:fld>
            <a:endParaRPr lang="en-US" altLang="da-DK" sz="1200" b="0">
              <a:latin typeface="Times New Roman" panose="02020603050405020304" pitchFamily="18" charset="0"/>
            </a:endParaRPr>
          </a:p>
        </p:txBody>
      </p:sp>
      <p:sp>
        <p:nvSpPr>
          <p:cNvPr id="32771" name="Rectangle 2">
            <a:extLst>
              <a:ext uri="{FF2B5EF4-FFF2-40B4-BE49-F238E27FC236}">
                <a16:creationId xmlns:a16="http://schemas.microsoft.com/office/drawing/2014/main" id="{CDF2B56B-6D74-780F-9A69-72B35E0C0EE5}"/>
              </a:ext>
            </a:extLst>
          </p:cNvPr>
          <p:cNvSpPr>
            <a:spLocks noChangeArrowheads="1" noTextEdit="1"/>
          </p:cNvSpPr>
          <p:nvPr>
            <p:ph type="sldImg"/>
          </p:nvPr>
        </p:nvSpPr>
        <p:spPr>
          <a:xfrm>
            <a:off x="1016000" y="836613"/>
            <a:ext cx="4749800" cy="3562350"/>
          </a:xfrm>
          <a:ln/>
        </p:spPr>
      </p:sp>
      <p:sp>
        <p:nvSpPr>
          <p:cNvPr id="32772" name="Rectangle 3">
            <a:extLst>
              <a:ext uri="{FF2B5EF4-FFF2-40B4-BE49-F238E27FC236}">
                <a16:creationId xmlns:a16="http://schemas.microsoft.com/office/drawing/2014/main" id="{12EAB305-0F94-9EDD-0F70-A01187B1056E}"/>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62D68A3B-3B8A-BCBC-68A7-614967FEAAD1}"/>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F443C907-7DFF-4B90-BA66-3FCA4D000F9C}" type="slidenum">
              <a:rPr lang="en-US" altLang="da-DK" sz="1200" b="0">
                <a:latin typeface="Times New Roman" panose="02020603050405020304" pitchFamily="18" charset="0"/>
              </a:rPr>
              <a:pPr/>
              <a:t>18</a:t>
            </a:fld>
            <a:endParaRPr lang="en-US" altLang="da-DK" sz="1200" b="0">
              <a:latin typeface="Times New Roman" panose="02020603050405020304" pitchFamily="18" charset="0"/>
            </a:endParaRPr>
          </a:p>
        </p:txBody>
      </p:sp>
      <p:sp>
        <p:nvSpPr>
          <p:cNvPr id="34819" name="Rectangle 2">
            <a:extLst>
              <a:ext uri="{FF2B5EF4-FFF2-40B4-BE49-F238E27FC236}">
                <a16:creationId xmlns:a16="http://schemas.microsoft.com/office/drawing/2014/main" id="{565613CD-9FAE-C350-9BF7-6ECC16D437B1}"/>
              </a:ext>
            </a:extLst>
          </p:cNvPr>
          <p:cNvSpPr>
            <a:spLocks noChangeArrowheads="1" noTextEdit="1"/>
          </p:cNvSpPr>
          <p:nvPr>
            <p:ph type="sldImg"/>
          </p:nvPr>
        </p:nvSpPr>
        <p:spPr>
          <a:xfrm>
            <a:off x="1016000" y="836613"/>
            <a:ext cx="4749800" cy="3562350"/>
          </a:xfrm>
          <a:ln/>
        </p:spPr>
      </p:sp>
      <p:sp>
        <p:nvSpPr>
          <p:cNvPr id="34820" name="Rectangle 3">
            <a:extLst>
              <a:ext uri="{FF2B5EF4-FFF2-40B4-BE49-F238E27FC236}">
                <a16:creationId xmlns:a16="http://schemas.microsoft.com/office/drawing/2014/main" id="{EAD1DD02-2055-7539-3860-999D43273876}"/>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F6AD4622-3A73-8B9F-E72A-228922A2FF6A}"/>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5782A558-6CEE-4DB1-8742-7F9BCE092670}" type="slidenum">
              <a:rPr lang="en-US" altLang="da-DK" sz="1200" b="0">
                <a:latin typeface="Times New Roman" panose="02020603050405020304" pitchFamily="18" charset="0"/>
              </a:rPr>
              <a:pPr/>
              <a:t>19</a:t>
            </a:fld>
            <a:endParaRPr lang="en-US" altLang="da-DK" sz="1200" b="0">
              <a:latin typeface="Times New Roman" panose="02020603050405020304" pitchFamily="18" charset="0"/>
            </a:endParaRPr>
          </a:p>
        </p:txBody>
      </p:sp>
      <p:sp>
        <p:nvSpPr>
          <p:cNvPr id="36867" name="Rectangle 2">
            <a:extLst>
              <a:ext uri="{FF2B5EF4-FFF2-40B4-BE49-F238E27FC236}">
                <a16:creationId xmlns:a16="http://schemas.microsoft.com/office/drawing/2014/main" id="{C512CEE1-CD0A-3D53-9C23-072FBDF1F668}"/>
              </a:ext>
            </a:extLst>
          </p:cNvPr>
          <p:cNvSpPr>
            <a:spLocks noChangeArrowheads="1" noTextEdit="1"/>
          </p:cNvSpPr>
          <p:nvPr>
            <p:ph type="sldImg"/>
          </p:nvPr>
        </p:nvSpPr>
        <p:spPr>
          <a:xfrm>
            <a:off x="1016000" y="836613"/>
            <a:ext cx="4749800" cy="3562350"/>
          </a:xfrm>
          <a:ln/>
        </p:spPr>
      </p:sp>
      <p:sp>
        <p:nvSpPr>
          <p:cNvPr id="36868" name="Rectangle 3">
            <a:extLst>
              <a:ext uri="{FF2B5EF4-FFF2-40B4-BE49-F238E27FC236}">
                <a16:creationId xmlns:a16="http://schemas.microsoft.com/office/drawing/2014/main" id="{C4E7E05F-653C-A370-0023-48DAFB8F404D}"/>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FBDC8478-6C66-B291-53EF-E8CDD7D656D1}"/>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F2B38247-74E0-4035-BB91-F58916D5692C}" type="slidenum">
              <a:rPr lang="en-US" altLang="da-DK" sz="1200" b="0">
                <a:latin typeface="Times New Roman" panose="02020603050405020304" pitchFamily="18" charset="0"/>
              </a:rPr>
              <a:pPr/>
              <a:t>20</a:t>
            </a:fld>
            <a:endParaRPr lang="en-US" altLang="da-DK" sz="1200" b="0">
              <a:latin typeface="Times New Roman" panose="02020603050405020304" pitchFamily="18" charset="0"/>
            </a:endParaRPr>
          </a:p>
        </p:txBody>
      </p:sp>
      <p:sp>
        <p:nvSpPr>
          <p:cNvPr id="38915" name="Rectangle 2">
            <a:extLst>
              <a:ext uri="{FF2B5EF4-FFF2-40B4-BE49-F238E27FC236}">
                <a16:creationId xmlns:a16="http://schemas.microsoft.com/office/drawing/2014/main" id="{F69BA113-256A-722D-302B-AE7B40F9A505}"/>
              </a:ext>
            </a:extLst>
          </p:cNvPr>
          <p:cNvSpPr>
            <a:spLocks noChangeArrowheads="1" noTextEdit="1"/>
          </p:cNvSpPr>
          <p:nvPr>
            <p:ph type="sldImg"/>
          </p:nvPr>
        </p:nvSpPr>
        <p:spPr>
          <a:xfrm>
            <a:off x="1016000" y="836613"/>
            <a:ext cx="4749800" cy="3562350"/>
          </a:xfrm>
          <a:ln/>
        </p:spPr>
      </p:sp>
      <p:sp>
        <p:nvSpPr>
          <p:cNvPr id="38916" name="Rectangle 3">
            <a:extLst>
              <a:ext uri="{FF2B5EF4-FFF2-40B4-BE49-F238E27FC236}">
                <a16:creationId xmlns:a16="http://schemas.microsoft.com/office/drawing/2014/main" id="{35FD61E0-5E7A-3D57-F1E0-83B3A21F5C99}"/>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2E341EE0-28E0-4106-211F-DD41543F3F35}"/>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80F98310-4459-4FB6-B5C0-E7194216EAB7}" type="slidenum">
              <a:rPr lang="en-US" altLang="da-DK" sz="1200" b="0">
                <a:latin typeface="Times New Roman" panose="02020603050405020304" pitchFamily="18" charset="0"/>
              </a:rPr>
              <a:pPr/>
              <a:t>21</a:t>
            </a:fld>
            <a:endParaRPr lang="en-US" altLang="da-DK" sz="1200" b="0">
              <a:latin typeface="Times New Roman" panose="02020603050405020304" pitchFamily="18" charset="0"/>
            </a:endParaRPr>
          </a:p>
        </p:txBody>
      </p:sp>
      <p:sp>
        <p:nvSpPr>
          <p:cNvPr id="40963" name="Rectangle 2">
            <a:extLst>
              <a:ext uri="{FF2B5EF4-FFF2-40B4-BE49-F238E27FC236}">
                <a16:creationId xmlns:a16="http://schemas.microsoft.com/office/drawing/2014/main" id="{24760DAA-361B-FADA-C525-C45F01F1ED90}"/>
              </a:ext>
            </a:extLst>
          </p:cNvPr>
          <p:cNvSpPr>
            <a:spLocks noChangeArrowheads="1" noTextEdit="1"/>
          </p:cNvSpPr>
          <p:nvPr>
            <p:ph type="sldImg"/>
          </p:nvPr>
        </p:nvSpPr>
        <p:spPr>
          <a:xfrm>
            <a:off x="1016000" y="836613"/>
            <a:ext cx="4749800" cy="3562350"/>
          </a:xfrm>
          <a:ln/>
        </p:spPr>
      </p:sp>
      <p:sp>
        <p:nvSpPr>
          <p:cNvPr id="40964" name="Rectangle 3">
            <a:extLst>
              <a:ext uri="{FF2B5EF4-FFF2-40B4-BE49-F238E27FC236}">
                <a16:creationId xmlns:a16="http://schemas.microsoft.com/office/drawing/2014/main" id="{7464DDCD-E9E4-1FA0-4A97-F816B097641F}"/>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DAE44AF-8E3D-4D24-D3A5-DD628A936B90}"/>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E0E9FBFE-45F1-49DC-B9D3-4A700E4C8C42}" type="slidenum">
              <a:rPr lang="en-US" altLang="da-DK" sz="1200" b="0">
                <a:latin typeface="Times New Roman" panose="02020603050405020304" pitchFamily="18" charset="0"/>
              </a:rPr>
              <a:pPr/>
              <a:t>22</a:t>
            </a:fld>
            <a:endParaRPr lang="en-US" altLang="da-DK" sz="1200" b="0">
              <a:latin typeface="Times New Roman" panose="02020603050405020304" pitchFamily="18" charset="0"/>
            </a:endParaRPr>
          </a:p>
        </p:txBody>
      </p:sp>
      <p:sp>
        <p:nvSpPr>
          <p:cNvPr id="43011" name="Rectangle 2">
            <a:extLst>
              <a:ext uri="{FF2B5EF4-FFF2-40B4-BE49-F238E27FC236}">
                <a16:creationId xmlns:a16="http://schemas.microsoft.com/office/drawing/2014/main" id="{A9AE9522-4BF7-B282-8A47-0DEF36EC5412}"/>
              </a:ext>
            </a:extLst>
          </p:cNvPr>
          <p:cNvSpPr>
            <a:spLocks noChangeArrowheads="1" noTextEdit="1"/>
          </p:cNvSpPr>
          <p:nvPr>
            <p:ph type="sldImg"/>
          </p:nvPr>
        </p:nvSpPr>
        <p:spPr>
          <a:xfrm>
            <a:off x="1016000" y="836613"/>
            <a:ext cx="4749800" cy="3562350"/>
          </a:xfrm>
          <a:ln/>
        </p:spPr>
      </p:sp>
      <p:sp>
        <p:nvSpPr>
          <p:cNvPr id="43012" name="Rectangle 3">
            <a:extLst>
              <a:ext uri="{FF2B5EF4-FFF2-40B4-BE49-F238E27FC236}">
                <a16:creationId xmlns:a16="http://schemas.microsoft.com/office/drawing/2014/main" id="{0FBB561C-2BD5-766E-982C-1B6765DC1AF6}"/>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ABA044B-0AB7-EC2F-4701-682FD923F682}"/>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2DB0B161-3ED1-4427-B65A-99AA46FBD17E}" type="slidenum">
              <a:rPr lang="en-US" altLang="da-DK" sz="1200" b="0">
                <a:latin typeface="Times New Roman" panose="02020603050405020304" pitchFamily="18" charset="0"/>
              </a:rPr>
              <a:pPr/>
              <a:t>23</a:t>
            </a:fld>
            <a:endParaRPr lang="en-US" altLang="da-DK" sz="1200" b="0">
              <a:latin typeface="Times New Roman" panose="02020603050405020304" pitchFamily="18" charset="0"/>
            </a:endParaRPr>
          </a:p>
        </p:txBody>
      </p:sp>
      <p:sp>
        <p:nvSpPr>
          <p:cNvPr id="45059" name="Rectangle 2">
            <a:extLst>
              <a:ext uri="{FF2B5EF4-FFF2-40B4-BE49-F238E27FC236}">
                <a16:creationId xmlns:a16="http://schemas.microsoft.com/office/drawing/2014/main" id="{3CDFB132-46C0-D327-CEDE-CC25110C947F}"/>
              </a:ext>
            </a:extLst>
          </p:cNvPr>
          <p:cNvSpPr>
            <a:spLocks noChangeArrowheads="1" noTextEdit="1"/>
          </p:cNvSpPr>
          <p:nvPr>
            <p:ph type="sldImg"/>
          </p:nvPr>
        </p:nvSpPr>
        <p:spPr>
          <a:xfrm>
            <a:off x="1016000" y="836613"/>
            <a:ext cx="4749800" cy="3562350"/>
          </a:xfrm>
          <a:ln/>
        </p:spPr>
      </p:sp>
      <p:sp>
        <p:nvSpPr>
          <p:cNvPr id="45060" name="Rectangle 3">
            <a:extLst>
              <a:ext uri="{FF2B5EF4-FFF2-40B4-BE49-F238E27FC236}">
                <a16:creationId xmlns:a16="http://schemas.microsoft.com/office/drawing/2014/main" id="{DADC5843-E806-079B-296E-8063C309FF38}"/>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6C3B6172-D47C-8836-9E09-954E02A32DCF}"/>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9F2B0A1B-94E5-40F9-A550-9542201A0443}" type="slidenum">
              <a:rPr lang="en-US" altLang="da-DK" sz="1200" b="0">
                <a:latin typeface="Times New Roman" panose="02020603050405020304" pitchFamily="18" charset="0"/>
              </a:rPr>
              <a:pPr/>
              <a:t>24</a:t>
            </a:fld>
            <a:endParaRPr lang="en-US" altLang="da-DK" sz="1200" b="0">
              <a:latin typeface="Times New Roman" panose="02020603050405020304" pitchFamily="18" charset="0"/>
            </a:endParaRPr>
          </a:p>
        </p:txBody>
      </p:sp>
      <p:sp>
        <p:nvSpPr>
          <p:cNvPr id="47107" name="Rectangle 2">
            <a:extLst>
              <a:ext uri="{FF2B5EF4-FFF2-40B4-BE49-F238E27FC236}">
                <a16:creationId xmlns:a16="http://schemas.microsoft.com/office/drawing/2014/main" id="{18DE26E4-E5B6-ED70-8BD5-2A3B47AF260E}"/>
              </a:ext>
            </a:extLst>
          </p:cNvPr>
          <p:cNvSpPr>
            <a:spLocks noChangeArrowheads="1" noTextEdit="1"/>
          </p:cNvSpPr>
          <p:nvPr>
            <p:ph type="sldImg"/>
          </p:nvPr>
        </p:nvSpPr>
        <p:spPr>
          <a:xfrm>
            <a:off x="1016000" y="836613"/>
            <a:ext cx="4749800" cy="3562350"/>
          </a:xfrm>
          <a:ln/>
        </p:spPr>
      </p:sp>
      <p:sp>
        <p:nvSpPr>
          <p:cNvPr id="47108" name="Rectangle 3">
            <a:extLst>
              <a:ext uri="{FF2B5EF4-FFF2-40B4-BE49-F238E27FC236}">
                <a16:creationId xmlns:a16="http://schemas.microsoft.com/office/drawing/2014/main" id="{98C37BE9-632B-4BE0-34CB-40C4CA70795E}"/>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16ACF79E-E2E9-7925-659B-AB0F68B30406}"/>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ADD480E4-3D13-4569-904D-807BAA89C137}" type="slidenum">
              <a:rPr lang="en-US" altLang="da-DK" sz="1200" b="0">
                <a:latin typeface="Times New Roman" panose="02020603050405020304" pitchFamily="18" charset="0"/>
              </a:rPr>
              <a:pPr/>
              <a:t>25</a:t>
            </a:fld>
            <a:endParaRPr lang="en-US" altLang="da-DK" sz="1200" b="0">
              <a:latin typeface="Times New Roman" panose="02020603050405020304" pitchFamily="18" charset="0"/>
            </a:endParaRPr>
          </a:p>
        </p:txBody>
      </p:sp>
      <p:sp>
        <p:nvSpPr>
          <p:cNvPr id="49155" name="Rectangle 2">
            <a:extLst>
              <a:ext uri="{FF2B5EF4-FFF2-40B4-BE49-F238E27FC236}">
                <a16:creationId xmlns:a16="http://schemas.microsoft.com/office/drawing/2014/main" id="{0A8CB8AE-67F6-2C18-4210-5E69B3004305}"/>
              </a:ext>
            </a:extLst>
          </p:cNvPr>
          <p:cNvSpPr>
            <a:spLocks noChangeArrowheads="1" noTextEdit="1"/>
          </p:cNvSpPr>
          <p:nvPr>
            <p:ph type="sldImg"/>
          </p:nvPr>
        </p:nvSpPr>
        <p:spPr>
          <a:xfrm>
            <a:off x="1016000" y="836613"/>
            <a:ext cx="4749800" cy="3562350"/>
          </a:xfrm>
          <a:ln/>
        </p:spPr>
      </p:sp>
      <p:sp>
        <p:nvSpPr>
          <p:cNvPr id="49156" name="Rectangle 3">
            <a:extLst>
              <a:ext uri="{FF2B5EF4-FFF2-40B4-BE49-F238E27FC236}">
                <a16:creationId xmlns:a16="http://schemas.microsoft.com/office/drawing/2014/main" id="{9692B60F-26D4-EA03-4E2D-5F15DA9FB424}"/>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8970368E-905F-34EA-5F08-D5D22D6D3021}"/>
              </a:ext>
            </a:extLst>
          </p:cNvPr>
          <p:cNvSpPr>
            <a:spLocks noGrp="1" noChangeArrowheads="1"/>
          </p:cNvSpPr>
          <p:nvPr>
            <p:ph type="sldNum" sz="quarter" idx="5"/>
          </p:nvPr>
        </p:nvSpPr>
        <p:spPr>
          <a:noFill/>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AF454240-76EC-48DC-B16D-CB1A91C2FA6A}" type="slidenum">
              <a:rPr lang="en-US" altLang="da-DK" sz="1200" b="0">
                <a:latin typeface="Times New Roman" panose="02020603050405020304" pitchFamily="18" charset="0"/>
              </a:rPr>
              <a:pPr/>
              <a:t>26</a:t>
            </a:fld>
            <a:endParaRPr lang="en-US" altLang="da-DK" sz="1200" b="0">
              <a:latin typeface="Times New Roman" panose="02020603050405020304" pitchFamily="18" charset="0"/>
            </a:endParaRPr>
          </a:p>
        </p:txBody>
      </p:sp>
      <p:sp>
        <p:nvSpPr>
          <p:cNvPr id="51203" name="Rectangle 2">
            <a:extLst>
              <a:ext uri="{FF2B5EF4-FFF2-40B4-BE49-F238E27FC236}">
                <a16:creationId xmlns:a16="http://schemas.microsoft.com/office/drawing/2014/main" id="{06FB8D9A-1D9C-E11C-C510-EB2318870634}"/>
              </a:ext>
            </a:extLst>
          </p:cNvPr>
          <p:cNvSpPr>
            <a:spLocks noChangeArrowheads="1" noTextEdit="1"/>
          </p:cNvSpPr>
          <p:nvPr>
            <p:ph type="sldImg"/>
          </p:nvPr>
        </p:nvSpPr>
        <p:spPr>
          <a:xfrm>
            <a:off x="1016000" y="836613"/>
            <a:ext cx="4749800" cy="3562350"/>
          </a:xfrm>
          <a:ln/>
        </p:spPr>
      </p:sp>
      <p:sp>
        <p:nvSpPr>
          <p:cNvPr id="51204" name="Rectangle 3">
            <a:extLst>
              <a:ext uri="{FF2B5EF4-FFF2-40B4-BE49-F238E27FC236}">
                <a16:creationId xmlns:a16="http://schemas.microsoft.com/office/drawing/2014/main" id="{F8D451ED-6C9D-B2C2-7E86-3B34DB8704B1}"/>
              </a:ext>
            </a:extLst>
          </p:cNvPr>
          <p:cNvSpPr>
            <a:spLocks noGrp="1" noChangeArrowheads="1"/>
          </p:cNvSpPr>
          <p:nvPr>
            <p:ph type="body" idx="1"/>
          </p:nvPr>
        </p:nvSpPr>
        <p:spPr>
          <a:xfrm>
            <a:off x="903288" y="7921625"/>
            <a:ext cx="4965700" cy="1238250"/>
          </a:xfrm>
          <a:noFill/>
        </p:spPr>
        <p:txBody>
          <a:bodyPr lIns="85652" tIns="42826" rIns="85652" bIns="42826"/>
          <a:lstStyle/>
          <a:p>
            <a:endParaRPr lang="en-GB" altLang="da-DK" noProof="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da-DK"/>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Tree>
    <p:extLst>
      <p:ext uri="{BB962C8B-B14F-4D97-AF65-F5344CB8AC3E}">
        <p14:creationId xmlns:p14="http://schemas.microsoft.com/office/powerpoint/2010/main" val="2507647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da-DK"/>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80169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da-DK"/>
          </a:p>
        </p:txBody>
      </p:sp>
      <p:sp>
        <p:nvSpPr>
          <p:cNvPr id="3" name="Text Placehold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13858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da-DK"/>
          </a:p>
        </p:txBody>
      </p:sp>
      <p:sp>
        <p:nvSpPr>
          <p:cNvPr id="3" name="Content Placeholder 2"/>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625377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a:t>Click to edit Master title style</a:t>
            </a:r>
            <a:endParaRPr lang="da-DK"/>
          </a:p>
        </p:txBody>
      </p:sp>
      <p:sp>
        <p:nvSpPr>
          <p:cNvPr id="3" name="Text Placehold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396083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da-DK"/>
          </a:p>
        </p:txBody>
      </p:sp>
    </p:spTree>
    <p:extLst>
      <p:ext uri="{BB962C8B-B14F-4D97-AF65-F5344CB8AC3E}">
        <p14:creationId xmlns:p14="http://schemas.microsoft.com/office/powerpoint/2010/main" val="1193392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03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da-DK"/>
          </a:p>
        </p:txBody>
      </p:sp>
      <p:sp>
        <p:nvSpPr>
          <p:cNvPr id="3" name="Content Placehold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2734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da-DK"/>
          </a:p>
        </p:txBody>
      </p:sp>
      <p:sp>
        <p:nvSpPr>
          <p:cNvPr id="3" name="Picture Placehold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46462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da-DK"/>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372870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da-DK"/>
          </a:p>
        </p:txBody>
      </p:sp>
      <p:sp>
        <p:nvSpPr>
          <p:cNvPr id="3" name="Vertical Text Placeholder 2"/>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Tree>
    <p:extLst>
      <p:ext uri="{BB962C8B-B14F-4D97-AF65-F5344CB8AC3E}">
        <p14:creationId xmlns:p14="http://schemas.microsoft.com/office/powerpoint/2010/main" val="2449073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slide" Target="slide28.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wmf"/><Relationship Id="rId5" Type="http://schemas.openxmlformats.org/officeDocument/2006/relationships/image" Target="../media/image3.png"/><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wmf"/><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wmf"/><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wmf"/><Relationship Id="rId4" Type="http://schemas.openxmlformats.org/officeDocument/2006/relationships/image" Target="../media/image6.w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06862C6E-21B8-5E66-9195-C7E2CA5E4FFA}"/>
              </a:ext>
            </a:extLst>
          </p:cNvPr>
          <p:cNvSpPr txBox="1">
            <a:spLocks noChangeArrowheads="1"/>
          </p:cNvSpPr>
          <p:nvPr/>
        </p:nvSpPr>
        <p:spPr bwMode="auto">
          <a:xfrm>
            <a:off x="1965325" y="495300"/>
            <a:ext cx="5221288"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3600"/>
              <a:t>User interface design </a:t>
            </a:r>
          </a:p>
          <a:p>
            <a:pPr algn="ctr"/>
            <a:r>
              <a:rPr lang="en-US" altLang="da-DK" sz="2400"/>
              <a:t>A software engineering perspective</a:t>
            </a:r>
          </a:p>
          <a:p>
            <a:pPr algn="ctr"/>
            <a:r>
              <a:rPr lang="da-DK" altLang="da-DK" sz="2400"/>
              <a:t>T</a:t>
            </a:r>
            <a:r>
              <a:rPr lang="en-US" altLang="da-DK" sz="2400"/>
              <a:t>he Virtual Window </a:t>
            </a:r>
            <a:r>
              <a:rPr lang="da-DK" altLang="da-DK" sz="2400"/>
              <a:t>m</a:t>
            </a:r>
            <a:r>
              <a:rPr lang="en-US" altLang="da-DK" sz="2400"/>
              <a:t>ethod</a:t>
            </a:r>
          </a:p>
          <a:p>
            <a:pPr algn="ctr"/>
            <a:endParaRPr lang="en-US" altLang="da-DK" sz="1800" b="0"/>
          </a:p>
        </p:txBody>
      </p:sp>
      <p:sp>
        <p:nvSpPr>
          <p:cNvPr id="3075" name="Text Box 3">
            <a:extLst>
              <a:ext uri="{FF2B5EF4-FFF2-40B4-BE49-F238E27FC236}">
                <a16:creationId xmlns:a16="http://schemas.microsoft.com/office/drawing/2014/main" id="{0F2A3B33-3B0F-1BB2-A3B3-ACE9ABE34C21}"/>
              </a:ext>
            </a:extLst>
          </p:cNvPr>
          <p:cNvSpPr txBox="1">
            <a:spLocks noChangeArrowheads="1"/>
          </p:cNvSpPr>
          <p:nvPr/>
        </p:nvSpPr>
        <p:spPr bwMode="auto">
          <a:xfrm>
            <a:off x="1858963" y="6096000"/>
            <a:ext cx="5559425"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t>© Soren Lauesen, IT-University of Copenhagen, </a:t>
            </a:r>
            <a:r>
              <a:rPr lang="da-DK" altLang="da-DK" sz="1200" b="0"/>
              <a:t>February 2009, </a:t>
            </a:r>
            <a:r>
              <a:rPr lang="da-DK" altLang="da-DK" sz="1200" b="0" noProof="1"/>
              <a:t>slauesen@itu.dk</a:t>
            </a:r>
            <a:endParaRPr lang="en-US" altLang="da-DK" sz="1200" b="0"/>
          </a:p>
        </p:txBody>
      </p:sp>
      <p:sp>
        <p:nvSpPr>
          <p:cNvPr id="3076" name="Text Box 4">
            <a:extLst>
              <a:ext uri="{FF2B5EF4-FFF2-40B4-BE49-F238E27FC236}">
                <a16:creationId xmlns:a16="http://schemas.microsoft.com/office/drawing/2014/main" id="{28409AAF-0F81-926B-C0F8-77174E086E02}"/>
              </a:ext>
            </a:extLst>
          </p:cNvPr>
          <p:cNvSpPr txBox="1">
            <a:spLocks noChangeArrowheads="1"/>
          </p:cNvSpPr>
          <p:nvPr/>
        </p:nvSpPr>
        <p:spPr bwMode="auto">
          <a:xfrm>
            <a:off x="1368425" y="2108200"/>
            <a:ext cx="6403975" cy="221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b="0"/>
              <a:t>This is a mini-course in systematic user interface design. Go through the course on your own. It is not intended for presentation to a large audience.</a:t>
            </a:r>
            <a:r>
              <a:rPr lang="da-DK" altLang="da-DK" b="0"/>
              <a:t> Plan to spend 30 focused minutes.</a:t>
            </a:r>
            <a:endParaRPr lang="en-US" altLang="da-DK" b="0"/>
          </a:p>
          <a:p>
            <a:endParaRPr lang="en-US" altLang="da-DK" b="0"/>
          </a:p>
          <a:p>
            <a:r>
              <a:rPr lang="en-US" altLang="da-DK" b="0"/>
              <a:t>Use the spacebar, arrow keys or PgUp/PgDn to go through the course. In a few places you can take a detour by clicking on hyper-links. You may print out the slides for reference (change the file suffix from “pps” to “ppt”, open the file and print all slides).</a:t>
            </a:r>
            <a:endParaRPr lang="da-DK" altLang="da-DK" b="0"/>
          </a:p>
          <a:p>
            <a:endParaRPr lang="da-DK" altLang="da-DK" b="0"/>
          </a:p>
          <a:p>
            <a:r>
              <a:rPr lang="da-DK" altLang="da-DK" b="0"/>
              <a:t>See teaching material, case studies, etc. on </a:t>
            </a:r>
            <a:r>
              <a:rPr lang="en-US" altLang="da-DK" b="0"/>
              <a:t>http://www.itu.dk/people/slauesen</a:t>
            </a:r>
          </a:p>
        </p:txBody>
      </p:sp>
      <p:sp>
        <p:nvSpPr>
          <p:cNvPr id="3077" name="Text Box 6">
            <a:extLst>
              <a:ext uri="{FF2B5EF4-FFF2-40B4-BE49-F238E27FC236}">
                <a16:creationId xmlns:a16="http://schemas.microsoft.com/office/drawing/2014/main" id="{A5E9E5BB-107B-4559-47CD-236D3814C1E3}"/>
              </a:ext>
            </a:extLst>
          </p:cNvPr>
          <p:cNvSpPr txBox="1">
            <a:spLocks noChangeArrowheads="1"/>
          </p:cNvSpPr>
          <p:nvPr/>
        </p:nvSpPr>
        <p:spPr bwMode="auto">
          <a:xfrm>
            <a:off x="1420813" y="4573588"/>
            <a:ext cx="6300787"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b="0">
                <a:solidFill>
                  <a:srgbClr val="009900"/>
                </a:solidFill>
              </a:rPr>
              <a:t>The course is based on the book “User Interface Design” by Soren Lauesen, Addison-Wesley, 2005. The book describes the design approach in much more detail, explaining also when things don’t work exactly as this mini-course says. The mini-course often refers to chapters of the book. We have developed the design approach over several years. It combines software engineering principles, usability principles and psychology. It has </a:t>
            </a:r>
            <a:r>
              <a:rPr lang="da-DK" altLang="da-DK" sz="1200" b="0">
                <a:solidFill>
                  <a:srgbClr val="009900"/>
                </a:solidFill>
              </a:rPr>
              <a:t>been highly successful </a:t>
            </a:r>
            <a:r>
              <a:rPr lang="en-US" altLang="da-DK" sz="1200" b="0">
                <a:solidFill>
                  <a:srgbClr val="009900"/>
                </a:solidFill>
              </a:rPr>
              <a:t>for Web-design, traditional applications, and </a:t>
            </a:r>
            <a:r>
              <a:rPr lang="da-DK" altLang="da-DK" sz="1200" b="0">
                <a:solidFill>
                  <a:srgbClr val="009900"/>
                </a:solidFill>
              </a:rPr>
              <a:t>mobile applications</a:t>
            </a:r>
            <a:r>
              <a:rPr lang="en-US" altLang="da-DK" sz="1200" b="0">
                <a:solidFill>
                  <a:srgbClr val="009900"/>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1">
            <a:extLst>
              <a:ext uri="{FF2B5EF4-FFF2-40B4-BE49-F238E27FC236}">
                <a16:creationId xmlns:a16="http://schemas.microsoft.com/office/drawing/2014/main" id="{DE283244-0DD6-C77B-0842-1C8F852BFE61}"/>
              </a:ext>
            </a:extLst>
          </p:cNvPr>
          <p:cNvSpPr txBox="1">
            <a:spLocks noChangeArrowheads="1"/>
          </p:cNvSpPr>
          <p:nvPr/>
        </p:nvSpPr>
        <p:spPr bwMode="auto">
          <a:xfrm>
            <a:off x="449263" y="76200"/>
            <a:ext cx="6003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8B0778F6-C672-4296-8267-28BDA09DEDBE}" type="slidenum">
              <a:rPr lang="en-US" altLang="da-DK" sz="1800" u="sng"/>
              <a:pPr/>
              <a:t>2</a:t>
            </a:fld>
            <a:r>
              <a:rPr lang="da-DK" altLang="da-DK" sz="1800" u="sng"/>
              <a:t>. </a:t>
            </a:r>
            <a:r>
              <a:rPr lang="en-US" altLang="da-DK" sz="1800" u="sng"/>
              <a:t>Good and bad user interfaces</a:t>
            </a:r>
            <a:endParaRPr lang="en-US" altLang="da-DK" sz="2400" u="sng"/>
          </a:p>
        </p:txBody>
      </p:sp>
      <p:sp>
        <p:nvSpPr>
          <p:cNvPr id="4099" name="Rectangle 12">
            <a:extLst>
              <a:ext uri="{FF2B5EF4-FFF2-40B4-BE49-F238E27FC236}">
                <a16:creationId xmlns:a16="http://schemas.microsoft.com/office/drawing/2014/main" id="{0908C0D7-D791-46AE-AF7C-11BB17DDE6A7}"/>
              </a:ext>
            </a:extLst>
          </p:cNvPr>
          <p:cNvSpPr>
            <a:spLocks noChangeArrowheads="1"/>
          </p:cNvSpPr>
          <p:nvPr/>
        </p:nvSpPr>
        <p:spPr bwMode="auto">
          <a:xfrm>
            <a:off x="457200" y="609600"/>
            <a:ext cx="3810000" cy="149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r>
              <a:rPr lang="en-US" altLang="da-DK" b="0"/>
              <a:t>	It is easy to make a user interface. </a:t>
            </a:r>
          </a:p>
          <a:p>
            <a:pPr>
              <a:spcAft>
                <a:spcPct val="50000"/>
              </a:spcAft>
            </a:pPr>
            <a:r>
              <a:rPr lang="en-US" altLang="da-DK" b="0"/>
              <a:t>Just allow the user to see, edit, create or delete any data in the database. </a:t>
            </a:r>
          </a:p>
          <a:p>
            <a:r>
              <a:rPr lang="en-US" altLang="da-DK" b="0"/>
              <a:t>Unfortunately, it is hard to make a </a:t>
            </a:r>
            <a:r>
              <a:rPr lang="en-US" altLang="da-DK"/>
              <a:t>good</a:t>
            </a:r>
            <a:r>
              <a:rPr lang="en-US" altLang="da-DK" b="0"/>
              <a:t> user interface. By the way, what is a good user interface?</a:t>
            </a:r>
          </a:p>
        </p:txBody>
      </p:sp>
      <p:sp>
        <p:nvSpPr>
          <p:cNvPr id="27664" name="Text Box 16">
            <a:extLst>
              <a:ext uri="{FF2B5EF4-FFF2-40B4-BE49-F238E27FC236}">
                <a16:creationId xmlns:a16="http://schemas.microsoft.com/office/drawing/2014/main" id="{565AE7EA-257D-9163-4B78-7835174C4696}"/>
              </a:ext>
            </a:extLst>
          </p:cNvPr>
          <p:cNvSpPr txBox="1">
            <a:spLocks noChangeArrowheads="1"/>
          </p:cNvSpPr>
          <p:nvPr/>
        </p:nvSpPr>
        <p:spPr bwMode="auto">
          <a:xfrm>
            <a:off x="4572000" y="2276475"/>
            <a:ext cx="4114800" cy="320516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1500" indent="-571500">
              <a:tabLst>
                <a:tab pos="571500" algn="l"/>
              </a:tabLst>
              <a:defRPr sz="1400" b="1">
                <a:solidFill>
                  <a:schemeClr val="tx1"/>
                </a:solidFill>
                <a:latin typeface="Arial" panose="020B0604020202020204" pitchFamily="34" charset="0"/>
              </a:defRPr>
            </a:lvl1pPr>
            <a:lvl2pPr marL="742950" indent="-285750">
              <a:tabLst>
                <a:tab pos="571500" algn="l"/>
              </a:tabLst>
              <a:defRPr sz="1400" b="1">
                <a:solidFill>
                  <a:schemeClr val="tx1"/>
                </a:solidFill>
                <a:latin typeface="Arial" panose="020B0604020202020204" pitchFamily="34" charset="0"/>
              </a:defRPr>
            </a:lvl2pPr>
            <a:lvl3pPr marL="1143000" indent="-228600">
              <a:tabLst>
                <a:tab pos="571500" algn="l"/>
              </a:tabLst>
              <a:defRPr sz="1400" b="1">
                <a:solidFill>
                  <a:schemeClr val="tx1"/>
                </a:solidFill>
                <a:latin typeface="Arial" panose="020B0604020202020204" pitchFamily="34" charset="0"/>
              </a:defRPr>
            </a:lvl3pPr>
            <a:lvl4pPr marL="1600200" indent="-228600">
              <a:tabLst>
                <a:tab pos="571500" algn="l"/>
              </a:tabLst>
              <a:defRPr sz="1400" b="1">
                <a:solidFill>
                  <a:schemeClr val="tx1"/>
                </a:solidFill>
                <a:latin typeface="Arial" panose="020B0604020202020204" pitchFamily="34" charset="0"/>
              </a:defRPr>
            </a:lvl4pPr>
            <a:lvl5pPr marL="2057400" indent="-228600">
              <a:tabLst>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l"/>
              </a:tabLst>
              <a:defRPr sz="1400" b="1">
                <a:solidFill>
                  <a:schemeClr val="tx1"/>
                </a:solidFill>
                <a:latin typeface="Arial" panose="020B0604020202020204" pitchFamily="34" charset="0"/>
              </a:defRPr>
            </a:lvl9pPr>
          </a:lstStyle>
          <a:p>
            <a:r>
              <a:rPr lang="en-GB" altLang="da-DK" noProof="1"/>
              <a:t>Examples of usability problems:</a:t>
            </a:r>
          </a:p>
          <a:p>
            <a:r>
              <a:rPr lang="en-GB" altLang="da-DK" b="0" noProof="1"/>
              <a:t>The system works correctly, but the user:</a:t>
            </a:r>
          </a:p>
          <a:p>
            <a:pPr>
              <a:spcBef>
                <a:spcPct val="50000"/>
              </a:spcBef>
            </a:pPr>
            <a:r>
              <a:rPr lang="en-GB" altLang="da-DK" b="0" noProof="1"/>
              <a:t>P1.	Cannot figure out how to start the search. </a:t>
            </a:r>
          </a:p>
          <a:p>
            <a:r>
              <a:rPr lang="en-GB" altLang="da-DK" b="0" noProof="1"/>
              <a:t>	Finally finds out to use F10.</a:t>
            </a:r>
          </a:p>
          <a:p>
            <a:pPr>
              <a:spcBef>
                <a:spcPct val="50000"/>
              </a:spcBef>
            </a:pPr>
            <a:r>
              <a:rPr lang="en-GB" altLang="da-DK" b="0" noProof="1"/>
              <a:t>P2. 	Believes he has completed the task, but forgot to push Update.</a:t>
            </a:r>
          </a:p>
          <a:p>
            <a:pPr>
              <a:spcBef>
                <a:spcPct val="50000"/>
              </a:spcBef>
            </a:pPr>
            <a:r>
              <a:rPr lang="en-GB" altLang="da-DK" b="0" noProof="1"/>
              <a:t>P3. 	Sees the discount code field, but cannot figure out which code to use.</a:t>
            </a:r>
          </a:p>
          <a:p>
            <a:pPr>
              <a:spcBef>
                <a:spcPct val="50000"/>
              </a:spcBef>
            </a:pPr>
            <a:r>
              <a:rPr lang="en-GB" altLang="da-DK" b="0" noProof="1"/>
              <a:t>P4. 	Says it is crazy to use six screens to fill in ten fields.</a:t>
            </a:r>
          </a:p>
          <a:p>
            <a:pPr>
              <a:spcBef>
                <a:spcPct val="50000"/>
              </a:spcBef>
            </a:pPr>
            <a:r>
              <a:rPr lang="en-GB" altLang="da-DK" b="0" noProof="1"/>
              <a:t>P5.	Wants to print a list of discount codes, but the system cannot do it.</a:t>
            </a:r>
            <a:endParaRPr lang="en-US" altLang="da-DK" sz="1800"/>
          </a:p>
        </p:txBody>
      </p:sp>
      <p:sp>
        <p:nvSpPr>
          <p:cNvPr id="4101" name="Freeform 17">
            <a:extLst>
              <a:ext uri="{FF2B5EF4-FFF2-40B4-BE49-F238E27FC236}">
                <a16:creationId xmlns:a16="http://schemas.microsoft.com/office/drawing/2014/main" id="{F23B827C-4F8C-314B-664A-CD0BB675DC72}"/>
              </a:ext>
            </a:extLst>
          </p:cNvPr>
          <p:cNvSpPr>
            <a:spLocks/>
          </p:cNvSpPr>
          <p:nvPr/>
        </p:nvSpPr>
        <p:spPr bwMode="auto">
          <a:xfrm>
            <a:off x="5238750" y="1423988"/>
            <a:ext cx="185738" cy="98425"/>
          </a:xfrm>
          <a:custGeom>
            <a:avLst/>
            <a:gdLst>
              <a:gd name="T0" fmla="*/ 94917781 w 164"/>
              <a:gd name="T1" fmla="*/ 0 h 88"/>
              <a:gd name="T2" fmla="*/ 194964875 w 164"/>
              <a:gd name="T3" fmla="*/ 42533022 h 88"/>
              <a:gd name="T4" fmla="*/ 184703983 w 164"/>
              <a:gd name="T5" fmla="*/ 95072958 h 88"/>
              <a:gd name="T6" fmla="*/ 46176279 w 164"/>
              <a:gd name="T7" fmla="*/ 110085007 h 88"/>
              <a:gd name="T8" fmla="*/ 0 w 164"/>
              <a:gd name="T9" fmla="*/ 12510041 h 88"/>
              <a:gd name="T10" fmla="*/ 94917781 w 164"/>
              <a:gd name="T11" fmla="*/ 0 h 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4" h="88">
                <a:moveTo>
                  <a:pt x="74" y="0"/>
                </a:moveTo>
                <a:cubicBezTo>
                  <a:pt x="99" y="0"/>
                  <a:pt x="140" y="21"/>
                  <a:pt x="152" y="34"/>
                </a:cubicBezTo>
                <a:cubicBezTo>
                  <a:pt x="164" y="47"/>
                  <a:pt x="163" y="67"/>
                  <a:pt x="144" y="76"/>
                </a:cubicBezTo>
                <a:cubicBezTo>
                  <a:pt x="98" y="76"/>
                  <a:pt x="94" y="78"/>
                  <a:pt x="36" y="88"/>
                </a:cubicBezTo>
                <a:cubicBezTo>
                  <a:pt x="18" y="66"/>
                  <a:pt x="10" y="42"/>
                  <a:pt x="0" y="10"/>
                </a:cubicBezTo>
                <a:cubicBezTo>
                  <a:pt x="36" y="0"/>
                  <a:pt x="18" y="0"/>
                  <a:pt x="74" y="0"/>
                </a:cubicBezTo>
                <a:close/>
              </a:path>
            </a:pathLst>
          </a:custGeom>
          <a:solidFill>
            <a:srgbClr val="FFFFFF"/>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2" name="Freeform 18">
            <a:extLst>
              <a:ext uri="{FF2B5EF4-FFF2-40B4-BE49-F238E27FC236}">
                <a16:creationId xmlns:a16="http://schemas.microsoft.com/office/drawing/2014/main" id="{0D2BA8C0-D969-087F-7267-948D41B7C048}"/>
              </a:ext>
            </a:extLst>
          </p:cNvPr>
          <p:cNvSpPr>
            <a:spLocks/>
          </p:cNvSpPr>
          <p:nvPr/>
        </p:nvSpPr>
        <p:spPr bwMode="auto">
          <a:xfrm>
            <a:off x="4783138" y="1176338"/>
            <a:ext cx="2030412" cy="631825"/>
          </a:xfrm>
          <a:custGeom>
            <a:avLst/>
            <a:gdLst>
              <a:gd name="T0" fmla="*/ 1179432835 w 1279"/>
              <a:gd name="T1" fmla="*/ 0 h 398"/>
              <a:gd name="T2" fmla="*/ 0 w 1279"/>
              <a:gd name="T3" fmla="*/ 400705638 h 398"/>
              <a:gd name="T4" fmla="*/ 1872474839 w 1279"/>
              <a:gd name="T5" fmla="*/ 1003022188 h 398"/>
              <a:gd name="T6" fmla="*/ 2147483646 w 1279"/>
              <a:gd name="T7" fmla="*/ 509071563 h 398"/>
              <a:gd name="T8" fmla="*/ 1179432835 w 1279"/>
              <a:gd name="T9" fmla="*/ 0 h 3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9" h="398">
                <a:moveTo>
                  <a:pt x="468" y="0"/>
                </a:moveTo>
                <a:lnTo>
                  <a:pt x="0" y="159"/>
                </a:lnTo>
                <a:lnTo>
                  <a:pt x="743" y="398"/>
                </a:lnTo>
                <a:lnTo>
                  <a:pt x="1279" y="202"/>
                </a:lnTo>
                <a:lnTo>
                  <a:pt x="468" y="0"/>
                </a:lnTo>
                <a:close/>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3" name="Freeform 19">
            <a:extLst>
              <a:ext uri="{FF2B5EF4-FFF2-40B4-BE49-F238E27FC236}">
                <a16:creationId xmlns:a16="http://schemas.microsoft.com/office/drawing/2014/main" id="{69B9F6B6-476D-073C-A8DD-CFDA5A288852}"/>
              </a:ext>
            </a:extLst>
          </p:cNvPr>
          <p:cNvSpPr>
            <a:spLocks/>
          </p:cNvSpPr>
          <p:nvPr/>
        </p:nvSpPr>
        <p:spPr bwMode="auto">
          <a:xfrm>
            <a:off x="4984750" y="1370013"/>
            <a:ext cx="844550" cy="269875"/>
          </a:xfrm>
          <a:custGeom>
            <a:avLst/>
            <a:gdLst>
              <a:gd name="T0" fmla="*/ 166428431 w 1200"/>
              <a:gd name="T1" fmla="*/ 0 h 384"/>
              <a:gd name="T2" fmla="*/ 0 w 1200"/>
              <a:gd name="T3" fmla="*/ 59271297 h 384"/>
              <a:gd name="T4" fmla="*/ 416071076 w 1200"/>
              <a:gd name="T5" fmla="*/ 189668009 h 384"/>
              <a:gd name="T6" fmla="*/ 594387252 w 1200"/>
              <a:gd name="T7" fmla="*/ 118542594 h 384"/>
              <a:gd name="T8" fmla="*/ 166428431 w 1200"/>
              <a:gd name="T9" fmla="*/ 0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 h="384">
                <a:moveTo>
                  <a:pt x="336" y="0"/>
                </a:moveTo>
                <a:lnTo>
                  <a:pt x="0" y="120"/>
                </a:lnTo>
                <a:lnTo>
                  <a:pt x="840" y="384"/>
                </a:lnTo>
                <a:lnTo>
                  <a:pt x="1200" y="240"/>
                </a:lnTo>
                <a:lnTo>
                  <a:pt x="336" y="0"/>
                </a:lnTo>
                <a:close/>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4" name="Freeform 20">
            <a:extLst>
              <a:ext uri="{FF2B5EF4-FFF2-40B4-BE49-F238E27FC236}">
                <a16:creationId xmlns:a16="http://schemas.microsoft.com/office/drawing/2014/main" id="{AD4239ED-4CD0-7858-D733-F07DEA512CD1}"/>
              </a:ext>
            </a:extLst>
          </p:cNvPr>
          <p:cNvSpPr>
            <a:spLocks/>
          </p:cNvSpPr>
          <p:nvPr/>
        </p:nvSpPr>
        <p:spPr bwMode="auto">
          <a:xfrm>
            <a:off x="5386388" y="931863"/>
            <a:ext cx="654050" cy="509587"/>
          </a:xfrm>
          <a:custGeom>
            <a:avLst/>
            <a:gdLst>
              <a:gd name="T0" fmla="*/ 0 w 930"/>
              <a:gd name="T1" fmla="*/ 17736610 h 726"/>
              <a:gd name="T2" fmla="*/ 181024161 w 930"/>
              <a:gd name="T3" fmla="*/ 0 h 726"/>
              <a:gd name="T4" fmla="*/ 255709638 w 930"/>
              <a:gd name="T5" fmla="*/ 8867954 h 726"/>
              <a:gd name="T6" fmla="*/ 416949842 w 930"/>
              <a:gd name="T7" fmla="*/ 50253379 h 726"/>
              <a:gd name="T8" fmla="*/ 454045026 w 930"/>
              <a:gd name="T9" fmla="*/ 100506757 h 726"/>
              <a:gd name="T10" fmla="*/ 459980003 w 930"/>
              <a:gd name="T11" fmla="*/ 224662328 h 726"/>
              <a:gd name="T12" fmla="*/ 436239394 w 930"/>
              <a:gd name="T13" fmla="*/ 283783661 h 726"/>
              <a:gd name="T14" fmla="*/ 280439761 w 930"/>
              <a:gd name="T15" fmla="*/ 357685854 h 7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0" h="726">
                <a:moveTo>
                  <a:pt x="0" y="36"/>
                </a:moveTo>
                <a:cubicBezTo>
                  <a:pt x="61" y="30"/>
                  <a:pt x="366" y="0"/>
                  <a:pt x="366" y="0"/>
                </a:cubicBezTo>
                <a:cubicBezTo>
                  <a:pt x="421" y="0"/>
                  <a:pt x="467" y="0"/>
                  <a:pt x="517" y="18"/>
                </a:cubicBezTo>
                <a:lnTo>
                  <a:pt x="843" y="102"/>
                </a:lnTo>
                <a:cubicBezTo>
                  <a:pt x="893" y="126"/>
                  <a:pt x="913" y="144"/>
                  <a:pt x="918" y="204"/>
                </a:cubicBezTo>
                <a:lnTo>
                  <a:pt x="930" y="456"/>
                </a:lnTo>
                <a:cubicBezTo>
                  <a:pt x="920" y="504"/>
                  <a:pt x="912" y="546"/>
                  <a:pt x="882" y="576"/>
                </a:cubicBezTo>
                <a:lnTo>
                  <a:pt x="567" y="726"/>
                </a:lnTo>
              </a:path>
            </a:pathLst>
          </a:custGeom>
          <a:solidFill>
            <a:schemeClr val="folHlink"/>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5" name="Freeform 21">
            <a:extLst>
              <a:ext uri="{FF2B5EF4-FFF2-40B4-BE49-F238E27FC236}">
                <a16:creationId xmlns:a16="http://schemas.microsoft.com/office/drawing/2014/main" id="{30006C38-33C6-2868-609A-97DDDE6D993B}"/>
              </a:ext>
            </a:extLst>
          </p:cNvPr>
          <p:cNvSpPr>
            <a:spLocks/>
          </p:cNvSpPr>
          <p:nvPr/>
        </p:nvSpPr>
        <p:spPr bwMode="auto">
          <a:xfrm>
            <a:off x="4687888" y="736600"/>
            <a:ext cx="352425" cy="425450"/>
          </a:xfrm>
          <a:custGeom>
            <a:avLst/>
            <a:gdLst>
              <a:gd name="T0" fmla="*/ 25527341 w 503"/>
              <a:gd name="T1" fmla="*/ 56682437 h 606"/>
              <a:gd name="T2" fmla="*/ 23563430 w 503"/>
              <a:gd name="T3" fmla="*/ 173005100 h 606"/>
              <a:gd name="T4" fmla="*/ 63817651 w 503"/>
              <a:gd name="T5" fmla="*/ 269611737 h 606"/>
              <a:gd name="T6" fmla="*/ 149234822 w 503"/>
              <a:gd name="T7" fmla="*/ 293270548 h 606"/>
              <a:gd name="T8" fmla="*/ 216980295 w 503"/>
              <a:gd name="T9" fmla="*/ 237080959 h 606"/>
              <a:gd name="T10" fmla="*/ 246434057 w 503"/>
              <a:gd name="T11" fmla="*/ 169062316 h 606"/>
              <a:gd name="T12" fmla="*/ 188507438 w 503"/>
              <a:gd name="T13" fmla="*/ 46824774 h 606"/>
              <a:gd name="T14" fmla="*/ 25527341 w 503"/>
              <a:gd name="T15" fmla="*/ 56682437 h 6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3" h="606">
                <a:moveTo>
                  <a:pt x="52" y="115"/>
                </a:moveTo>
                <a:cubicBezTo>
                  <a:pt x="0" y="163"/>
                  <a:pt x="0" y="303"/>
                  <a:pt x="48" y="351"/>
                </a:cubicBezTo>
                <a:cubicBezTo>
                  <a:pt x="106" y="409"/>
                  <a:pt x="70" y="530"/>
                  <a:pt x="130" y="547"/>
                </a:cubicBezTo>
                <a:cubicBezTo>
                  <a:pt x="173" y="588"/>
                  <a:pt x="252" y="606"/>
                  <a:pt x="304" y="595"/>
                </a:cubicBezTo>
                <a:cubicBezTo>
                  <a:pt x="304" y="511"/>
                  <a:pt x="382" y="493"/>
                  <a:pt x="442" y="481"/>
                </a:cubicBezTo>
                <a:cubicBezTo>
                  <a:pt x="503" y="463"/>
                  <a:pt x="418" y="361"/>
                  <a:pt x="502" y="343"/>
                </a:cubicBezTo>
                <a:cubicBezTo>
                  <a:pt x="406" y="271"/>
                  <a:pt x="466" y="163"/>
                  <a:pt x="384" y="95"/>
                </a:cubicBezTo>
                <a:cubicBezTo>
                  <a:pt x="259" y="0"/>
                  <a:pt x="156" y="25"/>
                  <a:pt x="52" y="115"/>
                </a:cubicBezTo>
                <a:close/>
              </a:path>
            </a:pathLst>
          </a:custGeom>
          <a:solidFill>
            <a:srgbClr val="FFFFFF"/>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6" name="Freeform 22">
            <a:extLst>
              <a:ext uri="{FF2B5EF4-FFF2-40B4-BE49-F238E27FC236}">
                <a16:creationId xmlns:a16="http://schemas.microsoft.com/office/drawing/2014/main" id="{F13D4E2D-6A1E-EFAB-0625-EA7C70CADF12}"/>
              </a:ext>
            </a:extLst>
          </p:cNvPr>
          <p:cNvSpPr>
            <a:spLocks/>
          </p:cNvSpPr>
          <p:nvPr/>
        </p:nvSpPr>
        <p:spPr bwMode="auto">
          <a:xfrm>
            <a:off x="4572000" y="1060450"/>
            <a:ext cx="757238" cy="955675"/>
          </a:xfrm>
          <a:custGeom>
            <a:avLst/>
            <a:gdLst>
              <a:gd name="T0" fmla="*/ 831490336 w 669"/>
              <a:gd name="T1" fmla="*/ 726533540 h 845"/>
              <a:gd name="T2" fmla="*/ 525286606 w 669"/>
              <a:gd name="T3" fmla="*/ 674090168 h 845"/>
              <a:gd name="T4" fmla="*/ 449696370 w 669"/>
              <a:gd name="T5" fmla="*/ 497573037 h 845"/>
              <a:gd name="T6" fmla="*/ 417667126 w 669"/>
              <a:gd name="T7" fmla="*/ 356870534 h 845"/>
              <a:gd name="T8" fmla="*/ 475320217 w 669"/>
              <a:gd name="T9" fmla="*/ 573039695 h 845"/>
              <a:gd name="T10" fmla="*/ 621375467 w 669"/>
              <a:gd name="T11" fmla="*/ 585831037 h 845"/>
              <a:gd name="T12" fmla="*/ 857114183 w 669"/>
              <a:gd name="T13" fmla="*/ 515479785 h 845"/>
              <a:gd name="T14" fmla="*/ 805866489 w 669"/>
              <a:gd name="T15" fmla="*/ 420826114 h 845"/>
              <a:gd name="T16" fmla="*/ 607282238 w 669"/>
              <a:gd name="T17" fmla="*/ 441292262 h 845"/>
              <a:gd name="T18" fmla="*/ 540661141 w 669"/>
              <a:gd name="T19" fmla="*/ 212331758 h 845"/>
              <a:gd name="T20" fmla="*/ 436884446 w 669"/>
              <a:gd name="T21" fmla="*/ 95932805 h 845"/>
              <a:gd name="T22" fmla="*/ 85839549 w 669"/>
              <a:gd name="T23" fmla="*/ 135584836 h 845"/>
              <a:gd name="T24" fmla="*/ 115307313 w 669"/>
              <a:gd name="T25" fmla="*/ 941423567 h 845"/>
              <a:gd name="T26" fmla="*/ 640593919 w 669"/>
              <a:gd name="T27" fmla="*/ 1007936285 h 8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9" h="845">
                <a:moveTo>
                  <a:pt x="649" y="568"/>
                </a:moveTo>
                <a:cubicBezTo>
                  <a:pt x="609" y="561"/>
                  <a:pt x="460" y="557"/>
                  <a:pt x="410" y="527"/>
                </a:cubicBezTo>
                <a:cubicBezTo>
                  <a:pt x="361" y="497"/>
                  <a:pt x="365" y="431"/>
                  <a:pt x="351" y="389"/>
                </a:cubicBezTo>
                <a:cubicBezTo>
                  <a:pt x="336" y="348"/>
                  <a:pt x="323" y="269"/>
                  <a:pt x="326" y="279"/>
                </a:cubicBezTo>
                <a:cubicBezTo>
                  <a:pt x="335" y="348"/>
                  <a:pt x="344" y="418"/>
                  <a:pt x="371" y="448"/>
                </a:cubicBezTo>
                <a:cubicBezTo>
                  <a:pt x="397" y="477"/>
                  <a:pt x="435" y="465"/>
                  <a:pt x="485" y="458"/>
                </a:cubicBezTo>
                <a:cubicBezTo>
                  <a:pt x="538" y="451"/>
                  <a:pt x="595" y="399"/>
                  <a:pt x="669" y="403"/>
                </a:cubicBezTo>
                <a:cubicBezTo>
                  <a:pt x="662" y="362"/>
                  <a:pt x="665" y="347"/>
                  <a:pt x="629" y="329"/>
                </a:cubicBezTo>
                <a:cubicBezTo>
                  <a:pt x="565" y="323"/>
                  <a:pt x="520" y="379"/>
                  <a:pt x="474" y="345"/>
                </a:cubicBezTo>
                <a:cubicBezTo>
                  <a:pt x="427" y="310"/>
                  <a:pt x="446" y="211"/>
                  <a:pt x="422" y="166"/>
                </a:cubicBezTo>
                <a:cubicBezTo>
                  <a:pt x="399" y="117"/>
                  <a:pt x="395" y="106"/>
                  <a:pt x="341" y="75"/>
                </a:cubicBezTo>
                <a:cubicBezTo>
                  <a:pt x="292" y="49"/>
                  <a:pt x="101" y="0"/>
                  <a:pt x="67" y="106"/>
                </a:cubicBezTo>
                <a:cubicBezTo>
                  <a:pt x="0" y="311"/>
                  <a:pt x="0" y="617"/>
                  <a:pt x="90" y="736"/>
                </a:cubicBezTo>
                <a:cubicBezTo>
                  <a:pt x="168" y="845"/>
                  <a:pt x="415" y="774"/>
                  <a:pt x="500" y="788"/>
                </a:cubicBezTo>
              </a:path>
            </a:pathLst>
          </a:custGeom>
          <a:solidFill>
            <a:schemeClr val="folHlink"/>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7" name="Freeform 23">
            <a:extLst>
              <a:ext uri="{FF2B5EF4-FFF2-40B4-BE49-F238E27FC236}">
                <a16:creationId xmlns:a16="http://schemas.microsoft.com/office/drawing/2014/main" id="{8179FDBF-4343-758F-DFF8-C7DC5F35C30A}"/>
              </a:ext>
            </a:extLst>
          </p:cNvPr>
          <p:cNvSpPr>
            <a:spLocks/>
          </p:cNvSpPr>
          <p:nvPr/>
        </p:nvSpPr>
        <p:spPr bwMode="auto">
          <a:xfrm>
            <a:off x="5337175" y="950913"/>
            <a:ext cx="460375" cy="490537"/>
          </a:xfrm>
          <a:custGeom>
            <a:avLst/>
            <a:gdLst>
              <a:gd name="T0" fmla="*/ 8424018 w 654"/>
              <a:gd name="T1" fmla="*/ 193727270 h 696"/>
              <a:gd name="T2" fmla="*/ 3469003 w 654"/>
              <a:gd name="T3" fmla="*/ 44706618 h 696"/>
              <a:gd name="T4" fmla="*/ 45588388 w 654"/>
              <a:gd name="T5" fmla="*/ 2980582 h 696"/>
              <a:gd name="T6" fmla="*/ 292856927 w 654"/>
              <a:gd name="T7" fmla="*/ 56628242 h 696"/>
              <a:gd name="T8" fmla="*/ 324075139 w 654"/>
              <a:gd name="T9" fmla="*/ 122197526 h 696"/>
              <a:gd name="T10" fmla="*/ 324075139 w 654"/>
              <a:gd name="T11" fmla="*/ 295062131 h 696"/>
              <a:gd name="T12" fmla="*/ 291865783 w 654"/>
              <a:gd name="T13" fmla="*/ 345729209 h 696"/>
              <a:gd name="T14" fmla="*/ 37164370 w 654"/>
              <a:gd name="T15" fmla="*/ 271218883 h 696"/>
              <a:gd name="T16" fmla="*/ 8424018 w 654"/>
              <a:gd name="T17" fmla="*/ 193727270 h 6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4" h="696">
                <a:moveTo>
                  <a:pt x="17" y="390"/>
                </a:moveTo>
                <a:lnTo>
                  <a:pt x="7" y="90"/>
                </a:lnTo>
                <a:cubicBezTo>
                  <a:pt x="16" y="16"/>
                  <a:pt x="32" y="0"/>
                  <a:pt x="92" y="6"/>
                </a:cubicBezTo>
                <a:lnTo>
                  <a:pt x="591" y="114"/>
                </a:lnTo>
                <a:cubicBezTo>
                  <a:pt x="651" y="143"/>
                  <a:pt x="649" y="180"/>
                  <a:pt x="654" y="246"/>
                </a:cubicBezTo>
                <a:lnTo>
                  <a:pt x="654" y="594"/>
                </a:lnTo>
                <a:cubicBezTo>
                  <a:pt x="644" y="666"/>
                  <a:pt x="639" y="690"/>
                  <a:pt x="589" y="696"/>
                </a:cubicBezTo>
                <a:lnTo>
                  <a:pt x="75" y="546"/>
                </a:lnTo>
                <a:cubicBezTo>
                  <a:pt x="0" y="522"/>
                  <a:pt x="20" y="468"/>
                  <a:pt x="17" y="390"/>
                </a:cubicBezTo>
                <a:close/>
              </a:path>
            </a:pathLst>
          </a:custGeom>
          <a:solidFill>
            <a:srgbClr val="FFFFFF"/>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08" name="AutoShape 38">
            <a:extLst>
              <a:ext uri="{FF2B5EF4-FFF2-40B4-BE49-F238E27FC236}">
                <a16:creationId xmlns:a16="http://schemas.microsoft.com/office/drawing/2014/main" id="{E19CC572-C2B2-73C3-73AB-9CB426DFB3D1}"/>
              </a:ext>
            </a:extLst>
          </p:cNvPr>
          <p:cNvSpPr>
            <a:spLocks noChangeArrowheads="1"/>
          </p:cNvSpPr>
          <p:nvPr/>
        </p:nvSpPr>
        <p:spPr bwMode="auto">
          <a:xfrm>
            <a:off x="7391400" y="500063"/>
            <a:ext cx="457200" cy="381000"/>
          </a:xfrm>
          <a:prstGeom prst="can">
            <a:avLst>
              <a:gd name="adj" fmla="val 25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109" name="Line 39">
            <a:extLst>
              <a:ext uri="{FF2B5EF4-FFF2-40B4-BE49-F238E27FC236}">
                <a16:creationId xmlns:a16="http://schemas.microsoft.com/office/drawing/2014/main" id="{E8986969-91F7-E8B3-D11D-50BDF83EDB8C}"/>
              </a:ext>
            </a:extLst>
          </p:cNvPr>
          <p:cNvSpPr>
            <a:spLocks noChangeShapeType="1"/>
          </p:cNvSpPr>
          <p:nvPr/>
        </p:nvSpPr>
        <p:spPr bwMode="auto">
          <a:xfrm flipV="1">
            <a:off x="6248400" y="728663"/>
            <a:ext cx="1066800" cy="3810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sp>
        <p:nvSpPr>
          <p:cNvPr id="4110" name="Rectangle 40">
            <a:extLst>
              <a:ext uri="{FF2B5EF4-FFF2-40B4-BE49-F238E27FC236}">
                <a16:creationId xmlns:a16="http://schemas.microsoft.com/office/drawing/2014/main" id="{0E77E45E-7353-B4E7-6328-C89142F23C2D}"/>
              </a:ext>
            </a:extLst>
          </p:cNvPr>
          <p:cNvSpPr>
            <a:spLocks noChangeArrowheads="1"/>
          </p:cNvSpPr>
          <p:nvPr/>
        </p:nvSpPr>
        <p:spPr bwMode="auto">
          <a:xfrm rot="-985529">
            <a:off x="6019800" y="423863"/>
            <a:ext cx="12192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571750" algn="l"/>
              </a:tabLst>
              <a:defRPr sz="1400" b="1">
                <a:solidFill>
                  <a:schemeClr val="tx1"/>
                </a:solidFill>
                <a:latin typeface="Arial" panose="020B0604020202020204" pitchFamily="34" charset="0"/>
              </a:defRPr>
            </a:lvl1pPr>
            <a:lvl2pPr marL="742950" indent="-285750">
              <a:tabLst>
                <a:tab pos="2571750" algn="l"/>
              </a:tabLst>
              <a:defRPr sz="1400" b="1">
                <a:solidFill>
                  <a:schemeClr val="tx1"/>
                </a:solidFill>
                <a:latin typeface="Arial" panose="020B0604020202020204" pitchFamily="34" charset="0"/>
              </a:defRPr>
            </a:lvl2pPr>
            <a:lvl3pPr marL="1143000" indent="-228600">
              <a:tabLst>
                <a:tab pos="2571750" algn="l"/>
              </a:tabLst>
              <a:defRPr sz="1400" b="1">
                <a:solidFill>
                  <a:schemeClr val="tx1"/>
                </a:solidFill>
                <a:latin typeface="Arial" panose="020B0604020202020204" pitchFamily="34" charset="0"/>
              </a:defRPr>
            </a:lvl3pPr>
            <a:lvl4pPr marL="1600200" indent="-228600">
              <a:tabLst>
                <a:tab pos="2571750" algn="l"/>
              </a:tabLst>
              <a:defRPr sz="1400" b="1">
                <a:solidFill>
                  <a:schemeClr val="tx1"/>
                </a:solidFill>
                <a:latin typeface="Arial" panose="020B0604020202020204" pitchFamily="34" charset="0"/>
              </a:defRPr>
            </a:lvl4pPr>
            <a:lvl5pPr marL="2057400" indent="-228600">
              <a:tabLst>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9pPr>
          </a:lstStyle>
          <a:p>
            <a:pPr algn="ctr"/>
            <a:r>
              <a:rPr lang="en-US" altLang="da-DK" sz="1200"/>
              <a:t>see, edit</a:t>
            </a:r>
          </a:p>
          <a:p>
            <a:pPr algn="ctr"/>
            <a:r>
              <a:rPr lang="en-US" altLang="da-DK" sz="1200"/>
              <a:t>create, delete</a:t>
            </a:r>
            <a:endParaRPr lang="en-US" altLang="da-DK" b="0"/>
          </a:p>
        </p:txBody>
      </p:sp>
      <p:sp>
        <p:nvSpPr>
          <p:cNvPr id="4111" name="Rectangle 41">
            <a:extLst>
              <a:ext uri="{FF2B5EF4-FFF2-40B4-BE49-F238E27FC236}">
                <a16:creationId xmlns:a16="http://schemas.microsoft.com/office/drawing/2014/main" id="{E8FFBB40-7ED6-E2BB-425C-27840E6B62B2}"/>
              </a:ext>
            </a:extLst>
          </p:cNvPr>
          <p:cNvSpPr>
            <a:spLocks noChangeArrowheads="1"/>
          </p:cNvSpPr>
          <p:nvPr/>
        </p:nvSpPr>
        <p:spPr bwMode="auto">
          <a:xfrm>
            <a:off x="7772400" y="576263"/>
            <a:ext cx="106680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571750" algn="l"/>
              </a:tabLst>
              <a:defRPr sz="1400" b="1">
                <a:solidFill>
                  <a:schemeClr val="tx1"/>
                </a:solidFill>
                <a:latin typeface="Arial" panose="020B0604020202020204" pitchFamily="34" charset="0"/>
              </a:defRPr>
            </a:lvl1pPr>
            <a:lvl2pPr marL="742950" indent="-285750">
              <a:tabLst>
                <a:tab pos="2571750" algn="l"/>
              </a:tabLst>
              <a:defRPr sz="1400" b="1">
                <a:solidFill>
                  <a:schemeClr val="tx1"/>
                </a:solidFill>
                <a:latin typeface="Arial" panose="020B0604020202020204" pitchFamily="34" charset="0"/>
              </a:defRPr>
            </a:lvl2pPr>
            <a:lvl3pPr marL="1143000" indent="-228600">
              <a:tabLst>
                <a:tab pos="2571750" algn="l"/>
              </a:tabLst>
              <a:defRPr sz="1400" b="1">
                <a:solidFill>
                  <a:schemeClr val="tx1"/>
                </a:solidFill>
                <a:latin typeface="Arial" panose="020B0604020202020204" pitchFamily="34" charset="0"/>
              </a:defRPr>
            </a:lvl3pPr>
            <a:lvl4pPr marL="1600200" indent="-228600">
              <a:tabLst>
                <a:tab pos="2571750" algn="l"/>
              </a:tabLst>
              <a:defRPr sz="1400" b="1">
                <a:solidFill>
                  <a:schemeClr val="tx1"/>
                </a:solidFill>
                <a:latin typeface="Arial" panose="020B0604020202020204" pitchFamily="34" charset="0"/>
              </a:defRPr>
            </a:lvl4pPr>
            <a:lvl5pPr marL="2057400" indent="-228600">
              <a:tabLst>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9pPr>
          </a:lstStyle>
          <a:p>
            <a:pPr algn="ctr"/>
            <a:r>
              <a:rPr lang="en-US" altLang="da-DK" sz="1200"/>
              <a:t>Database</a:t>
            </a:r>
            <a:endParaRPr lang="en-US" altLang="da-DK" b="0"/>
          </a:p>
        </p:txBody>
      </p:sp>
      <p:sp>
        <p:nvSpPr>
          <p:cNvPr id="4112" name="AutoShape 42">
            <a:extLst>
              <a:ext uri="{FF2B5EF4-FFF2-40B4-BE49-F238E27FC236}">
                <a16:creationId xmlns:a16="http://schemas.microsoft.com/office/drawing/2014/main" id="{C10AA61B-690B-0684-16A4-E4283C00E1E7}"/>
              </a:ext>
            </a:extLst>
          </p:cNvPr>
          <p:cNvSpPr>
            <a:spLocks noChangeAspect="1" noChangeArrowheads="1"/>
          </p:cNvSpPr>
          <p:nvPr/>
        </p:nvSpPr>
        <p:spPr bwMode="auto">
          <a:xfrm rot="5400000">
            <a:off x="550069" y="691356"/>
            <a:ext cx="122238" cy="104775"/>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27693" name="Group 45">
            <a:extLst>
              <a:ext uri="{FF2B5EF4-FFF2-40B4-BE49-F238E27FC236}">
                <a16:creationId xmlns:a16="http://schemas.microsoft.com/office/drawing/2014/main" id="{2B53E1A7-7522-3A91-0478-663D0AB83510}"/>
              </a:ext>
            </a:extLst>
          </p:cNvPr>
          <p:cNvGrpSpPr>
            <a:grpSpLocks/>
          </p:cNvGrpSpPr>
          <p:nvPr/>
        </p:nvGrpSpPr>
        <p:grpSpPr bwMode="auto">
          <a:xfrm>
            <a:off x="457200" y="2276475"/>
            <a:ext cx="3810000" cy="741363"/>
            <a:chOff x="288" y="1434"/>
            <a:chExt cx="2400" cy="467"/>
          </a:xfrm>
        </p:grpSpPr>
        <p:sp>
          <p:nvSpPr>
            <p:cNvPr id="4118" name="Rectangle 14">
              <a:extLst>
                <a:ext uri="{FF2B5EF4-FFF2-40B4-BE49-F238E27FC236}">
                  <a16:creationId xmlns:a16="http://schemas.microsoft.com/office/drawing/2014/main" id="{4703AB37-78B6-1939-415D-95DB240032B2}"/>
                </a:ext>
              </a:extLst>
            </p:cNvPr>
            <p:cNvSpPr>
              <a:spLocks noChangeArrowheads="1"/>
            </p:cNvSpPr>
            <p:nvPr/>
          </p:nvSpPr>
          <p:spPr bwMode="auto">
            <a:xfrm>
              <a:off x="288" y="1434"/>
              <a:ext cx="2400" cy="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r>
                <a:rPr lang="en-US" altLang="da-DK">
                  <a:sym typeface="CommonBullets" pitchFamily="34" charset="2"/>
                </a:rPr>
                <a:t>	</a:t>
              </a:r>
              <a:r>
                <a:rPr lang="en-US" altLang="da-DK" b="0"/>
                <a:t>One way of defining “good” is “few usability problems”. Here are some typical usability problems.</a:t>
              </a:r>
            </a:p>
          </p:txBody>
        </p:sp>
        <p:sp>
          <p:nvSpPr>
            <p:cNvPr id="4119" name="AutoShape 43">
              <a:extLst>
                <a:ext uri="{FF2B5EF4-FFF2-40B4-BE49-F238E27FC236}">
                  <a16:creationId xmlns:a16="http://schemas.microsoft.com/office/drawing/2014/main" id="{F31583B6-1CC9-486A-C0D1-5F4B9E48CBAF}"/>
                </a:ext>
              </a:extLst>
            </p:cNvPr>
            <p:cNvSpPr>
              <a:spLocks noChangeAspect="1" noChangeArrowheads="1"/>
            </p:cNvSpPr>
            <p:nvPr/>
          </p:nvSpPr>
          <p:spPr bwMode="auto">
            <a:xfrm rot="5400000">
              <a:off x="346" y="1518"/>
              <a:ext cx="77" cy="66"/>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grpSp>
        <p:nvGrpSpPr>
          <p:cNvPr id="27694" name="Group 46">
            <a:extLst>
              <a:ext uri="{FF2B5EF4-FFF2-40B4-BE49-F238E27FC236}">
                <a16:creationId xmlns:a16="http://schemas.microsoft.com/office/drawing/2014/main" id="{8AA561ED-6071-8D57-F41D-F14451454D7D}"/>
              </a:ext>
            </a:extLst>
          </p:cNvPr>
          <p:cNvGrpSpPr>
            <a:grpSpLocks/>
          </p:cNvGrpSpPr>
          <p:nvPr/>
        </p:nvGrpSpPr>
        <p:grpSpPr bwMode="auto">
          <a:xfrm>
            <a:off x="457200" y="3141663"/>
            <a:ext cx="3810000" cy="3389312"/>
            <a:chOff x="288" y="2064"/>
            <a:chExt cx="2400" cy="2135"/>
          </a:xfrm>
        </p:grpSpPr>
        <p:sp>
          <p:nvSpPr>
            <p:cNvPr id="4116" name="Rectangle 15">
              <a:extLst>
                <a:ext uri="{FF2B5EF4-FFF2-40B4-BE49-F238E27FC236}">
                  <a16:creationId xmlns:a16="http://schemas.microsoft.com/office/drawing/2014/main" id="{019DCE42-023B-113B-674E-AD656AF72517}"/>
                </a:ext>
              </a:extLst>
            </p:cNvPr>
            <p:cNvSpPr>
              <a:spLocks noChangeArrowheads="1"/>
            </p:cNvSpPr>
            <p:nvPr/>
          </p:nvSpPr>
          <p:spPr bwMode="auto">
            <a:xfrm>
              <a:off x="288" y="2064"/>
              <a:ext cx="2400" cy="2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pPr>
                <a:spcAft>
                  <a:spcPct val="50000"/>
                </a:spcAft>
              </a:pPr>
              <a:r>
                <a:rPr lang="en-US" altLang="da-DK" b="0"/>
                <a:t>	Our systematic design approach develops the user interface in several steps. For each step, we use various techniques to eliminate usability problems.</a:t>
              </a:r>
            </a:p>
            <a:p>
              <a:r>
                <a:rPr lang="en-US" altLang="da-DK" b="0"/>
                <a:t>Experience has shown that it is crucial to design the data presentation very early - which screens should the system have and how should they show data? These data presentations are the </a:t>
              </a:r>
              <a:r>
                <a:rPr lang="en-US" altLang="da-DK"/>
                <a:t>Virtual Windows</a:t>
              </a:r>
              <a:r>
                <a:rPr lang="en-US" altLang="da-DK" b="0"/>
                <a:t>. The necessary functions, such as menu points and buttons are added later.</a:t>
              </a:r>
            </a:p>
            <a:p>
              <a:endParaRPr lang="en-US" altLang="da-DK" b="0"/>
            </a:p>
            <a:p>
              <a:r>
                <a:rPr lang="en-US" altLang="da-DK" b="0"/>
                <a:t>Chapter 1 of the book explains more about good user interfaces and how to measure the goodness.</a:t>
              </a:r>
            </a:p>
          </p:txBody>
        </p:sp>
        <p:sp>
          <p:nvSpPr>
            <p:cNvPr id="4117" name="AutoShape 44">
              <a:extLst>
                <a:ext uri="{FF2B5EF4-FFF2-40B4-BE49-F238E27FC236}">
                  <a16:creationId xmlns:a16="http://schemas.microsoft.com/office/drawing/2014/main" id="{DED22A05-AD66-1C57-8DAA-64A85878383B}"/>
                </a:ext>
              </a:extLst>
            </p:cNvPr>
            <p:cNvSpPr>
              <a:spLocks noChangeAspect="1" noChangeArrowheads="1"/>
            </p:cNvSpPr>
            <p:nvPr/>
          </p:nvSpPr>
          <p:spPr bwMode="auto">
            <a:xfrm rot="5400000">
              <a:off x="346" y="2124"/>
              <a:ext cx="77" cy="66"/>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23" name="AutoShape 80">
            <a:extLst>
              <a:ext uri="{FF2B5EF4-FFF2-40B4-BE49-F238E27FC236}">
                <a16:creationId xmlns:a16="http://schemas.microsoft.com/office/drawing/2014/main" id="{27C63404-5671-A812-1B3E-383BD539FC8E}"/>
              </a:ext>
            </a:extLst>
          </p:cNvPr>
          <p:cNvSpPr>
            <a:spLocks noChangeArrowheads="1"/>
          </p:cNvSpPr>
          <p:nvPr/>
        </p:nvSpPr>
        <p:spPr bwMode="auto">
          <a:xfrm>
            <a:off x="4356100" y="5589588"/>
            <a:ext cx="3792538" cy="795337"/>
          </a:xfrm>
          <a:prstGeom prst="wedgeRoundRectCallout">
            <a:avLst>
              <a:gd name="adj1" fmla="val -67074"/>
              <a:gd name="adj2" fmla="val -65944"/>
              <a:gd name="adj3" fmla="val 16667"/>
            </a:avLst>
          </a:prstGeom>
          <a:solidFill>
            <a:srgbClr val="99FF66"/>
          </a:solidFill>
          <a:ln w="6350">
            <a:solidFill>
              <a:schemeClr val="tx1"/>
            </a:solidFill>
            <a:miter lim="800000"/>
            <a:headEnd/>
            <a:tailEnd/>
          </a:ln>
        </p:spPr>
        <p:txBody>
          <a:bodyPr lIns="72000" tIns="36000" rIns="72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b="0"/>
              <a:t>Virtual windows are related to </a:t>
            </a:r>
            <a:r>
              <a:rPr lang="en-US" altLang="da-DK" b="0" i="1"/>
              <a:t>Wireframes</a:t>
            </a:r>
            <a:r>
              <a:rPr lang="en-US" altLang="da-DK" b="0"/>
              <a:t>. However, Virtual Windows stress realistic data. Wireframes don’t.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76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76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76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4" grpId="0" animBg="1" autoUpdateAnimBg="0"/>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a:extLst>
              <a:ext uri="{FF2B5EF4-FFF2-40B4-BE49-F238E27FC236}">
                <a16:creationId xmlns:a16="http://schemas.microsoft.com/office/drawing/2014/main" id="{07B2F167-55C8-98DA-9F65-76126B18706F}"/>
              </a:ext>
            </a:extLst>
          </p:cNvPr>
          <p:cNvSpPr txBox="1">
            <a:spLocks noChangeArrowheads="1"/>
          </p:cNvSpPr>
          <p:nvPr/>
        </p:nvSpPr>
        <p:spPr bwMode="auto">
          <a:xfrm>
            <a:off x="449263" y="76200"/>
            <a:ext cx="6003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8C9DDD4A-904D-42D5-B126-5B9EDF9C6770}" type="slidenum">
              <a:rPr lang="en-US" altLang="da-DK" sz="1800" u="sng"/>
              <a:pPr/>
              <a:t>3</a:t>
            </a:fld>
            <a:r>
              <a:rPr lang="da-DK" altLang="da-DK" sz="1800" u="sng"/>
              <a:t>. </a:t>
            </a:r>
            <a:r>
              <a:rPr lang="en-US" altLang="da-DK" sz="1800" u="sng"/>
              <a:t>Example:   A hotel system</a:t>
            </a:r>
            <a:endParaRPr lang="en-US" altLang="da-DK" sz="2400" u="sng"/>
          </a:p>
        </p:txBody>
      </p:sp>
      <p:grpSp>
        <p:nvGrpSpPr>
          <p:cNvPr id="5123" name="Group 3">
            <a:extLst>
              <a:ext uri="{FF2B5EF4-FFF2-40B4-BE49-F238E27FC236}">
                <a16:creationId xmlns:a16="http://schemas.microsoft.com/office/drawing/2014/main" id="{02A5D068-04DF-BEB8-8FE8-3A22CE594F15}"/>
              </a:ext>
            </a:extLst>
          </p:cNvPr>
          <p:cNvGrpSpPr>
            <a:grpSpLocks/>
          </p:cNvGrpSpPr>
          <p:nvPr/>
        </p:nvGrpSpPr>
        <p:grpSpPr bwMode="auto">
          <a:xfrm>
            <a:off x="657225" y="869950"/>
            <a:ext cx="4411663" cy="1616075"/>
            <a:chOff x="773" y="528"/>
            <a:chExt cx="3307" cy="1212"/>
          </a:xfrm>
        </p:grpSpPr>
        <p:sp>
          <p:nvSpPr>
            <p:cNvPr id="5139" name="Rectangle 4">
              <a:extLst>
                <a:ext uri="{FF2B5EF4-FFF2-40B4-BE49-F238E27FC236}">
                  <a16:creationId xmlns:a16="http://schemas.microsoft.com/office/drawing/2014/main" id="{8CB3E80B-1D73-4565-CB76-777402ED0674}"/>
                </a:ext>
              </a:extLst>
            </p:cNvPr>
            <p:cNvSpPr>
              <a:spLocks noChangeArrowheads="1"/>
            </p:cNvSpPr>
            <p:nvPr/>
          </p:nvSpPr>
          <p:spPr bwMode="auto">
            <a:xfrm>
              <a:off x="1362" y="1260"/>
              <a:ext cx="192"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140" name="Rectangle 5">
              <a:extLst>
                <a:ext uri="{FF2B5EF4-FFF2-40B4-BE49-F238E27FC236}">
                  <a16:creationId xmlns:a16="http://schemas.microsoft.com/office/drawing/2014/main" id="{A2BE8913-FBF8-9A37-3875-7816CE209E74}"/>
                </a:ext>
              </a:extLst>
            </p:cNvPr>
            <p:cNvSpPr>
              <a:spLocks noChangeArrowheads="1"/>
            </p:cNvSpPr>
            <p:nvPr/>
          </p:nvSpPr>
          <p:spPr bwMode="auto">
            <a:xfrm>
              <a:off x="1104" y="1536"/>
              <a:ext cx="228" cy="17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141" name="Freeform 6">
              <a:extLst>
                <a:ext uri="{FF2B5EF4-FFF2-40B4-BE49-F238E27FC236}">
                  <a16:creationId xmlns:a16="http://schemas.microsoft.com/office/drawing/2014/main" id="{ECE69FE9-3562-08EB-2E83-C464FBAD82B4}"/>
                </a:ext>
              </a:extLst>
            </p:cNvPr>
            <p:cNvSpPr>
              <a:spLocks/>
            </p:cNvSpPr>
            <p:nvPr/>
          </p:nvSpPr>
          <p:spPr bwMode="auto">
            <a:xfrm>
              <a:off x="1062" y="1236"/>
              <a:ext cx="528" cy="336"/>
            </a:xfrm>
            <a:custGeom>
              <a:avLst/>
              <a:gdLst>
                <a:gd name="T0" fmla="*/ 0 w 528"/>
                <a:gd name="T1" fmla="*/ 336 h 336"/>
                <a:gd name="T2" fmla="*/ 288 w 528"/>
                <a:gd name="T3" fmla="*/ 0 h 336"/>
                <a:gd name="T4" fmla="*/ 528 w 528"/>
                <a:gd name="T5" fmla="*/ 0 h 336"/>
                <a:gd name="T6" fmla="*/ 288 w 528"/>
                <a:gd name="T7" fmla="*/ 336 h 336"/>
                <a:gd name="T8" fmla="*/ 0 w 528"/>
                <a:gd name="T9" fmla="*/ 336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6">
                  <a:moveTo>
                    <a:pt x="0" y="336"/>
                  </a:moveTo>
                  <a:cubicBezTo>
                    <a:pt x="204" y="93"/>
                    <a:pt x="54" y="270"/>
                    <a:pt x="288" y="0"/>
                  </a:cubicBezTo>
                  <a:cubicBezTo>
                    <a:pt x="477" y="0"/>
                    <a:pt x="345" y="3"/>
                    <a:pt x="528" y="0"/>
                  </a:cubicBezTo>
                  <a:cubicBezTo>
                    <a:pt x="357" y="252"/>
                    <a:pt x="525" y="0"/>
                    <a:pt x="288" y="336"/>
                  </a:cubicBezTo>
                  <a:cubicBezTo>
                    <a:pt x="45" y="336"/>
                    <a:pt x="219" y="336"/>
                    <a:pt x="0" y="336"/>
                  </a:cubicBezTo>
                  <a:close/>
                </a:path>
              </a:pathLst>
            </a:cu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42" name="Freeform 7">
              <a:extLst>
                <a:ext uri="{FF2B5EF4-FFF2-40B4-BE49-F238E27FC236}">
                  <a16:creationId xmlns:a16="http://schemas.microsoft.com/office/drawing/2014/main" id="{275AF89E-B556-1EAB-7A68-7DE068297900}"/>
                </a:ext>
              </a:extLst>
            </p:cNvPr>
            <p:cNvSpPr>
              <a:spLocks/>
            </p:cNvSpPr>
            <p:nvPr/>
          </p:nvSpPr>
          <p:spPr bwMode="auto">
            <a:xfrm>
              <a:off x="3108" y="552"/>
              <a:ext cx="744" cy="396"/>
            </a:xfrm>
            <a:custGeom>
              <a:avLst/>
              <a:gdLst>
                <a:gd name="T0" fmla="*/ 210 w 744"/>
                <a:gd name="T1" fmla="*/ 0 h 396"/>
                <a:gd name="T2" fmla="*/ 0 w 744"/>
                <a:gd name="T3" fmla="*/ 234 h 396"/>
                <a:gd name="T4" fmla="*/ 546 w 744"/>
                <a:gd name="T5" fmla="*/ 396 h 396"/>
                <a:gd name="T6" fmla="*/ 744 w 744"/>
                <a:gd name="T7" fmla="*/ 114 h 396"/>
                <a:gd name="T8" fmla="*/ 210 w 744"/>
                <a:gd name="T9" fmla="*/ 0 h 3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4" h="396">
                  <a:moveTo>
                    <a:pt x="210" y="0"/>
                  </a:moveTo>
                  <a:lnTo>
                    <a:pt x="0" y="234"/>
                  </a:lnTo>
                  <a:lnTo>
                    <a:pt x="546" y="396"/>
                  </a:lnTo>
                  <a:lnTo>
                    <a:pt x="744" y="114"/>
                  </a:lnTo>
                  <a:lnTo>
                    <a:pt x="210" y="0"/>
                  </a:lnTo>
                  <a:close/>
                </a:path>
              </a:pathLst>
            </a:custGeom>
            <a:solidFill>
              <a:srgbClr val="FF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3" name="Freeform 8">
              <a:extLst>
                <a:ext uri="{FF2B5EF4-FFF2-40B4-BE49-F238E27FC236}">
                  <a16:creationId xmlns:a16="http://schemas.microsoft.com/office/drawing/2014/main" id="{5285BFD5-C9AD-F872-E9CF-C64C270381DC}"/>
                </a:ext>
              </a:extLst>
            </p:cNvPr>
            <p:cNvSpPr>
              <a:spLocks/>
            </p:cNvSpPr>
            <p:nvPr/>
          </p:nvSpPr>
          <p:spPr bwMode="auto">
            <a:xfrm>
              <a:off x="3102" y="546"/>
              <a:ext cx="756" cy="408"/>
            </a:xfrm>
            <a:custGeom>
              <a:avLst/>
              <a:gdLst>
                <a:gd name="T0" fmla="*/ 6 w 756"/>
                <a:gd name="T1" fmla="*/ 234 h 408"/>
                <a:gd name="T2" fmla="*/ 552 w 756"/>
                <a:gd name="T3" fmla="*/ 396 h 408"/>
                <a:gd name="T4" fmla="*/ 744 w 756"/>
                <a:gd name="T5" fmla="*/ 126 h 408"/>
                <a:gd name="T6" fmla="*/ 216 w 756"/>
                <a:gd name="T7" fmla="*/ 12 h 408"/>
                <a:gd name="T8" fmla="*/ 216 w 756"/>
                <a:gd name="T9" fmla="*/ 0 h 408"/>
                <a:gd name="T10" fmla="*/ 750 w 756"/>
                <a:gd name="T11" fmla="*/ 114 h 408"/>
                <a:gd name="T12" fmla="*/ 756 w 756"/>
                <a:gd name="T13" fmla="*/ 120 h 408"/>
                <a:gd name="T14" fmla="*/ 558 w 756"/>
                <a:gd name="T15" fmla="*/ 402 h 408"/>
                <a:gd name="T16" fmla="*/ 552 w 756"/>
                <a:gd name="T17" fmla="*/ 408 h 408"/>
                <a:gd name="T18" fmla="*/ 6 w 756"/>
                <a:gd name="T19" fmla="*/ 246 h 408"/>
                <a:gd name="T20" fmla="*/ 0 w 756"/>
                <a:gd name="T21" fmla="*/ 240 h 408"/>
                <a:gd name="T22" fmla="*/ 6 w 756"/>
                <a:gd name="T23" fmla="*/ 234 h 4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6" h="408">
                  <a:moveTo>
                    <a:pt x="6" y="234"/>
                  </a:moveTo>
                  <a:lnTo>
                    <a:pt x="552" y="396"/>
                  </a:lnTo>
                  <a:lnTo>
                    <a:pt x="744" y="126"/>
                  </a:lnTo>
                  <a:lnTo>
                    <a:pt x="216" y="12"/>
                  </a:lnTo>
                  <a:lnTo>
                    <a:pt x="216" y="0"/>
                  </a:lnTo>
                  <a:lnTo>
                    <a:pt x="750" y="114"/>
                  </a:lnTo>
                  <a:lnTo>
                    <a:pt x="756" y="120"/>
                  </a:lnTo>
                  <a:lnTo>
                    <a:pt x="558" y="402"/>
                  </a:lnTo>
                  <a:lnTo>
                    <a:pt x="552" y="408"/>
                  </a:lnTo>
                  <a:lnTo>
                    <a:pt x="6" y="246"/>
                  </a:lnTo>
                  <a:lnTo>
                    <a:pt x="0" y="240"/>
                  </a:lnTo>
                  <a:lnTo>
                    <a:pt x="6" y="2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4" name="Freeform 9">
              <a:extLst>
                <a:ext uri="{FF2B5EF4-FFF2-40B4-BE49-F238E27FC236}">
                  <a16:creationId xmlns:a16="http://schemas.microsoft.com/office/drawing/2014/main" id="{272C95ED-2C1E-1D6C-8BD4-C1C296CB7464}"/>
                </a:ext>
              </a:extLst>
            </p:cNvPr>
            <p:cNvSpPr>
              <a:spLocks/>
            </p:cNvSpPr>
            <p:nvPr/>
          </p:nvSpPr>
          <p:spPr bwMode="auto">
            <a:xfrm>
              <a:off x="3102" y="546"/>
              <a:ext cx="222" cy="240"/>
            </a:xfrm>
            <a:custGeom>
              <a:avLst/>
              <a:gdLst>
                <a:gd name="T0" fmla="*/ 222 w 222"/>
                <a:gd name="T1" fmla="*/ 6 h 240"/>
                <a:gd name="T2" fmla="*/ 12 w 222"/>
                <a:gd name="T3" fmla="*/ 240 h 240"/>
                <a:gd name="T4" fmla="*/ 0 w 222"/>
                <a:gd name="T5" fmla="*/ 240 h 240"/>
                <a:gd name="T6" fmla="*/ 210 w 222"/>
                <a:gd name="T7" fmla="*/ 6 h 240"/>
                <a:gd name="T8" fmla="*/ 216 w 222"/>
                <a:gd name="T9" fmla="*/ 0 h 240"/>
                <a:gd name="T10" fmla="*/ 222 w 222"/>
                <a:gd name="T11" fmla="*/ 6 h 2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2" h="240">
                  <a:moveTo>
                    <a:pt x="222" y="6"/>
                  </a:moveTo>
                  <a:lnTo>
                    <a:pt x="12" y="240"/>
                  </a:lnTo>
                  <a:lnTo>
                    <a:pt x="0" y="240"/>
                  </a:lnTo>
                  <a:lnTo>
                    <a:pt x="210" y="6"/>
                  </a:lnTo>
                  <a:lnTo>
                    <a:pt x="216" y="0"/>
                  </a:lnTo>
                  <a:lnTo>
                    <a:pt x="22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5" name="Freeform 10">
              <a:extLst>
                <a:ext uri="{FF2B5EF4-FFF2-40B4-BE49-F238E27FC236}">
                  <a16:creationId xmlns:a16="http://schemas.microsoft.com/office/drawing/2014/main" id="{FAC56D3D-20CA-BEED-E011-AD39A428AEF6}"/>
                </a:ext>
              </a:extLst>
            </p:cNvPr>
            <p:cNvSpPr>
              <a:spLocks/>
            </p:cNvSpPr>
            <p:nvPr/>
          </p:nvSpPr>
          <p:spPr bwMode="auto">
            <a:xfrm>
              <a:off x="3648" y="666"/>
              <a:ext cx="432" cy="612"/>
            </a:xfrm>
            <a:custGeom>
              <a:avLst/>
              <a:gdLst>
                <a:gd name="T0" fmla="*/ 198 w 432"/>
                <a:gd name="T1" fmla="*/ 0 h 612"/>
                <a:gd name="T2" fmla="*/ 432 w 432"/>
                <a:gd name="T3" fmla="*/ 186 h 612"/>
                <a:gd name="T4" fmla="*/ 402 w 432"/>
                <a:gd name="T5" fmla="*/ 192 h 612"/>
                <a:gd name="T6" fmla="*/ 402 w 432"/>
                <a:gd name="T7" fmla="*/ 522 h 612"/>
                <a:gd name="T8" fmla="*/ 30 w 432"/>
                <a:gd name="T9" fmla="*/ 612 h 612"/>
                <a:gd name="T10" fmla="*/ 30 w 432"/>
                <a:gd name="T11" fmla="*/ 276 h 612"/>
                <a:gd name="T12" fmla="*/ 0 w 432"/>
                <a:gd name="T13" fmla="*/ 288 h 612"/>
                <a:gd name="T14" fmla="*/ 198 w 432"/>
                <a:gd name="T15" fmla="*/ 0 h 6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2" h="612">
                  <a:moveTo>
                    <a:pt x="198" y="0"/>
                  </a:moveTo>
                  <a:lnTo>
                    <a:pt x="432" y="186"/>
                  </a:lnTo>
                  <a:lnTo>
                    <a:pt x="402" y="192"/>
                  </a:lnTo>
                  <a:lnTo>
                    <a:pt x="402" y="522"/>
                  </a:lnTo>
                  <a:lnTo>
                    <a:pt x="30" y="612"/>
                  </a:lnTo>
                  <a:lnTo>
                    <a:pt x="30" y="276"/>
                  </a:lnTo>
                  <a:lnTo>
                    <a:pt x="0" y="288"/>
                  </a:lnTo>
                  <a:lnTo>
                    <a:pt x="19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6" name="Freeform 11">
              <a:extLst>
                <a:ext uri="{FF2B5EF4-FFF2-40B4-BE49-F238E27FC236}">
                  <a16:creationId xmlns:a16="http://schemas.microsoft.com/office/drawing/2014/main" id="{04986523-8106-6FF0-E497-82D2E0BD8852}"/>
                </a:ext>
              </a:extLst>
            </p:cNvPr>
            <p:cNvSpPr>
              <a:spLocks/>
            </p:cNvSpPr>
            <p:nvPr/>
          </p:nvSpPr>
          <p:spPr bwMode="auto">
            <a:xfrm>
              <a:off x="3642" y="666"/>
              <a:ext cx="438" cy="618"/>
            </a:xfrm>
            <a:custGeom>
              <a:avLst/>
              <a:gdLst>
                <a:gd name="T0" fmla="*/ 438 w 438"/>
                <a:gd name="T1" fmla="*/ 180 h 618"/>
                <a:gd name="T2" fmla="*/ 438 w 438"/>
                <a:gd name="T3" fmla="*/ 192 h 618"/>
                <a:gd name="T4" fmla="*/ 414 w 438"/>
                <a:gd name="T5" fmla="*/ 198 h 618"/>
                <a:gd name="T6" fmla="*/ 414 w 438"/>
                <a:gd name="T7" fmla="*/ 522 h 618"/>
                <a:gd name="T8" fmla="*/ 408 w 438"/>
                <a:gd name="T9" fmla="*/ 528 h 618"/>
                <a:gd name="T10" fmla="*/ 36 w 438"/>
                <a:gd name="T11" fmla="*/ 618 h 618"/>
                <a:gd name="T12" fmla="*/ 30 w 438"/>
                <a:gd name="T13" fmla="*/ 612 h 618"/>
                <a:gd name="T14" fmla="*/ 30 w 438"/>
                <a:gd name="T15" fmla="*/ 282 h 618"/>
                <a:gd name="T16" fmla="*/ 6 w 438"/>
                <a:gd name="T17" fmla="*/ 294 h 618"/>
                <a:gd name="T18" fmla="*/ 0 w 438"/>
                <a:gd name="T19" fmla="*/ 288 h 618"/>
                <a:gd name="T20" fmla="*/ 198 w 438"/>
                <a:gd name="T21" fmla="*/ 0 h 618"/>
                <a:gd name="T22" fmla="*/ 210 w 438"/>
                <a:gd name="T23" fmla="*/ 0 h 618"/>
                <a:gd name="T24" fmla="*/ 18 w 438"/>
                <a:gd name="T25" fmla="*/ 276 h 618"/>
                <a:gd name="T26" fmla="*/ 36 w 438"/>
                <a:gd name="T27" fmla="*/ 270 h 618"/>
                <a:gd name="T28" fmla="*/ 42 w 438"/>
                <a:gd name="T29" fmla="*/ 276 h 618"/>
                <a:gd name="T30" fmla="*/ 42 w 438"/>
                <a:gd name="T31" fmla="*/ 606 h 618"/>
                <a:gd name="T32" fmla="*/ 402 w 438"/>
                <a:gd name="T33" fmla="*/ 516 h 618"/>
                <a:gd name="T34" fmla="*/ 402 w 438"/>
                <a:gd name="T35" fmla="*/ 192 h 618"/>
                <a:gd name="T36" fmla="*/ 408 w 438"/>
                <a:gd name="T37" fmla="*/ 186 h 618"/>
                <a:gd name="T38" fmla="*/ 438 w 438"/>
                <a:gd name="T39" fmla="*/ 180 h 618"/>
                <a:gd name="T40" fmla="*/ 438 w 438"/>
                <a:gd name="T41" fmla="*/ 180 h 6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38" h="618">
                  <a:moveTo>
                    <a:pt x="438" y="180"/>
                  </a:moveTo>
                  <a:lnTo>
                    <a:pt x="438" y="192"/>
                  </a:lnTo>
                  <a:lnTo>
                    <a:pt x="414" y="198"/>
                  </a:lnTo>
                  <a:lnTo>
                    <a:pt x="414" y="522"/>
                  </a:lnTo>
                  <a:lnTo>
                    <a:pt x="408" y="528"/>
                  </a:lnTo>
                  <a:lnTo>
                    <a:pt x="36" y="618"/>
                  </a:lnTo>
                  <a:lnTo>
                    <a:pt x="30" y="612"/>
                  </a:lnTo>
                  <a:lnTo>
                    <a:pt x="30" y="282"/>
                  </a:lnTo>
                  <a:lnTo>
                    <a:pt x="6" y="294"/>
                  </a:lnTo>
                  <a:lnTo>
                    <a:pt x="0" y="288"/>
                  </a:lnTo>
                  <a:lnTo>
                    <a:pt x="198" y="0"/>
                  </a:lnTo>
                  <a:lnTo>
                    <a:pt x="210" y="0"/>
                  </a:lnTo>
                  <a:lnTo>
                    <a:pt x="18" y="276"/>
                  </a:lnTo>
                  <a:lnTo>
                    <a:pt x="36" y="270"/>
                  </a:lnTo>
                  <a:lnTo>
                    <a:pt x="42" y="276"/>
                  </a:lnTo>
                  <a:lnTo>
                    <a:pt x="42" y="606"/>
                  </a:lnTo>
                  <a:lnTo>
                    <a:pt x="402" y="516"/>
                  </a:lnTo>
                  <a:lnTo>
                    <a:pt x="402" y="192"/>
                  </a:lnTo>
                  <a:lnTo>
                    <a:pt x="408" y="186"/>
                  </a:lnTo>
                  <a:lnTo>
                    <a:pt x="438" y="1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7" name="Freeform 12">
              <a:extLst>
                <a:ext uri="{FF2B5EF4-FFF2-40B4-BE49-F238E27FC236}">
                  <a16:creationId xmlns:a16="http://schemas.microsoft.com/office/drawing/2014/main" id="{02353C77-63BE-3755-1CD1-8D2CAE604753}"/>
                </a:ext>
              </a:extLst>
            </p:cNvPr>
            <p:cNvSpPr>
              <a:spLocks/>
            </p:cNvSpPr>
            <p:nvPr/>
          </p:nvSpPr>
          <p:spPr bwMode="auto">
            <a:xfrm>
              <a:off x="3840" y="660"/>
              <a:ext cx="240" cy="198"/>
            </a:xfrm>
            <a:custGeom>
              <a:avLst/>
              <a:gdLst>
                <a:gd name="T0" fmla="*/ 0 w 240"/>
                <a:gd name="T1" fmla="*/ 6 h 198"/>
                <a:gd name="T2" fmla="*/ 6 w 240"/>
                <a:gd name="T3" fmla="*/ 0 h 198"/>
                <a:gd name="T4" fmla="*/ 240 w 240"/>
                <a:gd name="T5" fmla="*/ 186 h 198"/>
                <a:gd name="T6" fmla="*/ 240 w 240"/>
                <a:gd name="T7" fmla="*/ 198 h 198"/>
                <a:gd name="T8" fmla="*/ 6 w 240"/>
                <a:gd name="T9" fmla="*/ 12 h 198"/>
                <a:gd name="T10" fmla="*/ 0 w 240"/>
                <a:gd name="T11" fmla="*/ 6 h 1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0" h="198">
                  <a:moveTo>
                    <a:pt x="0" y="6"/>
                  </a:moveTo>
                  <a:lnTo>
                    <a:pt x="6" y="0"/>
                  </a:lnTo>
                  <a:lnTo>
                    <a:pt x="240" y="186"/>
                  </a:lnTo>
                  <a:lnTo>
                    <a:pt x="240" y="198"/>
                  </a:lnTo>
                  <a:lnTo>
                    <a:pt x="6" y="12"/>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8" name="Freeform 13">
              <a:extLst>
                <a:ext uri="{FF2B5EF4-FFF2-40B4-BE49-F238E27FC236}">
                  <a16:creationId xmlns:a16="http://schemas.microsoft.com/office/drawing/2014/main" id="{0F24ACB5-C60A-9F4A-05FF-7E2410773A51}"/>
                </a:ext>
              </a:extLst>
            </p:cNvPr>
            <p:cNvSpPr>
              <a:spLocks/>
            </p:cNvSpPr>
            <p:nvPr/>
          </p:nvSpPr>
          <p:spPr bwMode="auto">
            <a:xfrm>
              <a:off x="3126" y="792"/>
              <a:ext cx="552" cy="492"/>
            </a:xfrm>
            <a:custGeom>
              <a:avLst/>
              <a:gdLst>
                <a:gd name="T0" fmla="*/ 552 w 552"/>
                <a:gd name="T1" fmla="*/ 492 h 492"/>
                <a:gd name="T2" fmla="*/ 6 w 552"/>
                <a:gd name="T3" fmla="*/ 324 h 492"/>
                <a:gd name="T4" fmla="*/ 0 w 552"/>
                <a:gd name="T5" fmla="*/ 318 h 492"/>
                <a:gd name="T6" fmla="*/ 0 w 552"/>
                <a:gd name="T7" fmla="*/ 0 h 492"/>
                <a:gd name="T8" fmla="*/ 12 w 552"/>
                <a:gd name="T9" fmla="*/ 0 h 492"/>
                <a:gd name="T10" fmla="*/ 12 w 552"/>
                <a:gd name="T11" fmla="*/ 312 h 492"/>
                <a:gd name="T12" fmla="*/ 552 w 552"/>
                <a:gd name="T13" fmla="*/ 480 h 492"/>
                <a:gd name="T14" fmla="*/ 552 w 552"/>
                <a:gd name="T15" fmla="*/ 492 h 4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2" h="492">
                  <a:moveTo>
                    <a:pt x="552" y="492"/>
                  </a:moveTo>
                  <a:lnTo>
                    <a:pt x="6" y="324"/>
                  </a:lnTo>
                  <a:lnTo>
                    <a:pt x="0" y="318"/>
                  </a:lnTo>
                  <a:lnTo>
                    <a:pt x="0" y="0"/>
                  </a:lnTo>
                  <a:lnTo>
                    <a:pt x="12" y="0"/>
                  </a:lnTo>
                  <a:lnTo>
                    <a:pt x="12" y="312"/>
                  </a:lnTo>
                  <a:lnTo>
                    <a:pt x="552" y="480"/>
                  </a:lnTo>
                  <a:lnTo>
                    <a:pt x="552" y="4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49" name="Freeform 14">
              <a:extLst>
                <a:ext uri="{FF2B5EF4-FFF2-40B4-BE49-F238E27FC236}">
                  <a16:creationId xmlns:a16="http://schemas.microsoft.com/office/drawing/2014/main" id="{CE5FBC6D-59CD-A22C-53CE-9EB63A8287B0}"/>
                </a:ext>
              </a:extLst>
            </p:cNvPr>
            <p:cNvSpPr>
              <a:spLocks/>
            </p:cNvSpPr>
            <p:nvPr/>
          </p:nvSpPr>
          <p:spPr bwMode="auto">
            <a:xfrm>
              <a:off x="2472" y="954"/>
              <a:ext cx="876" cy="198"/>
            </a:xfrm>
            <a:custGeom>
              <a:avLst/>
              <a:gdLst>
                <a:gd name="T0" fmla="*/ 660 w 876"/>
                <a:gd name="T1" fmla="*/ 0 h 198"/>
                <a:gd name="T2" fmla="*/ 0 w 876"/>
                <a:gd name="T3" fmla="*/ 132 h 198"/>
                <a:gd name="T4" fmla="*/ 252 w 876"/>
                <a:gd name="T5" fmla="*/ 198 h 198"/>
                <a:gd name="T6" fmla="*/ 876 w 876"/>
                <a:gd name="T7" fmla="*/ 60 h 198"/>
                <a:gd name="T8" fmla="*/ 660 w 876"/>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6" h="198">
                  <a:moveTo>
                    <a:pt x="660" y="0"/>
                  </a:moveTo>
                  <a:lnTo>
                    <a:pt x="0" y="132"/>
                  </a:lnTo>
                  <a:lnTo>
                    <a:pt x="252" y="198"/>
                  </a:lnTo>
                  <a:lnTo>
                    <a:pt x="876" y="60"/>
                  </a:lnTo>
                  <a:lnTo>
                    <a:pt x="66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0" name="Freeform 15">
              <a:extLst>
                <a:ext uri="{FF2B5EF4-FFF2-40B4-BE49-F238E27FC236}">
                  <a16:creationId xmlns:a16="http://schemas.microsoft.com/office/drawing/2014/main" id="{AE352011-8AC2-3D08-46C8-1A6386BDE8B4}"/>
                </a:ext>
              </a:extLst>
            </p:cNvPr>
            <p:cNvSpPr>
              <a:spLocks/>
            </p:cNvSpPr>
            <p:nvPr/>
          </p:nvSpPr>
          <p:spPr bwMode="auto">
            <a:xfrm>
              <a:off x="2472" y="1008"/>
              <a:ext cx="876" cy="150"/>
            </a:xfrm>
            <a:custGeom>
              <a:avLst/>
              <a:gdLst>
                <a:gd name="T0" fmla="*/ 0 w 876"/>
                <a:gd name="T1" fmla="*/ 72 h 150"/>
                <a:gd name="T2" fmla="*/ 252 w 876"/>
                <a:gd name="T3" fmla="*/ 138 h 150"/>
                <a:gd name="T4" fmla="*/ 876 w 876"/>
                <a:gd name="T5" fmla="*/ 0 h 150"/>
                <a:gd name="T6" fmla="*/ 876 w 876"/>
                <a:gd name="T7" fmla="*/ 12 h 150"/>
                <a:gd name="T8" fmla="*/ 252 w 876"/>
                <a:gd name="T9" fmla="*/ 150 h 150"/>
                <a:gd name="T10" fmla="*/ 0 w 876"/>
                <a:gd name="T11" fmla="*/ 84 h 150"/>
                <a:gd name="T12" fmla="*/ 0 w 876"/>
                <a:gd name="T13" fmla="*/ 72 h 150"/>
                <a:gd name="T14" fmla="*/ 0 w 876"/>
                <a:gd name="T15" fmla="*/ 72 h 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76" h="150">
                  <a:moveTo>
                    <a:pt x="0" y="72"/>
                  </a:moveTo>
                  <a:lnTo>
                    <a:pt x="252" y="138"/>
                  </a:lnTo>
                  <a:lnTo>
                    <a:pt x="876" y="0"/>
                  </a:lnTo>
                  <a:lnTo>
                    <a:pt x="876" y="12"/>
                  </a:lnTo>
                  <a:lnTo>
                    <a:pt x="252" y="150"/>
                  </a:lnTo>
                  <a:lnTo>
                    <a:pt x="0" y="84"/>
                  </a:lnTo>
                  <a:lnTo>
                    <a:pt x="0"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1" name="Freeform 16">
              <a:extLst>
                <a:ext uri="{FF2B5EF4-FFF2-40B4-BE49-F238E27FC236}">
                  <a16:creationId xmlns:a16="http://schemas.microsoft.com/office/drawing/2014/main" id="{DBC34B9E-2A2F-4D9C-11A2-030A1F33E746}"/>
                </a:ext>
              </a:extLst>
            </p:cNvPr>
            <p:cNvSpPr>
              <a:spLocks/>
            </p:cNvSpPr>
            <p:nvPr/>
          </p:nvSpPr>
          <p:spPr bwMode="auto">
            <a:xfrm>
              <a:off x="3132" y="948"/>
              <a:ext cx="216" cy="72"/>
            </a:xfrm>
            <a:custGeom>
              <a:avLst/>
              <a:gdLst>
                <a:gd name="T0" fmla="*/ 216 w 216"/>
                <a:gd name="T1" fmla="*/ 72 h 72"/>
                <a:gd name="T2" fmla="*/ 0 w 216"/>
                <a:gd name="T3" fmla="*/ 12 h 72"/>
                <a:gd name="T4" fmla="*/ 0 w 216"/>
                <a:gd name="T5" fmla="*/ 0 h 72"/>
                <a:gd name="T6" fmla="*/ 216 w 216"/>
                <a:gd name="T7" fmla="*/ 60 h 72"/>
                <a:gd name="T8" fmla="*/ 216 w 216"/>
                <a:gd name="T9" fmla="*/ 72 h 72"/>
                <a:gd name="T10" fmla="*/ 216 w 216"/>
                <a:gd name="T11" fmla="*/ 72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2">
                  <a:moveTo>
                    <a:pt x="216" y="72"/>
                  </a:moveTo>
                  <a:lnTo>
                    <a:pt x="0" y="12"/>
                  </a:lnTo>
                  <a:lnTo>
                    <a:pt x="0" y="0"/>
                  </a:lnTo>
                  <a:lnTo>
                    <a:pt x="216" y="60"/>
                  </a:lnTo>
                  <a:lnTo>
                    <a:pt x="21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2" name="Freeform 17">
              <a:extLst>
                <a:ext uri="{FF2B5EF4-FFF2-40B4-BE49-F238E27FC236}">
                  <a16:creationId xmlns:a16="http://schemas.microsoft.com/office/drawing/2014/main" id="{C75A15CF-A627-31C4-CE4B-D0113C6C9DA1}"/>
                </a:ext>
              </a:extLst>
            </p:cNvPr>
            <p:cNvSpPr>
              <a:spLocks/>
            </p:cNvSpPr>
            <p:nvPr/>
          </p:nvSpPr>
          <p:spPr bwMode="auto">
            <a:xfrm>
              <a:off x="2472" y="948"/>
              <a:ext cx="660" cy="144"/>
            </a:xfrm>
            <a:custGeom>
              <a:avLst/>
              <a:gdLst>
                <a:gd name="T0" fmla="*/ 660 w 660"/>
                <a:gd name="T1" fmla="*/ 12 h 144"/>
                <a:gd name="T2" fmla="*/ 0 w 660"/>
                <a:gd name="T3" fmla="*/ 144 h 144"/>
                <a:gd name="T4" fmla="*/ 0 w 660"/>
                <a:gd name="T5" fmla="*/ 132 h 144"/>
                <a:gd name="T6" fmla="*/ 660 w 660"/>
                <a:gd name="T7" fmla="*/ 0 h 144"/>
                <a:gd name="T8" fmla="*/ 660 w 660"/>
                <a:gd name="T9" fmla="*/ 12 h 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0" h="144">
                  <a:moveTo>
                    <a:pt x="660" y="12"/>
                  </a:moveTo>
                  <a:lnTo>
                    <a:pt x="0" y="144"/>
                  </a:lnTo>
                  <a:lnTo>
                    <a:pt x="0" y="132"/>
                  </a:lnTo>
                  <a:lnTo>
                    <a:pt x="660" y="0"/>
                  </a:lnTo>
                  <a:lnTo>
                    <a:pt x="66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3" name="Freeform 18">
              <a:extLst>
                <a:ext uri="{FF2B5EF4-FFF2-40B4-BE49-F238E27FC236}">
                  <a16:creationId xmlns:a16="http://schemas.microsoft.com/office/drawing/2014/main" id="{6A96F6C7-128D-63C3-FFDA-8466D8805414}"/>
                </a:ext>
              </a:extLst>
            </p:cNvPr>
            <p:cNvSpPr>
              <a:spLocks/>
            </p:cNvSpPr>
            <p:nvPr/>
          </p:nvSpPr>
          <p:spPr bwMode="auto">
            <a:xfrm>
              <a:off x="2754" y="1020"/>
              <a:ext cx="564" cy="276"/>
            </a:xfrm>
            <a:custGeom>
              <a:avLst/>
              <a:gdLst>
                <a:gd name="T0" fmla="*/ 564 w 564"/>
                <a:gd name="T1" fmla="*/ 0 h 276"/>
                <a:gd name="T2" fmla="*/ 564 w 564"/>
                <a:gd name="T3" fmla="*/ 144 h 276"/>
                <a:gd name="T4" fmla="*/ 0 w 564"/>
                <a:gd name="T5" fmla="*/ 276 h 276"/>
                <a:gd name="T6" fmla="*/ 0 w 564"/>
                <a:gd name="T7" fmla="*/ 132 h 276"/>
                <a:gd name="T8" fmla="*/ 564 w 564"/>
                <a:gd name="T9" fmla="*/ 0 h 2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4" h="276">
                  <a:moveTo>
                    <a:pt x="564" y="0"/>
                  </a:moveTo>
                  <a:lnTo>
                    <a:pt x="564" y="144"/>
                  </a:lnTo>
                  <a:lnTo>
                    <a:pt x="0" y="276"/>
                  </a:lnTo>
                  <a:lnTo>
                    <a:pt x="0" y="132"/>
                  </a:lnTo>
                  <a:lnTo>
                    <a:pt x="56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4" name="Freeform 19">
              <a:extLst>
                <a:ext uri="{FF2B5EF4-FFF2-40B4-BE49-F238E27FC236}">
                  <a16:creationId xmlns:a16="http://schemas.microsoft.com/office/drawing/2014/main" id="{6C7BCCA7-110B-7981-9C6A-34B106434D2C}"/>
                </a:ext>
              </a:extLst>
            </p:cNvPr>
            <p:cNvSpPr>
              <a:spLocks/>
            </p:cNvSpPr>
            <p:nvPr/>
          </p:nvSpPr>
          <p:spPr bwMode="auto">
            <a:xfrm>
              <a:off x="2748" y="1014"/>
              <a:ext cx="576" cy="288"/>
            </a:xfrm>
            <a:custGeom>
              <a:avLst/>
              <a:gdLst>
                <a:gd name="T0" fmla="*/ 576 w 576"/>
                <a:gd name="T1" fmla="*/ 150 h 288"/>
                <a:gd name="T2" fmla="*/ 570 w 576"/>
                <a:gd name="T3" fmla="*/ 156 h 288"/>
                <a:gd name="T4" fmla="*/ 6 w 576"/>
                <a:gd name="T5" fmla="*/ 288 h 288"/>
                <a:gd name="T6" fmla="*/ 0 w 576"/>
                <a:gd name="T7" fmla="*/ 282 h 288"/>
                <a:gd name="T8" fmla="*/ 0 w 576"/>
                <a:gd name="T9" fmla="*/ 138 h 288"/>
                <a:gd name="T10" fmla="*/ 6 w 576"/>
                <a:gd name="T11" fmla="*/ 132 h 288"/>
                <a:gd name="T12" fmla="*/ 570 w 576"/>
                <a:gd name="T13" fmla="*/ 0 h 288"/>
                <a:gd name="T14" fmla="*/ 570 w 576"/>
                <a:gd name="T15" fmla="*/ 12 h 288"/>
                <a:gd name="T16" fmla="*/ 12 w 576"/>
                <a:gd name="T17" fmla="*/ 144 h 288"/>
                <a:gd name="T18" fmla="*/ 12 w 576"/>
                <a:gd name="T19" fmla="*/ 276 h 288"/>
                <a:gd name="T20" fmla="*/ 570 w 576"/>
                <a:gd name="T21" fmla="*/ 144 h 288"/>
                <a:gd name="T22" fmla="*/ 576 w 576"/>
                <a:gd name="T23" fmla="*/ 150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76" h="288">
                  <a:moveTo>
                    <a:pt x="576" y="150"/>
                  </a:moveTo>
                  <a:lnTo>
                    <a:pt x="570" y="156"/>
                  </a:lnTo>
                  <a:lnTo>
                    <a:pt x="6" y="288"/>
                  </a:lnTo>
                  <a:lnTo>
                    <a:pt x="0" y="282"/>
                  </a:lnTo>
                  <a:lnTo>
                    <a:pt x="0" y="138"/>
                  </a:lnTo>
                  <a:lnTo>
                    <a:pt x="6" y="132"/>
                  </a:lnTo>
                  <a:lnTo>
                    <a:pt x="570" y="0"/>
                  </a:lnTo>
                  <a:lnTo>
                    <a:pt x="570" y="12"/>
                  </a:lnTo>
                  <a:lnTo>
                    <a:pt x="12" y="144"/>
                  </a:lnTo>
                  <a:lnTo>
                    <a:pt x="12" y="276"/>
                  </a:lnTo>
                  <a:lnTo>
                    <a:pt x="570" y="144"/>
                  </a:lnTo>
                  <a:lnTo>
                    <a:pt x="576" y="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5" name="Freeform 20">
              <a:extLst>
                <a:ext uri="{FF2B5EF4-FFF2-40B4-BE49-F238E27FC236}">
                  <a16:creationId xmlns:a16="http://schemas.microsoft.com/office/drawing/2014/main" id="{288EAF67-9B56-5B84-89D5-7522AE491DAC}"/>
                </a:ext>
              </a:extLst>
            </p:cNvPr>
            <p:cNvSpPr>
              <a:spLocks/>
            </p:cNvSpPr>
            <p:nvPr/>
          </p:nvSpPr>
          <p:spPr bwMode="auto">
            <a:xfrm>
              <a:off x="3312" y="1014"/>
              <a:ext cx="12" cy="150"/>
            </a:xfrm>
            <a:custGeom>
              <a:avLst/>
              <a:gdLst>
                <a:gd name="T0" fmla="*/ 6 w 12"/>
                <a:gd name="T1" fmla="*/ 0 h 150"/>
                <a:gd name="T2" fmla="*/ 12 w 12"/>
                <a:gd name="T3" fmla="*/ 6 h 150"/>
                <a:gd name="T4" fmla="*/ 12 w 12"/>
                <a:gd name="T5" fmla="*/ 150 h 150"/>
                <a:gd name="T6" fmla="*/ 0 w 12"/>
                <a:gd name="T7" fmla="*/ 150 h 150"/>
                <a:gd name="T8" fmla="*/ 0 w 12"/>
                <a:gd name="T9" fmla="*/ 6 h 150"/>
                <a:gd name="T10" fmla="*/ 6 w 12"/>
                <a:gd name="T11" fmla="*/ 0 h 1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50">
                  <a:moveTo>
                    <a:pt x="6" y="0"/>
                  </a:moveTo>
                  <a:lnTo>
                    <a:pt x="12" y="6"/>
                  </a:lnTo>
                  <a:lnTo>
                    <a:pt x="12" y="150"/>
                  </a:lnTo>
                  <a:lnTo>
                    <a:pt x="0" y="150"/>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6" name="Freeform 21">
              <a:extLst>
                <a:ext uri="{FF2B5EF4-FFF2-40B4-BE49-F238E27FC236}">
                  <a16:creationId xmlns:a16="http://schemas.microsoft.com/office/drawing/2014/main" id="{283F2E99-EEF6-E5C3-E59E-CF7530E9D033}"/>
                </a:ext>
              </a:extLst>
            </p:cNvPr>
            <p:cNvSpPr>
              <a:spLocks/>
            </p:cNvSpPr>
            <p:nvPr/>
          </p:nvSpPr>
          <p:spPr bwMode="auto">
            <a:xfrm>
              <a:off x="2496" y="1092"/>
              <a:ext cx="258" cy="210"/>
            </a:xfrm>
            <a:custGeom>
              <a:avLst/>
              <a:gdLst>
                <a:gd name="T0" fmla="*/ 258 w 258"/>
                <a:gd name="T1" fmla="*/ 210 h 210"/>
                <a:gd name="T2" fmla="*/ 6 w 258"/>
                <a:gd name="T3" fmla="*/ 144 h 210"/>
                <a:gd name="T4" fmla="*/ 0 w 258"/>
                <a:gd name="T5" fmla="*/ 138 h 210"/>
                <a:gd name="T6" fmla="*/ 0 w 258"/>
                <a:gd name="T7" fmla="*/ 0 h 210"/>
                <a:gd name="T8" fmla="*/ 12 w 258"/>
                <a:gd name="T9" fmla="*/ 0 h 210"/>
                <a:gd name="T10" fmla="*/ 12 w 258"/>
                <a:gd name="T11" fmla="*/ 132 h 210"/>
                <a:gd name="T12" fmla="*/ 258 w 258"/>
                <a:gd name="T13" fmla="*/ 198 h 210"/>
                <a:gd name="T14" fmla="*/ 258 w 258"/>
                <a:gd name="T15" fmla="*/ 210 h 2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8" h="210">
                  <a:moveTo>
                    <a:pt x="258" y="210"/>
                  </a:moveTo>
                  <a:lnTo>
                    <a:pt x="6" y="144"/>
                  </a:lnTo>
                  <a:lnTo>
                    <a:pt x="0" y="138"/>
                  </a:lnTo>
                  <a:lnTo>
                    <a:pt x="0" y="0"/>
                  </a:lnTo>
                  <a:lnTo>
                    <a:pt x="12" y="0"/>
                  </a:lnTo>
                  <a:lnTo>
                    <a:pt x="12" y="132"/>
                  </a:lnTo>
                  <a:lnTo>
                    <a:pt x="258" y="198"/>
                  </a:lnTo>
                  <a:lnTo>
                    <a:pt x="258" y="2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7" name="Freeform 22">
              <a:extLst>
                <a:ext uri="{FF2B5EF4-FFF2-40B4-BE49-F238E27FC236}">
                  <a16:creationId xmlns:a16="http://schemas.microsoft.com/office/drawing/2014/main" id="{267F3C2A-B21E-F700-3B3F-F3B6B56F93FD}"/>
                </a:ext>
              </a:extLst>
            </p:cNvPr>
            <p:cNvSpPr>
              <a:spLocks/>
            </p:cNvSpPr>
            <p:nvPr/>
          </p:nvSpPr>
          <p:spPr bwMode="auto">
            <a:xfrm>
              <a:off x="3444" y="540"/>
              <a:ext cx="66" cy="72"/>
            </a:xfrm>
            <a:custGeom>
              <a:avLst/>
              <a:gdLst>
                <a:gd name="T0" fmla="*/ 0 w 66"/>
                <a:gd name="T1" fmla="*/ 0 h 72"/>
                <a:gd name="T2" fmla="*/ 0 w 66"/>
                <a:gd name="T3" fmla="*/ 60 h 72"/>
                <a:gd name="T4" fmla="*/ 42 w 66"/>
                <a:gd name="T5" fmla="*/ 72 h 72"/>
                <a:gd name="T6" fmla="*/ 54 w 66"/>
                <a:gd name="T7" fmla="*/ 54 h 72"/>
                <a:gd name="T8" fmla="*/ 66 w 66"/>
                <a:gd name="T9" fmla="*/ 60 h 72"/>
                <a:gd name="T10" fmla="*/ 66 w 66"/>
                <a:gd name="T11" fmla="*/ 0 h 72"/>
                <a:gd name="T12" fmla="*/ 42 w 66"/>
                <a:gd name="T13" fmla="*/ 6 h 72"/>
                <a:gd name="T14" fmla="*/ 0 w 66"/>
                <a:gd name="T15" fmla="*/ 0 h 7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72">
                  <a:moveTo>
                    <a:pt x="0" y="0"/>
                  </a:moveTo>
                  <a:lnTo>
                    <a:pt x="0" y="60"/>
                  </a:lnTo>
                  <a:lnTo>
                    <a:pt x="42" y="72"/>
                  </a:lnTo>
                  <a:lnTo>
                    <a:pt x="54" y="54"/>
                  </a:lnTo>
                  <a:lnTo>
                    <a:pt x="66" y="60"/>
                  </a:lnTo>
                  <a:lnTo>
                    <a:pt x="66" y="0"/>
                  </a:lnTo>
                  <a:lnTo>
                    <a:pt x="42" y="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8" name="Freeform 23">
              <a:extLst>
                <a:ext uri="{FF2B5EF4-FFF2-40B4-BE49-F238E27FC236}">
                  <a16:creationId xmlns:a16="http://schemas.microsoft.com/office/drawing/2014/main" id="{FE63A5EF-01DE-2225-8D2F-593885C4464E}"/>
                </a:ext>
              </a:extLst>
            </p:cNvPr>
            <p:cNvSpPr>
              <a:spLocks/>
            </p:cNvSpPr>
            <p:nvPr/>
          </p:nvSpPr>
          <p:spPr bwMode="auto">
            <a:xfrm>
              <a:off x="3438" y="534"/>
              <a:ext cx="78" cy="84"/>
            </a:xfrm>
            <a:custGeom>
              <a:avLst/>
              <a:gdLst>
                <a:gd name="T0" fmla="*/ 6 w 78"/>
                <a:gd name="T1" fmla="*/ 60 h 84"/>
                <a:gd name="T2" fmla="*/ 48 w 78"/>
                <a:gd name="T3" fmla="*/ 72 h 84"/>
                <a:gd name="T4" fmla="*/ 54 w 78"/>
                <a:gd name="T5" fmla="*/ 60 h 84"/>
                <a:gd name="T6" fmla="*/ 60 w 78"/>
                <a:gd name="T7" fmla="*/ 54 h 84"/>
                <a:gd name="T8" fmla="*/ 66 w 78"/>
                <a:gd name="T9" fmla="*/ 60 h 84"/>
                <a:gd name="T10" fmla="*/ 66 w 78"/>
                <a:gd name="T11" fmla="*/ 12 h 84"/>
                <a:gd name="T12" fmla="*/ 48 w 78"/>
                <a:gd name="T13" fmla="*/ 18 h 84"/>
                <a:gd name="T14" fmla="*/ 6 w 78"/>
                <a:gd name="T15" fmla="*/ 12 h 84"/>
                <a:gd name="T16" fmla="*/ 6 w 78"/>
                <a:gd name="T17" fmla="*/ 0 h 84"/>
                <a:gd name="T18" fmla="*/ 48 w 78"/>
                <a:gd name="T19" fmla="*/ 6 h 84"/>
                <a:gd name="T20" fmla="*/ 72 w 78"/>
                <a:gd name="T21" fmla="*/ 0 h 84"/>
                <a:gd name="T22" fmla="*/ 78 w 78"/>
                <a:gd name="T23" fmla="*/ 6 h 84"/>
                <a:gd name="T24" fmla="*/ 78 w 78"/>
                <a:gd name="T25" fmla="*/ 66 h 84"/>
                <a:gd name="T26" fmla="*/ 72 w 78"/>
                <a:gd name="T27" fmla="*/ 72 h 84"/>
                <a:gd name="T28" fmla="*/ 60 w 78"/>
                <a:gd name="T29" fmla="*/ 66 h 84"/>
                <a:gd name="T30" fmla="*/ 54 w 78"/>
                <a:gd name="T31" fmla="*/ 78 h 84"/>
                <a:gd name="T32" fmla="*/ 48 w 78"/>
                <a:gd name="T33" fmla="*/ 84 h 84"/>
                <a:gd name="T34" fmla="*/ 6 w 78"/>
                <a:gd name="T35" fmla="*/ 72 h 84"/>
                <a:gd name="T36" fmla="*/ 0 w 78"/>
                <a:gd name="T37" fmla="*/ 66 h 84"/>
                <a:gd name="T38" fmla="*/ 6 w 78"/>
                <a:gd name="T39" fmla="*/ 60 h 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8" h="84">
                  <a:moveTo>
                    <a:pt x="6" y="60"/>
                  </a:moveTo>
                  <a:lnTo>
                    <a:pt x="48" y="72"/>
                  </a:lnTo>
                  <a:lnTo>
                    <a:pt x="54" y="60"/>
                  </a:lnTo>
                  <a:lnTo>
                    <a:pt x="60" y="54"/>
                  </a:lnTo>
                  <a:lnTo>
                    <a:pt x="66" y="60"/>
                  </a:lnTo>
                  <a:lnTo>
                    <a:pt x="66" y="12"/>
                  </a:lnTo>
                  <a:lnTo>
                    <a:pt x="48" y="18"/>
                  </a:lnTo>
                  <a:lnTo>
                    <a:pt x="6" y="12"/>
                  </a:lnTo>
                  <a:lnTo>
                    <a:pt x="6" y="0"/>
                  </a:lnTo>
                  <a:lnTo>
                    <a:pt x="48" y="6"/>
                  </a:lnTo>
                  <a:lnTo>
                    <a:pt x="72" y="0"/>
                  </a:lnTo>
                  <a:lnTo>
                    <a:pt x="78" y="6"/>
                  </a:lnTo>
                  <a:lnTo>
                    <a:pt x="78" y="66"/>
                  </a:lnTo>
                  <a:lnTo>
                    <a:pt x="72" y="72"/>
                  </a:lnTo>
                  <a:lnTo>
                    <a:pt x="60" y="66"/>
                  </a:lnTo>
                  <a:lnTo>
                    <a:pt x="54" y="78"/>
                  </a:lnTo>
                  <a:lnTo>
                    <a:pt x="48" y="84"/>
                  </a:lnTo>
                  <a:lnTo>
                    <a:pt x="6" y="72"/>
                  </a:lnTo>
                  <a:lnTo>
                    <a:pt x="0" y="66"/>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59" name="Freeform 24">
              <a:extLst>
                <a:ext uri="{FF2B5EF4-FFF2-40B4-BE49-F238E27FC236}">
                  <a16:creationId xmlns:a16="http://schemas.microsoft.com/office/drawing/2014/main" id="{96C5323C-78AC-16A3-70DC-2B2D294697D8}"/>
                </a:ext>
              </a:extLst>
            </p:cNvPr>
            <p:cNvSpPr>
              <a:spLocks/>
            </p:cNvSpPr>
            <p:nvPr/>
          </p:nvSpPr>
          <p:spPr bwMode="auto">
            <a:xfrm>
              <a:off x="3438" y="534"/>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0" name="Rectangle 25">
              <a:extLst>
                <a:ext uri="{FF2B5EF4-FFF2-40B4-BE49-F238E27FC236}">
                  <a16:creationId xmlns:a16="http://schemas.microsoft.com/office/drawing/2014/main" id="{05F5D2A2-1AF6-D9CA-0FB2-2DADAE6FA3B0}"/>
                </a:ext>
              </a:extLst>
            </p:cNvPr>
            <p:cNvSpPr>
              <a:spLocks noChangeArrowheads="1"/>
            </p:cNvSpPr>
            <p:nvPr/>
          </p:nvSpPr>
          <p:spPr bwMode="auto">
            <a:xfrm>
              <a:off x="3474" y="546"/>
              <a:ext cx="12"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161" name="Freeform 26">
              <a:extLst>
                <a:ext uri="{FF2B5EF4-FFF2-40B4-BE49-F238E27FC236}">
                  <a16:creationId xmlns:a16="http://schemas.microsoft.com/office/drawing/2014/main" id="{FE36B9D4-9226-7654-E736-A33EFEE90C77}"/>
                </a:ext>
              </a:extLst>
            </p:cNvPr>
            <p:cNvSpPr>
              <a:spLocks/>
            </p:cNvSpPr>
            <p:nvPr/>
          </p:nvSpPr>
          <p:spPr bwMode="auto">
            <a:xfrm>
              <a:off x="3444" y="528"/>
              <a:ext cx="66" cy="18"/>
            </a:xfrm>
            <a:custGeom>
              <a:avLst/>
              <a:gdLst>
                <a:gd name="T0" fmla="*/ 0 w 66"/>
                <a:gd name="T1" fmla="*/ 6 h 18"/>
                <a:gd name="T2" fmla="*/ 30 w 66"/>
                <a:gd name="T3" fmla="*/ 0 h 18"/>
                <a:gd name="T4" fmla="*/ 66 w 66"/>
                <a:gd name="T5" fmla="*/ 6 h 18"/>
                <a:gd name="T6" fmla="*/ 66 w 66"/>
                <a:gd name="T7" fmla="*/ 18 h 18"/>
                <a:gd name="T8" fmla="*/ 30 w 66"/>
                <a:gd name="T9" fmla="*/ 12 h 18"/>
                <a:gd name="T10" fmla="*/ 0 w 66"/>
                <a:gd name="T11" fmla="*/ 18 h 18"/>
                <a:gd name="T12" fmla="*/ 0 w 66"/>
                <a:gd name="T13" fmla="*/ 6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18">
                  <a:moveTo>
                    <a:pt x="0" y="6"/>
                  </a:moveTo>
                  <a:lnTo>
                    <a:pt x="30" y="0"/>
                  </a:lnTo>
                  <a:lnTo>
                    <a:pt x="66" y="6"/>
                  </a:lnTo>
                  <a:lnTo>
                    <a:pt x="66" y="18"/>
                  </a:lnTo>
                  <a:lnTo>
                    <a:pt x="30" y="12"/>
                  </a:lnTo>
                  <a:lnTo>
                    <a:pt x="0" y="18"/>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2" name="Freeform 27">
              <a:extLst>
                <a:ext uri="{FF2B5EF4-FFF2-40B4-BE49-F238E27FC236}">
                  <a16:creationId xmlns:a16="http://schemas.microsoft.com/office/drawing/2014/main" id="{5EDE7D47-6149-CCA3-73E4-04FF4BF49171}"/>
                </a:ext>
              </a:extLst>
            </p:cNvPr>
            <p:cNvSpPr>
              <a:spLocks/>
            </p:cNvSpPr>
            <p:nvPr/>
          </p:nvSpPr>
          <p:spPr bwMode="auto">
            <a:xfrm>
              <a:off x="3708" y="960"/>
              <a:ext cx="72" cy="72"/>
            </a:xfrm>
            <a:custGeom>
              <a:avLst/>
              <a:gdLst>
                <a:gd name="T0" fmla="*/ 0 w 72"/>
                <a:gd name="T1" fmla="*/ 12 h 72"/>
                <a:gd name="T2" fmla="*/ 0 w 72"/>
                <a:gd name="T3" fmla="*/ 72 h 72"/>
                <a:gd name="T4" fmla="*/ 72 w 72"/>
                <a:gd name="T5" fmla="*/ 60 h 72"/>
                <a:gd name="T6" fmla="*/ 72 w 72"/>
                <a:gd name="T7" fmla="*/ 0 h 72"/>
                <a:gd name="T8" fmla="*/ 0 w 72"/>
                <a:gd name="T9" fmla="*/ 12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0" y="12"/>
                  </a:moveTo>
                  <a:lnTo>
                    <a:pt x="0" y="72"/>
                  </a:lnTo>
                  <a:lnTo>
                    <a:pt x="72" y="60"/>
                  </a:lnTo>
                  <a:lnTo>
                    <a:pt x="7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3" name="Freeform 28">
              <a:extLst>
                <a:ext uri="{FF2B5EF4-FFF2-40B4-BE49-F238E27FC236}">
                  <a16:creationId xmlns:a16="http://schemas.microsoft.com/office/drawing/2014/main" id="{D3CA2F34-8D4E-471A-E6AB-E4E6A18285C9}"/>
                </a:ext>
              </a:extLst>
            </p:cNvPr>
            <p:cNvSpPr>
              <a:spLocks/>
            </p:cNvSpPr>
            <p:nvPr/>
          </p:nvSpPr>
          <p:spPr bwMode="auto">
            <a:xfrm>
              <a:off x="3702" y="954"/>
              <a:ext cx="84" cy="84"/>
            </a:xfrm>
            <a:custGeom>
              <a:avLst/>
              <a:gdLst>
                <a:gd name="T0" fmla="*/ 6 w 84"/>
                <a:gd name="T1" fmla="*/ 72 h 84"/>
                <a:gd name="T2" fmla="*/ 72 w 84"/>
                <a:gd name="T3" fmla="*/ 60 h 84"/>
                <a:gd name="T4" fmla="*/ 72 w 84"/>
                <a:gd name="T5" fmla="*/ 12 h 84"/>
                <a:gd name="T6" fmla="*/ 6 w 84"/>
                <a:gd name="T7" fmla="*/ 24 h 84"/>
                <a:gd name="T8" fmla="*/ 6 w 84"/>
                <a:gd name="T9" fmla="*/ 12 h 84"/>
                <a:gd name="T10" fmla="*/ 78 w 84"/>
                <a:gd name="T11" fmla="*/ 0 h 84"/>
                <a:gd name="T12" fmla="*/ 84 w 84"/>
                <a:gd name="T13" fmla="*/ 6 h 84"/>
                <a:gd name="T14" fmla="*/ 84 w 84"/>
                <a:gd name="T15" fmla="*/ 66 h 84"/>
                <a:gd name="T16" fmla="*/ 78 w 84"/>
                <a:gd name="T17" fmla="*/ 72 h 84"/>
                <a:gd name="T18" fmla="*/ 6 w 84"/>
                <a:gd name="T19" fmla="*/ 84 h 84"/>
                <a:gd name="T20" fmla="*/ 0 w 84"/>
                <a:gd name="T21" fmla="*/ 78 h 84"/>
                <a:gd name="T22" fmla="*/ 6 w 84"/>
                <a:gd name="T23" fmla="*/ 72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84">
                  <a:moveTo>
                    <a:pt x="6" y="72"/>
                  </a:moveTo>
                  <a:lnTo>
                    <a:pt x="72" y="60"/>
                  </a:lnTo>
                  <a:lnTo>
                    <a:pt x="72" y="12"/>
                  </a:lnTo>
                  <a:lnTo>
                    <a:pt x="6" y="24"/>
                  </a:lnTo>
                  <a:lnTo>
                    <a:pt x="6" y="12"/>
                  </a:lnTo>
                  <a:lnTo>
                    <a:pt x="78" y="0"/>
                  </a:lnTo>
                  <a:lnTo>
                    <a:pt x="84" y="6"/>
                  </a:lnTo>
                  <a:lnTo>
                    <a:pt x="84" y="66"/>
                  </a:lnTo>
                  <a:lnTo>
                    <a:pt x="78" y="72"/>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4" name="Freeform 29">
              <a:extLst>
                <a:ext uri="{FF2B5EF4-FFF2-40B4-BE49-F238E27FC236}">
                  <a16:creationId xmlns:a16="http://schemas.microsoft.com/office/drawing/2014/main" id="{776E819C-F28E-30AC-E1A0-850BAD35CC83}"/>
                </a:ext>
              </a:extLst>
            </p:cNvPr>
            <p:cNvSpPr>
              <a:spLocks/>
            </p:cNvSpPr>
            <p:nvPr/>
          </p:nvSpPr>
          <p:spPr bwMode="auto">
            <a:xfrm>
              <a:off x="3702" y="966"/>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5" name="Freeform 30">
              <a:extLst>
                <a:ext uri="{FF2B5EF4-FFF2-40B4-BE49-F238E27FC236}">
                  <a16:creationId xmlns:a16="http://schemas.microsoft.com/office/drawing/2014/main" id="{EFCC7DB3-B845-4AF5-38AB-B675EE4237F0}"/>
                </a:ext>
              </a:extLst>
            </p:cNvPr>
            <p:cNvSpPr>
              <a:spLocks/>
            </p:cNvSpPr>
            <p:nvPr/>
          </p:nvSpPr>
          <p:spPr bwMode="auto">
            <a:xfrm>
              <a:off x="3822" y="930"/>
              <a:ext cx="84" cy="78"/>
            </a:xfrm>
            <a:custGeom>
              <a:avLst/>
              <a:gdLst>
                <a:gd name="T0" fmla="*/ 0 w 84"/>
                <a:gd name="T1" fmla="*/ 18 h 78"/>
                <a:gd name="T2" fmla="*/ 0 w 84"/>
                <a:gd name="T3" fmla="*/ 78 h 78"/>
                <a:gd name="T4" fmla="*/ 84 w 84"/>
                <a:gd name="T5" fmla="*/ 60 h 78"/>
                <a:gd name="T6" fmla="*/ 84 w 84"/>
                <a:gd name="T7" fmla="*/ 0 h 78"/>
                <a:gd name="T8" fmla="*/ 0 w 84"/>
                <a:gd name="T9" fmla="*/ 18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78">
                  <a:moveTo>
                    <a:pt x="0" y="18"/>
                  </a:moveTo>
                  <a:lnTo>
                    <a:pt x="0" y="78"/>
                  </a:lnTo>
                  <a:lnTo>
                    <a:pt x="84" y="60"/>
                  </a:lnTo>
                  <a:lnTo>
                    <a:pt x="84"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6" name="Freeform 31">
              <a:extLst>
                <a:ext uri="{FF2B5EF4-FFF2-40B4-BE49-F238E27FC236}">
                  <a16:creationId xmlns:a16="http://schemas.microsoft.com/office/drawing/2014/main" id="{26763468-390A-8321-63EA-B6F0624A04A6}"/>
                </a:ext>
              </a:extLst>
            </p:cNvPr>
            <p:cNvSpPr>
              <a:spLocks/>
            </p:cNvSpPr>
            <p:nvPr/>
          </p:nvSpPr>
          <p:spPr bwMode="auto">
            <a:xfrm>
              <a:off x="3816" y="924"/>
              <a:ext cx="96" cy="90"/>
            </a:xfrm>
            <a:custGeom>
              <a:avLst/>
              <a:gdLst>
                <a:gd name="T0" fmla="*/ 6 w 96"/>
                <a:gd name="T1" fmla="*/ 78 h 90"/>
                <a:gd name="T2" fmla="*/ 84 w 96"/>
                <a:gd name="T3" fmla="*/ 60 h 90"/>
                <a:gd name="T4" fmla="*/ 84 w 96"/>
                <a:gd name="T5" fmla="*/ 12 h 90"/>
                <a:gd name="T6" fmla="*/ 6 w 96"/>
                <a:gd name="T7" fmla="*/ 30 h 90"/>
                <a:gd name="T8" fmla="*/ 6 w 96"/>
                <a:gd name="T9" fmla="*/ 18 h 90"/>
                <a:gd name="T10" fmla="*/ 90 w 96"/>
                <a:gd name="T11" fmla="*/ 0 h 90"/>
                <a:gd name="T12" fmla="*/ 96 w 96"/>
                <a:gd name="T13" fmla="*/ 6 h 90"/>
                <a:gd name="T14" fmla="*/ 96 w 96"/>
                <a:gd name="T15" fmla="*/ 66 h 90"/>
                <a:gd name="T16" fmla="*/ 90 w 96"/>
                <a:gd name="T17" fmla="*/ 72 h 90"/>
                <a:gd name="T18" fmla="*/ 6 w 96"/>
                <a:gd name="T19" fmla="*/ 90 h 90"/>
                <a:gd name="T20" fmla="*/ 0 w 96"/>
                <a:gd name="T21" fmla="*/ 84 h 90"/>
                <a:gd name="T22" fmla="*/ 6 w 96"/>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90">
                  <a:moveTo>
                    <a:pt x="6" y="78"/>
                  </a:moveTo>
                  <a:lnTo>
                    <a:pt x="84" y="60"/>
                  </a:lnTo>
                  <a:lnTo>
                    <a:pt x="84" y="12"/>
                  </a:lnTo>
                  <a:lnTo>
                    <a:pt x="6" y="30"/>
                  </a:lnTo>
                  <a:lnTo>
                    <a:pt x="6" y="18"/>
                  </a:lnTo>
                  <a:lnTo>
                    <a:pt x="90" y="0"/>
                  </a:lnTo>
                  <a:lnTo>
                    <a:pt x="96" y="6"/>
                  </a:lnTo>
                  <a:lnTo>
                    <a:pt x="96" y="66"/>
                  </a:lnTo>
                  <a:lnTo>
                    <a:pt x="90" y="72"/>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7" name="Freeform 32">
              <a:extLst>
                <a:ext uri="{FF2B5EF4-FFF2-40B4-BE49-F238E27FC236}">
                  <a16:creationId xmlns:a16="http://schemas.microsoft.com/office/drawing/2014/main" id="{67FE988C-6266-E0B2-A751-6909834A61D1}"/>
                </a:ext>
              </a:extLst>
            </p:cNvPr>
            <p:cNvSpPr>
              <a:spLocks/>
            </p:cNvSpPr>
            <p:nvPr/>
          </p:nvSpPr>
          <p:spPr bwMode="auto">
            <a:xfrm>
              <a:off x="3816" y="942"/>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8" name="Freeform 33">
              <a:extLst>
                <a:ext uri="{FF2B5EF4-FFF2-40B4-BE49-F238E27FC236}">
                  <a16:creationId xmlns:a16="http://schemas.microsoft.com/office/drawing/2014/main" id="{403D3278-854D-D49A-DAD9-CCBA3BF21E79}"/>
                </a:ext>
              </a:extLst>
            </p:cNvPr>
            <p:cNvSpPr>
              <a:spLocks/>
            </p:cNvSpPr>
            <p:nvPr/>
          </p:nvSpPr>
          <p:spPr bwMode="auto">
            <a:xfrm>
              <a:off x="3942" y="912"/>
              <a:ext cx="72" cy="72"/>
            </a:xfrm>
            <a:custGeom>
              <a:avLst/>
              <a:gdLst>
                <a:gd name="T0" fmla="*/ 0 w 72"/>
                <a:gd name="T1" fmla="*/ 12 h 72"/>
                <a:gd name="T2" fmla="*/ 0 w 72"/>
                <a:gd name="T3" fmla="*/ 72 h 72"/>
                <a:gd name="T4" fmla="*/ 72 w 72"/>
                <a:gd name="T5" fmla="*/ 60 h 72"/>
                <a:gd name="T6" fmla="*/ 72 w 72"/>
                <a:gd name="T7" fmla="*/ 0 h 72"/>
                <a:gd name="T8" fmla="*/ 0 w 72"/>
                <a:gd name="T9" fmla="*/ 12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0" y="12"/>
                  </a:moveTo>
                  <a:lnTo>
                    <a:pt x="0" y="72"/>
                  </a:lnTo>
                  <a:lnTo>
                    <a:pt x="72" y="60"/>
                  </a:lnTo>
                  <a:lnTo>
                    <a:pt x="7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69" name="Freeform 34">
              <a:extLst>
                <a:ext uri="{FF2B5EF4-FFF2-40B4-BE49-F238E27FC236}">
                  <a16:creationId xmlns:a16="http://schemas.microsoft.com/office/drawing/2014/main" id="{0AF42892-5C16-7E47-C789-D17BBDD18E30}"/>
                </a:ext>
              </a:extLst>
            </p:cNvPr>
            <p:cNvSpPr>
              <a:spLocks/>
            </p:cNvSpPr>
            <p:nvPr/>
          </p:nvSpPr>
          <p:spPr bwMode="auto">
            <a:xfrm>
              <a:off x="3936" y="906"/>
              <a:ext cx="84" cy="84"/>
            </a:xfrm>
            <a:custGeom>
              <a:avLst/>
              <a:gdLst>
                <a:gd name="T0" fmla="*/ 6 w 84"/>
                <a:gd name="T1" fmla="*/ 72 h 84"/>
                <a:gd name="T2" fmla="*/ 72 w 84"/>
                <a:gd name="T3" fmla="*/ 60 h 84"/>
                <a:gd name="T4" fmla="*/ 72 w 84"/>
                <a:gd name="T5" fmla="*/ 12 h 84"/>
                <a:gd name="T6" fmla="*/ 6 w 84"/>
                <a:gd name="T7" fmla="*/ 24 h 84"/>
                <a:gd name="T8" fmla="*/ 6 w 84"/>
                <a:gd name="T9" fmla="*/ 12 h 84"/>
                <a:gd name="T10" fmla="*/ 78 w 84"/>
                <a:gd name="T11" fmla="*/ 0 h 84"/>
                <a:gd name="T12" fmla="*/ 84 w 84"/>
                <a:gd name="T13" fmla="*/ 6 h 84"/>
                <a:gd name="T14" fmla="*/ 84 w 84"/>
                <a:gd name="T15" fmla="*/ 66 h 84"/>
                <a:gd name="T16" fmla="*/ 78 w 84"/>
                <a:gd name="T17" fmla="*/ 72 h 84"/>
                <a:gd name="T18" fmla="*/ 6 w 84"/>
                <a:gd name="T19" fmla="*/ 84 h 84"/>
                <a:gd name="T20" fmla="*/ 0 w 84"/>
                <a:gd name="T21" fmla="*/ 78 h 84"/>
                <a:gd name="T22" fmla="*/ 6 w 84"/>
                <a:gd name="T23" fmla="*/ 72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84">
                  <a:moveTo>
                    <a:pt x="6" y="72"/>
                  </a:moveTo>
                  <a:lnTo>
                    <a:pt x="72" y="60"/>
                  </a:lnTo>
                  <a:lnTo>
                    <a:pt x="72" y="12"/>
                  </a:lnTo>
                  <a:lnTo>
                    <a:pt x="6" y="24"/>
                  </a:lnTo>
                  <a:lnTo>
                    <a:pt x="6" y="12"/>
                  </a:lnTo>
                  <a:lnTo>
                    <a:pt x="78" y="0"/>
                  </a:lnTo>
                  <a:lnTo>
                    <a:pt x="84" y="6"/>
                  </a:lnTo>
                  <a:lnTo>
                    <a:pt x="84" y="66"/>
                  </a:lnTo>
                  <a:lnTo>
                    <a:pt x="78" y="72"/>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0" name="Freeform 35">
              <a:extLst>
                <a:ext uri="{FF2B5EF4-FFF2-40B4-BE49-F238E27FC236}">
                  <a16:creationId xmlns:a16="http://schemas.microsoft.com/office/drawing/2014/main" id="{E1EE2E57-E7CB-E075-DD0F-808AFA70B783}"/>
                </a:ext>
              </a:extLst>
            </p:cNvPr>
            <p:cNvSpPr>
              <a:spLocks/>
            </p:cNvSpPr>
            <p:nvPr/>
          </p:nvSpPr>
          <p:spPr bwMode="auto">
            <a:xfrm>
              <a:off x="3936" y="918"/>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1" name="Freeform 36">
              <a:extLst>
                <a:ext uri="{FF2B5EF4-FFF2-40B4-BE49-F238E27FC236}">
                  <a16:creationId xmlns:a16="http://schemas.microsoft.com/office/drawing/2014/main" id="{CF936C44-1FB9-15A0-7AC3-56EAE268BDEA}"/>
                </a:ext>
              </a:extLst>
            </p:cNvPr>
            <p:cNvSpPr>
              <a:spLocks/>
            </p:cNvSpPr>
            <p:nvPr/>
          </p:nvSpPr>
          <p:spPr bwMode="auto">
            <a:xfrm>
              <a:off x="3708" y="1056"/>
              <a:ext cx="72" cy="78"/>
            </a:xfrm>
            <a:custGeom>
              <a:avLst/>
              <a:gdLst>
                <a:gd name="T0" fmla="*/ 0 w 72"/>
                <a:gd name="T1" fmla="*/ 12 h 78"/>
                <a:gd name="T2" fmla="*/ 0 w 72"/>
                <a:gd name="T3" fmla="*/ 78 h 78"/>
                <a:gd name="T4" fmla="*/ 72 w 72"/>
                <a:gd name="T5" fmla="*/ 60 h 78"/>
                <a:gd name="T6" fmla="*/ 72 w 72"/>
                <a:gd name="T7" fmla="*/ 0 h 78"/>
                <a:gd name="T8" fmla="*/ 0 w 72"/>
                <a:gd name="T9" fmla="*/ 12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8">
                  <a:moveTo>
                    <a:pt x="0" y="12"/>
                  </a:moveTo>
                  <a:lnTo>
                    <a:pt x="0" y="78"/>
                  </a:lnTo>
                  <a:lnTo>
                    <a:pt x="72" y="60"/>
                  </a:lnTo>
                  <a:lnTo>
                    <a:pt x="7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2" name="Freeform 37">
              <a:extLst>
                <a:ext uri="{FF2B5EF4-FFF2-40B4-BE49-F238E27FC236}">
                  <a16:creationId xmlns:a16="http://schemas.microsoft.com/office/drawing/2014/main" id="{8064A97A-65FF-7995-5CDD-AE4A6B6BB51A}"/>
                </a:ext>
              </a:extLst>
            </p:cNvPr>
            <p:cNvSpPr>
              <a:spLocks/>
            </p:cNvSpPr>
            <p:nvPr/>
          </p:nvSpPr>
          <p:spPr bwMode="auto">
            <a:xfrm>
              <a:off x="3702" y="1050"/>
              <a:ext cx="84" cy="90"/>
            </a:xfrm>
            <a:custGeom>
              <a:avLst/>
              <a:gdLst>
                <a:gd name="T0" fmla="*/ 6 w 84"/>
                <a:gd name="T1" fmla="*/ 78 h 90"/>
                <a:gd name="T2" fmla="*/ 72 w 84"/>
                <a:gd name="T3" fmla="*/ 60 h 90"/>
                <a:gd name="T4" fmla="*/ 72 w 84"/>
                <a:gd name="T5" fmla="*/ 12 h 90"/>
                <a:gd name="T6" fmla="*/ 6 w 84"/>
                <a:gd name="T7" fmla="*/ 24 h 90"/>
                <a:gd name="T8" fmla="*/ 6 w 84"/>
                <a:gd name="T9" fmla="*/ 12 h 90"/>
                <a:gd name="T10" fmla="*/ 78 w 84"/>
                <a:gd name="T11" fmla="*/ 0 h 90"/>
                <a:gd name="T12" fmla="*/ 84 w 84"/>
                <a:gd name="T13" fmla="*/ 6 h 90"/>
                <a:gd name="T14" fmla="*/ 84 w 84"/>
                <a:gd name="T15" fmla="*/ 66 h 90"/>
                <a:gd name="T16" fmla="*/ 78 w 84"/>
                <a:gd name="T17" fmla="*/ 72 h 90"/>
                <a:gd name="T18" fmla="*/ 6 w 84"/>
                <a:gd name="T19" fmla="*/ 90 h 90"/>
                <a:gd name="T20" fmla="*/ 0 w 84"/>
                <a:gd name="T21" fmla="*/ 84 h 90"/>
                <a:gd name="T22" fmla="*/ 6 w 84"/>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90">
                  <a:moveTo>
                    <a:pt x="6" y="78"/>
                  </a:moveTo>
                  <a:lnTo>
                    <a:pt x="72" y="60"/>
                  </a:lnTo>
                  <a:lnTo>
                    <a:pt x="72" y="12"/>
                  </a:lnTo>
                  <a:lnTo>
                    <a:pt x="6" y="24"/>
                  </a:lnTo>
                  <a:lnTo>
                    <a:pt x="6" y="12"/>
                  </a:lnTo>
                  <a:lnTo>
                    <a:pt x="78" y="0"/>
                  </a:lnTo>
                  <a:lnTo>
                    <a:pt x="84" y="6"/>
                  </a:lnTo>
                  <a:lnTo>
                    <a:pt x="84" y="66"/>
                  </a:lnTo>
                  <a:lnTo>
                    <a:pt x="78" y="72"/>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3" name="Freeform 38">
              <a:extLst>
                <a:ext uri="{FF2B5EF4-FFF2-40B4-BE49-F238E27FC236}">
                  <a16:creationId xmlns:a16="http://schemas.microsoft.com/office/drawing/2014/main" id="{61706366-4604-270C-7D17-D874AF459E7C}"/>
                </a:ext>
              </a:extLst>
            </p:cNvPr>
            <p:cNvSpPr>
              <a:spLocks/>
            </p:cNvSpPr>
            <p:nvPr/>
          </p:nvSpPr>
          <p:spPr bwMode="auto">
            <a:xfrm>
              <a:off x="3702" y="1062"/>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4" name="Freeform 39">
              <a:extLst>
                <a:ext uri="{FF2B5EF4-FFF2-40B4-BE49-F238E27FC236}">
                  <a16:creationId xmlns:a16="http://schemas.microsoft.com/office/drawing/2014/main" id="{80981768-810A-AA3D-2ED7-90634AFFCD4E}"/>
                </a:ext>
              </a:extLst>
            </p:cNvPr>
            <p:cNvSpPr>
              <a:spLocks/>
            </p:cNvSpPr>
            <p:nvPr/>
          </p:nvSpPr>
          <p:spPr bwMode="auto">
            <a:xfrm>
              <a:off x="3822" y="1026"/>
              <a:ext cx="84" cy="84"/>
            </a:xfrm>
            <a:custGeom>
              <a:avLst/>
              <a:gdLst>
                <a:gd name="T0" fmla="*/ 0 w 84"/>
                <a:gd name="T1" fmla="*/ 18 h 84"/>
                <a:gd name="T2" fmla="*/ 0 w 84"/>
                <a:gd name="T3" fmla="*/ 84 h 84"/>
                <a:gd name="T4" fmla="*/ 84 w 84"/>
                <a:gd name="T5" fmla="*/ 66 h 84"/>
                <a:gd name="T6" fmla="*/ 84 w 84"/>
                <a:gd name="T7" fmla="*/ 0 h 84"/>
                <a:gd name="T8" fmla="*/ 0 w 84"/>
                <a:gd name="T9" fmla="*/ 18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84">
                  <a:moveTo>
                    <a:pt x="0" y="18"/>
                  </a:moveTo>
                  <a:lnTo>
                    <a:pt x="0" y="84"/>
                  </a:lnTo>
                  <a:lnTo>
                    <a:pt x="84" y="66"/>
                  </a:lnTo>
                  <a:lnTo>
                    <a:pt x="84"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5" name="Freeform 40">
              <a:extLst>
                <a:ext uri="{FF2B5EF4-FFF2-40B4-BE49-F238E27FC236}">
                  <a16:creationId xmlns:a16="http://schemas.microsoft.com/office/drawing/2014/main" id="{BB7D86E4-0EA8-E8C4-3D88-39E5363FBBCB}"/>
                </a:ext>
              </a:extLst>
            </p:cNvPr>
            <p:cNvSpPr>
              <a:spLocks/>
            </p:cNvSpPr>
            <p:nvPr/>
          </p:nvSpPr>
          <p:spPr bwMode="auto">
            <a:xfrm>
              <a:off x="3816" y="1020"/>
              <a:ext cx="96" cy="96"/>
            </a:xfrm>
            <a:custGeom>
              <a:avLst/>
              <a:gdLst>
                <a:gd name="T0" fmla="*/ 6 w 96"/>
                <a:gd name="T1" fmla="*/ 84 h 96"/>
                <a:gd name="T2" fmla="*/ 84 w 96"/>
                <a:gd name="T3" fmla="*/ 66 h 96"/>
                <a:gd name="T4" fmla="*/ 84 w 96"/>
                <a:gd name="T5" fmla="*/ 12 h 96"/>
                <a:gd name="T6" fmla="*/ 6 w 96"/>
                <a:gd name="T7" fmla="*/ 30 h 96"/>
                <a:gd name="T8" fmla="*/ 6 w 96"/>
                <a:gd name="T9" fmla="*/ 18 h 96"/>
                <a:gd name="T10" fmla="*/ 90 w 96"/>
                <a:gd name="T11" fmla="*/ 0 h 96"/>
                <a:gd name="T12" fmla="*/ 96 w 96"/>
                <a:gd name="T13" fmla="*/ 6 h 96"/>
                <a:gd name="T14" fmla="*/ 96 w 96"/>
                <a:gd name="T15" fmla="*/ 72 h 96"/>
                <a:gd name="T16" fmla="*/ 90 w 96"/>
                <a:gd name="T17" fmla="*/ 78 h 96"/>
                <a:gd name="T18" fmla="*/ 6 w 96"/>
                <a:gd name="T19" fmla="*/ 96 h 96"/>
                <a:gd name="T20" fmla="*/ 0 w 96"/>
                <a:gd name="T21" fmla="*/ 90 h 96"/>
                <a:gd name="T22" fmla="*/ 6 w 96"/>
                <a:gd name="T23" fmla="*/ 84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96">
                  <a:moveTo>
                    <a:pt x="6" y="84"/>
                  </a:moveTo>
                  <a:lnTo>
                    <a:pt x="84" y="66"/>
                  </a:lnTo>
                  <a:lnTo>
                    <a:pt x="84" y="12"/>
                  </a:lnTo>
                  <a:lnTo>
                    <a:pt x="6" y="30"/>
                  </a:lnTo>
                  <a:lnTo>
                    <a:pt x="6" y="18"/>
                  </a:lnTo>
                  <a:lnTo>
                    <a:pt x="90" y="0"/>
                  </a:lnTo>
                  <a:lnTo>
                    <a:pt x="96" y="6"/>
                  </a:lnTo>
                  <a:lnTo>
                    <a:pt x="96" y="72"/>
                  </a:lnTo>
                  <a:lnTo>
                    <a:pt x="90" y="78"/>
                  </a:lnTo>
                  <a:lnTo>
                    <a:pt x="6" y="96"/>
                  </a:lnTo>
                  <a:lnTo>
                    <a:pt x="0" y="90"/>
                  </a:lnTo>
                  <a:lnTo>
                    <a:pt x="6"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6" name="Freeform 41">
              <a:extLst>
                <a:ext uri="{FF2B5EF4-FFF2-40B4-BE49-F238E27FC236}">
                  <a16:creationId xmlns:a16="http://schemas.microsoft.com/office/drawing/2014/main" id="{5406A329-69C9-BEEE-F755-E61C755C7081}"/>
                </a:ext>
              </a:extLst>
            </p:cNvPr>
            <p:cNvSpPr>
              <a:spLocks/>
            </p:cNvSpPr>
            <p:nvPr/>
          </p:nvSpPr>
          <p:spPr bwMode="auto">
            <a:xfrm>
              <a:off x="3816" y="1038"/>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7" name="Freeform 42">
              <a:extLst>
                <a:ext uri="{FF2B5EF4-FFF2-40B4-BE49-F238E27FC236}">
                  <a16:creationId xmlns:a16="http://schemas.microsoft.com/office/drawing/2014/main" id="{6F068017-0B89-7323-B04A-26351EE04817}"/>
                </a:ext>
              </a:extLst>
            </p:cNvPr>
            <p:cNvSpPr>
              <a:spLocks/>
            </p:cNvSpPr>
            <p:nvPr/>
          </p:nvSpPr>
          <p:spPr bwMode="auto">
            <a:xfrm>
              <a:off x="3942" y="1008"/>
              <a:ext cx="72" cy="72"/>
            </a:xfrm>
            <a:custGeom>
              <a:avLst/>
              <a:gdLst>
                <a:gd name="T0" fmla="*/ 0 w 72"/>
                <a:gd name="T1" fmla="*/ 12 h 72"/>
                <a:gd name="T2" fmla="*/ 0 w 72"/>
                <a:gd name="T3" fmla="*/ 72 h 72"/>
                <a:gd name="T4" fmla="*/ 72 w 72"/>
                <a:gd name="T5" fmla="*/ 60 h 72"/>
                <a:gd name="T6" fmla="*/ 72 w 72"/>
                <a:gd name="T7" fmla="*/ 0 h 72"/>
                <a:gd name="T8" fmla="*/ 0 w 72"/>
                <a:gd name="T9" fmla="*/ 12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0" y="12"/>
                  </a:moveTo>
                  <a:lnTo>
                    <a:pt x="0" y="72"/>
                  </a:lnTo>
                  <a:lnTo>
                    <a:pt x="72" y="60"/>
                  </a:lnTo>
                  <a:lnTo>
                    <a:pt x="7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8" name="Freeform 43">
              <a:extLst>
                <a:ext uri="{FF2B5EF4-FFF2-40B4-BE49-F238E27FC236}">
                  <a16:creationId xmlns:a16="http://schemas.microsoft.com/office/drawing/2014/main" id="{F4887BA7-17A5-E150-3688-AA3C37DC5329}"/>
                </a:ext>
              </a:extLst>
            </p:cNvPr>
            <p:cNvSpPr>
              <a:spLocks/>
            </p:cNvSpPr>
            <p:nvPr/>
          </p:nvSpPr>
          <p:spPr bwMode="auto">
            <a:xfrm>
              <a:off x="3936" y="1002"/>
              <a:ext cx="84" cy="84"/>
            </a:xfrm>
            <a:custGeom>
              <a:avLst/>
              <a:gdLst>
                <a:gd name="T0" fmla="*/ 6 w 84"/>
                <a:gd name="T1" fmla="*/ 72 h 84"/>
                <a:gd name="T2" fmla="*/ 72 w 84"/>
                <a:gd name="T3" fmla="*/ 60 h 84"/>
                <a:gd name="T4" fmla="*/ 72 w 84"/>
                <a:gd name="T5" fmla="*/ 12 h 84"/>
                <a:gd name="T6" fmla="*/ 6 w 84"/>
                <a:gd name="T7" fmla="*/ 24 h 84"/>
                <a:gd name="T8" fmla="*/ 6 w 84"/>
                <a:gd name="T9" fmla="*/ 12 h 84"/>
                <a:gd name="T10" fmla="*/ 78 w 84"/>
                <a:gd name="T11" fmla="*/ 0 h 84"/>
                <a:gd name="T12" fmla="*/ 84 w 84"/>
                <a:gd name="T13" fmla="*/ 6 h 84"/>
                <a:gd name="T14" fmla="*/ 84 w 84"/>
                <a:gd name="T15" fmla="*/ 66 h 84"/>
                <a:gd name="T16" fmla="*/ 78 w 84"/>
                <a:gd name="T17" fmla="*/ 72 h 84"/>
                <a:gd name="T18" fmla="*/ 6 w 84"/>
                <a:gd name="T19" fmla="*/ 84 h 84"/>
                <a:gd name="T20" fmla="*/ 0 w 84"/>
                <a:gd name="T21" fmla="*/ 78 h 84"/>
                <a:gd name="T22" fmla="*/ 6 w 84"/>
                <a:gd name="T23" fmla="*/ 72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84">
                  <a:moveTo>
                    <a:pt x="6" y="72"/>
                  </a:moveTo>
                  <a:lnTo>
                    <a:pt x="72" y="60"/>
                  </a:lnTo>
                  <a:lnTo>
                    <a:pt x="72" y="12"/>
                  </a:lnTo>
                  <a:lnTo>
                    <a:pt x="6" y="24"/>
                  </a:lnTo>
                  <a:lnTo>
                    <a:pt x="6" y="12"/>
                  </a:lnTo>
                  <a:lnTo>
                    <a:pt x="78" y="0"/>
                  </a:lnTo>
                  <a:lnTo>
                    <a:pt x="84" y="6"/>
                  </a:lnTo>
                  <a:lnTo>
                    <a:pt x="84" y="66"/>
                  </a:lnTo>
                  <a:lnTo>
                    <a:pt x="78" y="72"/>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79" name="Freeform 44">
              <a:extLst>
                <a:ext uri="{FF2B5EF4-FFF2-40B4-BE49-F238E27FC236}">
                  <a16:creationId xmlns:a16="http://schemas.microsoft.com/office/drawing/2014/main" id="{18ED9A8B-8EC7-81A2-EE26-086F54C7BA61}"/>
                </a:ext>
              </a:extLst>
            </p:cNvPr>
            <p:cNvSpPr>
              <a:spLocks/>
            </p:cNvSpPr>
            <p:nvPr/>
          </p:nvSpPr>
          <p:spPr bwMode="auto">
            <a:xfrm>
              <a:off x="3936" y="1014"/>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0" name="Freeform 45">
              <a:extLst>
                <a:ext uri="{FF2B5EF4-FFF2-40B4-BE49-F238E27FC236}">
                  <a16:creationId xmlns:a16="http://schemas.microsoft.com/office/drawing/2014/main" id="{08A5434D-49AF-A9CB-A08C-9379832CAFE9}"/>
                </a:ext>
              </a:extLst>
            </p:cNvPr>
            <p:cNvSpPr>
              <a:spLocks/>
            </p:cNvSpPr>
            <p:nvPr/>
          </p:nvSpPr>
          <p:spPr bwMode="auto">
            <a:xfrm>
              <a:off x="3708" y="1158"/>
              <a:ext cx="72" cy="78"/>
            </a:xfrm>
            <a:custGeom>
              <a:avLst/>
              <a:gdLst>
                <a:gd name="T0" fmla="*/ 0 w 72"/>
                <a:gd name="T1" fmla="*/ 12 h 78"/>
                <a:gd name="T2" fmla="*/ 0 w 72"/>
                <a:gd name="T3" fmla="*/ 78 h 78"/>
                <a:gd name="T4" fmla="*/ 72 w 72"/>
                <a:gd name="T5" fmla="*/ 60 h 78"/>
                <a:gd name="T6" fmla="*/ 72 w 72"/>
                <a:gd name="T7" fmla="*/ 0 h 78"/>
                <a:gd name="T8" fmla="*/ 0 w 72"/>
                <a:gd name="T9" fmla="*/ 12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8">
                  <a:moveTo>
                    <a:pt x="0" y="12"/>
                  </a:moveTo>
                  <a:lnTo>
                    <a:pt x="0" y="78"/>
                  </a:lnTo>
                  <a:lnTo>
                    <a:pt x="72" y="60"/>
                  </a:lnTo>
                  <a:lnTo>
                    <a:pt x="72"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1" name="Freeform 46">
              <a:extLst>
                <a:ext uri="{FF2B5EF4-FFF2-40B4-BE49-F238E27FC236}">
                  <a16:creationId xmlns:a16="http://schemas.microsoft.com/office/drawing/2014/main" id="{52C176CD-1EEF-4549-25F6-4262F02EC6E1}"/>
                </a:ext>
              </a:extLst>
            </p:cNvPr>
            <p:cNvSpPr>
              <a:spLocks/>
            </p:cNvSpPr>
            <p:nvPr/>
          </p:nvSpPr>
          <p:spPr bwMode="auto">
            <a:xfrm>
              <a:off x="3702" y="1152"/>
              <a:ext cx="84" cy="90"/>
            </a:xfrm>
            <a:custGeom>
              <a:avLst/>
              <a:gdLst>
                <a:gd name="T0" fmla="*/ 6 w 84"/>
                <a:gd name="T1" fmla="*/ 78 h 90"/>
                <a:gd name="T2" fmla="*/ 72 w 84"/>
                <a:gd name="T3" fmla="*/ 60 h 90"/>
                <a:gd name="T4" fmla="*/ 72 w 84"/>
                <a:gd name="T5" fmla="*/ 12 h 90"/>
                <a:gd name="T6" fmla="*/ 6 w 84"/>
                <a:gd name="T7" fmla="*/ 24 h 90"/>
                <a:gd name="T8" fmla="*/ 6 w 84"/>
                <a:gd name="T9" fmla="*/ 12 h 90"/>
                <a:gd name="T10" fmla="*/ 78 w 84"/>
                <a:gd name="T11" fmla="*/ 0 h 90"/>
                <a:gd name="T12" fmla="*/ 84 w 84"/>
                <a:gd name="T13" fmla="*/ 6 h 90"/>
                <a:gd name="T14" fmla="*/ 84 w 84"/>
                <a:gd name="T15" fmla="*/ 66 h 90"/>
                <a:gd name="T16" fmla="*/ 78 w 84"/>
                <a:gd name="T17" fmla="*/ 72 h 90"/>
                <a:gd name="T18" fmla="*/ 6 w 84"/>
                <a:gd name="T19" fmla="*/ 90 h 90"/>
                <a:gd name="T20" fmla="*/ 0 w 84"/>
                <a:gd name="T21" fmla="*/ 84 h 90"/>
                <a:gd name="T22" fmla="*/ 6 w 84"/>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90">
                  <a:moveTo>
                    <a:pt x="6" y="78"/>
                  </a:moveTo>
                  <a:lnTo>
                    <a:pt x="72" y="60"/>
                  </a:lnTo>
                  <a:lnTo>
                    <a:pt x="72" y="12"/>
                  </a:lnTo>
                  <a:lnTo>
                    <a:pt x="6" y="24"/>
                  </a:lnTo>
                  <a:lnTo>
                    <a:pt x="6" y="12"/>
                  </a:lnTo>
                  <a:lnTo>
                    <a:pt x="78" y="0"/>
                  </a:lnTo>
                  <a:lnTo>
                    <a:pt x="84" y="6"/>
                  </a:lnTo>
                  <a:lnTo>
                    <a:pt x="84" y="66"/>
                  </a:lnTo>
                  <a:lnTo>
                    <a:pt x="78" y="72"/>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2" name="Freeform 47">
              <a:extLst>
                <a:ext uri="{FF2B5EF4-FFF2-40B4-BE49-F238E27FC236}">
                  <a16:creationId xmlns:a16="http://schemas.microsoft.com/office/drawing/2014/main" id="{1821CA16-810F-8427-21BD-97DDBAD1F72A}"/>
                </a:ext>
              </a:extLst>
            </p:cNvPr>
            <p:cNvSpPr>
              <a:spLocks/>
            </p:cNvSpPr>
            <p:nvPr/>
          </p:nvSpPr>
          <p:spPr bwMode="auto">
            <a:xfrm>
              <a:off x="3702" y="1164"/>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3" name="Freeform 48">
              <a:extLst>
                <a:ext uri="{FF2B5EF4-FFF2-40B4-BE49-F238E27FC236}">
                  <a16:creationId xmlns:a16="http://schemas.microsoft.com/office/drawing/2014/main" id="{95A319A9-4FC4-4241-3277-58EA7B9C29CD}"/>
                </a:ext>
              </a:extLst>
            </p:cNvPr>
            <p:cNvSpPr>
              <a:spLocks/>
            </p:cNvSpPr>
            <p:nvPr/>
          </p:nvSpPr>
          <p:spPr bwMode="auto">
            <a:xfrm>
              <a:off x="3822" y="1134"/>
              <a:ext cx="84" cy="72"/>
            </a:xfrm>
            <a:custGeom>
              <a:avLst/>
              <a:gdLst>
                <a:gd name="T0" fmla="*/ 0 w 84"/>
                <a:gd name="T1" fmla="*/ 12 h 72"/>
                <a:gd name="T2" fmla="*/ 0 w 84"/>
                <a:gd name="T3" fmla="*/ 72 h 72"/>
                <a:gd name="T4" fmla="*/ 84 w 84"/>
                <a:gd name="T5" fmla="*/ 54 h 72"/>
                <a:gd name="T6" fmla="*/ 84 w 84"/>
                <a:gd name="T7" fmla="*/ 0 h 72"/>
                <a:gd name="T8" fmla="*/ 0 w 84"/>
                <a:gd name="T9" fmla="*/ 12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72">
                  <a:moveTo>
                    <a:pt x="0" y="12"/>
                  </a:moveTo>
                  <a:lnTo>
                    <a:pt x="0" y="72"/>
                  </a:lnTo>
                  <a:lnTo>
                    <a:pt x="84" y="54"/>
                  </a:lnTo>
                  <a:lnTo>
                    <a:pt x="84"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4" name="Freeform 49">
              <a:extLst>
                <a:ext uri="{FF2B5EF4-FFF2-40B4-BE49-F238E27FC236}">
                  <a16:creationId xmlns:a16="http://schemas.microsoft.com/office/drawing/2014/main" id="{5492FBC2-3305-6F9B-CBB6-F971A0AD1EBD}"/>
                </a:ext>
              </a:extLst>
            </p:cNvPr>
            <p:cNvSpPr>
              <a:spLocks/>
            </p:cNvSpPr>
            <p:nvPr/>
          </p:nvSpPr>
          <p:spPr bwMode="auto">
            <a:xfrm>
              <a:off x="3816" y="1128"/>
              <a:ext cx="96" cy="84"/>
            </a:xfrm>
            <a:custGeom>
              <a:avLst/>
              <a:gdLst>
                <a:gd name="T0" fmla="*/ 6 w 96"/>
                <a:gd name="T1" fmla="*/ 72 h 84"/>
                <a:gd name="T2" fmla="*/ 84 w 96"/>
                <a:gd name="T3" fmla="*/ 54 h 84"/>
                <a:gd name="T4" fmla="*/ 84 w 96"/>
                <a:gd name="T5" fmla="*/ 12 h 84"/>
                <a:gd name="T6" fmla="*/ 6 w 96"/>
                <a:gd name="T7" fmla="*/ 24 h 84"/>
                <a:gd name="T8" fmla="*/ 6 w 96"/>
                <a:gd name="T9" fmla="*/ 12 h 84"/>
                <a:gd name="T10" fmla="*/ 90 w 96"/>
                <a:gd name="T11" fmla="*/ 0 h 84"/>
                <a:gd name="T12" fmla="*/ 96 w 96"/>
                <a:gd name="T13" fmla="*/ 6 h 84"/>
                <a:gd name="T14" fmla="*/ 96 w 96"/>
                <a:gd name="T15" fmla="*/ 60 h 84"/>
                <a:gd name="T16" fmla="*/ 90 w 96"/>
                <a:gd name="T17" fmla="*/ 66 h 84"/>
                <a:gd name="T18" fmla="*/ 6 w 96"/>
                <a:gd name="T19" fmla="*/ 84 h 84"/>
                <a:gd name="T20" fmla="*/ 0 w 96"/>
                <a:gd name="T21" fmla="*/ 78 h 84"/>
                <a:gd name="T22" fmla="*/ 6 w 96"/>
                <a:gd name="T23" fmla="*/ 72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 h="84">
                  <a:moveTo>
                    <a:pt x="6" y="72"/>
                  </a:moveTo>
                  <a:lnTo>
                    <a:pt x="84" y="54"/>
                  </a:lnTo>
                  <a:lnTo>
                    <a:pt x="84" y="12"/>
                  </a:lnTo>
                  <a:lnTo>
                    <a:pt x="6" y="24"/>
                  </a:lnTo>
                  <a:lnTo>
                    <a:pt x="6" y="12"/>
                  </a:lnTo>
                  <a:lnTo>
                    <a:pt x="90" y="0"/>
                  </a:lnTo>
                  <a:lnTo>
                    <a:pt x="96" y="6"/>
                  </a:lnTo>
                  <a:lnTo>
                    <a:pt x="96" y="60"/>
                  </a:lnTo>
                  <a:lnTo>
                    <a:pt x="90" y="66"/>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5" name="Freeform 50">
              <a:extLst>
                <a:ext uri="{FF2B5EF4-FFF2-40B4-BE49-F238E27FC236}">
                  <a16:creationId xmlns:a16="http://schemas.microsoft.com/office/drawing/2014/main" id="{B411F25C-3389-CE8F-DA59-520064B93D0B}"/>
                </a:ext>
              </a:extLst>
            </p:cNvPr>
            <p:cNvSpPr>
              <a:spLocks/>
            </p:cNvSpPr>
            <p:nvPr/>
          </p:nvSpPr>
          <p:spPr bwMode="auto">
            <a:xfrm>
              <a:off x="3816" y="1140"/>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6" name="Freeform 51">
              <a:extLst>
                <a:ext uri="{FF2B5EF4-FFF2-40B4-BE49-F238E27FC236}">
                  <a16:creationId xmlns:a16="http://schemas.microsoft.com/office/drawing/2014/main" id="{3BDFDBF8-95A2-24E9-4EDC-AC29EC8D5329}"/>
                </a:ext>
              </a:extLst>
            </p:cNvPr>
            <p:cNvSpPr>
              <a:spLocks/>
            </p:cNvSpPr>
            <p:nvPr/>
          </p:nvSpPr>
          <p:spPr bwMode="auto">
            <a:xfrm>
              <a:off x="3942" y="1104"/>
              <a:ext cx="72" cy="78"/>
            </a:xfrm>
            <a:custGeom>
              <a:avLst/>
              <a:gdLst>
                <a:gd name="T0" fmla="*/ 0 w 72"/>
                <a:gd name="T1" fmla="*/ 18 h 78"/>
                <a:gd name="T2" fmla="*/ 0 w 72"/>
                <a:gd name="T3" fmla="*/ 78 h 78"/>
                <a:gd name="T4" fmla="*/ 72 w 72"/>
                <a:gd name="T5" fmla="*/ 60 h 78"/>
                <a:gd name="T6" fmla="*/ 72 w 72"/>
                <a:gd name="T7" fmla="*/ 0 h 78"/>
                <a:gd name="T8" fmla="*/ 0 w 72"/>
                <a:gd name="T9" fmla="*/ 18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8">
                  <a:moveTo>
                    <a:pt x="0" y="18"/>
                  </a:moveTo>
                  <a:lnTo>
                    <a:pt x="0" y="78"/>
                  </a:lnTo>
                  <a:lnTo>
                    <a:pt x="72" y="60"/>
                  </a:lnTo>
                  <a:lnTo>
                    <a:pt x="72"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7" name="Freeform 52">
              <a:extLst>
                <a:ext uri="{FF2B5EF4-FFF2-40B4-BE49-F238E27FC236}">
                  <a16:creationId xmlns:a16="http://schemas.microsoft.com/office/drawing/2014/main" id="{B9A565AD-0752-F90C-95CA-F3EFD8575308}"/>
                </a:ext>
              </a:extLst>
            </p:cNvPr>
            <p:cNvSpPr>
              <a:spLocks/>
            </p:cNvSpPr>
            <p:nvPr/>
          </p:nvSpPr>
          <p:spPr bwMode="auto">
            <a:xfrm>
              <a:off x="3936" y="1098"/>
              <a:ext cx="84" cy="90"/>
            </a:xfrm>
            <a:custGeom>
              <a:avLst/>
              <a:gdLst>
                <a:gd name="T0" fmla="*/ 6 w 84"/>
                <a:gd name="T1" fmla="*/ 78 h 90"/>
                <a:gd name="T2" fmla="*/ 72 w 84"/>
                <a:gd name="T3" fmla="*/ 60 h 90"/>
                <a:gd name="T4" fmla="*/ 72 w 84"/>
                <a:gd name="T5" fmla="*/ 12 h 90"/>
                <a:gd name="T6" fmla="*/ 6 w 84"/>
                <a:gd name="T7" fmla="*/ 30 h 90"/>
                <a:gd name="T8" fmla="*/ 6 w 84"/>
                <a:gd name="T9" fmla="*/ 18 h 90"/>
                <a:gd name="T10" fmla="*/ 78 w 84"/>
                <a:gd name="T11" fmla="*/ 0 h 90"/>
                <a:gd name="T12" fmla="*/ 84 w 84"/>
                <a:gd name="T13" fmla="*/ 6 h 90"/>
                <a:gd name="T14" fmla="*/ 84 w 84"/>
                <a:gd name="T15" fmla="*/ 66 h 90"/>
                <a:gd name="T16" fmla="*/ 78 w 84"/>
                <a:gd name="T17" fmla="*/ 72 h 90"/>
                <a:gd name="T18" fmla="*/ 6 w 84"/>
                <a:gd name="T19" fmla="*/ 90 h 90"/>
                <a:gd name="T20" fmla="*/ 0 w 84"/>
                <a:gd name="T21" fmla="*/ 84 h 90"/>
                <a:gd name="T22" fmla="*/ 6 w 84"/>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90">
                  <a:moveTo>
                    <a:pt x="6" y="78"/>
                  </a:moveTo>
                  <a:lnTo>
                    <a:pt x="72" y="60"/>
                  </a:lnTo>
                  <a:lnTo>
                    <a:pt x="72" y="12"/>
                  </a:lnTo>
                  <a:lnTo>
                    <a:pt x="6" y="30"/>
                  </a:lnTo>
                  <a:lnTo>
                    <a:pt x="6" y="18"/>
                  </a:lnTo>
                  <a:lnTo>
                    <a:pt x="78" y="0"/>
                  </a:lnTo>
                  <a:lnTo>
                    <a:pt x="84" y="6"/>
                  </a:lnTo>
                  <a:lnTo>
                    <a:pt x="84" y="66"/>
                  </a:lnTo>
                  <a:lnTo>
                    <a:pt x="78" y="72"/>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8" name="Freeform 53">
              <a:extLst>
                <a:ext uri="{FF2B5EF4-FFF2-40B4-BE49-F238E27FC236}">
                  <a16:creationId xmlns:a16="http://schemas.microsoft.com/office/drawing/2014/main" id="{55CD14FD-369E-5A19-0DFC-C36E6300C70F}"/>
                </a:ext>
              </a:extLst>
            </p:cNvPr>
            <p:cNvSpPr>
              <a:spLocks/>
            </p:cNvSpPr>
            <p:nvPr/>
          </p:nvSpPr>
          <p:spPr bwMode="auto">
            <a:xfrm>
              <a:off x="3936" y="1116"/>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89" name="Freeform 54">
              <a:extLst>
                <a:ext uri="{FF2B5EF4-FFF2-40B4-BE49-F238E27FC236}">
                  <a16:creationId xmlns:a16="http://schemas.microsoft.com/office/drawing/2014/main" id="{78F4D138-0436-3D31-2C70-25255664A3EC}"/>
                </a:ext>
              </a:extLst>
            </p:cNvPr>
            <p:cNvSpPr>
              <a:spLocks/>
            </p:cNvSpPr>
            <p:nvPr/>
          </p:nvSpPr>
          <p:spPr bwMode="auto">
            <a:xfrm>
              <a:off x="3318" y="870"/>
              <a:ext cx="66" cy="84"/>
            </a:xfrm>
            <a:custGeom>
              <a:avLst/>
              <a:gdLst>
                <a:gd name="T0" fmla="*/ 0 w 66"/>
                <a:gd name="T1" fmla="*/ 0 h 84"/>
                <a:gd name="T2" fmla="*/ 0 w 66"/>
                <a:gd name="T3" fmla="*/ 72 h 84"/>
                <a:gd name="T4" fmla="*/ 66 w 66"/>
                <a:gd name="T5" fmla="*/ 84 h 84"/>
                <a:gd name="T6" fmla="*/ 66 w 66"/>
                <a:gd name="T7" fmla="*/ 18 h 84"/>
                <a:gd name="T8" fmla="*/ 0 w 66"/>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84">
                  <a:moveTo>
                    <a:pt x="0" y="0"/>
                  </a:moveTo>
                  <a:lnTo>
                    <a:pt x="0" y="72"/>
                  </a:lnTo>
                  <a:lnTo>
                    <a:pt x="66" y="84"/>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0" name="Freeform 55">
              <a:extLst>
                <a:ext uri="{FF2B5EF4-FFF2-40B4-BE49-F238E27FC236}">
                  <a16:creationId xmlns:a16="http://schemas.microsoft.com/office/drawing/2014/main" id="{91888484-F907-CD88-B01C-F7C30336A8F9}"/>
                </a:ext>
              </a:extLst>
            </p:cNvPr>
            <p:cNvSpPr>
              <a:spLocks/>
            </p:cNvSpPr>
            <p:nvPr/>
          </p:nvSpPr>
          <p:spPr bwMode="auto">
            <a:xfrm>
              <a:off x="3312" y="864"/>
              <a:ext cx="78" cy="96"/>
            </a:xfrm>
            <a:custGeom>
              <a:avLst/>
              <a:gdLst>
                <a:gd name="T0" fmla="*/ 6 w 78"/>
                <a:gd name="T1" fmla="*/ 72 h 96"/>
                <a:gd name="T2" fmla="*/ 66 w 78"/>
                <a:gd name="T3" fmla="*/ 84 h 96"/>
                <a:gd name="T4" fmla="*/ 66 w 78"/>
                <a:gd name="T5" fmla="*/ 30 h 96"/>
                <a:gd name="T6" fmla="*/ 6 w 78"/>
                <a:gd name="T7" fmla="*/ 12 h 96"/>
                <a:gd name="T8" fmla="*/ 6 w 78"/>
                <a:gd name="T9" fmla="*/ 0 h 96"/>
                <a:gd name="T10" fmla="*/ 72 w 78"/>
                <a:gd name="T11" fmla="*/ 18 h 96"/>
                <a:gd name="T12" fmla="*/ 78 w 78"/>
                <a:gd name="T13" fmla="*/ 24 h 96"/>
                <a:gd name="T14" fmla="*/ 78 w 78"/>
                <a:gd name="T15" fmla="*/ 90 h 96"/>
                <a:gd name="T16" fmla="*/ 72 w 78"/>
                <a:gd name="T17" fmla="*/ 96 h 96"/>
                <a:gd name="T18" fmla="*/ 6 w 78"/>
                <a:gd name="T19" fmla="*/ 84 h 96"/>
                <a:gd name="T20" fmla="*/ 0 w 78"/>
                <a:gd name="T21" fmla="*/ 78 h 96"/>
                <a:gd name="T22" fmla="*/ 6 w 78"/>
                <a:gd name="T23" fmla="*/ 72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6">
                  <a:moveTo>
                    <a:pt x="6" y="72"/>
                  </a:moveTo>
                  <a:lnTo>
                    <a:pt x="66" y="84"/>
                  </a:lnTo>
                  <a:lnTo>
                    <a:pt x="66" y="30"/>
                  </a:lnTo>
                  <a:lnTo>
                    <a:pt x="6" y="12"/>
                  </a:lnTo>
                  <a:lnTo>
                    <a:pt x="6" y="0"/>
                  </a:lnTo>
                  <a:lnTo>
                    <a:pt x="72" y="18"/>
                  </a:lnTo>
                  <a:lnTo>
                    <a:pt x="78" y="24"/>
                  </a:lnTo>
                  <a:lnTo>
                    <a:pt x="78" y="90"/>
                  </a:lnTo>
                  <a:lnTo>
                    <a:pt x="72" y="96"/>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1" name="Freeform 56">
              <a:extLst>
                <a:ext uri="{FF2B5EF4-FFF2-40B4-BE49-F238E27FC236}">
                  <a16:creationId xmlns:a16="http://schemas.microsoft.com/office/drawing/2014/main" id="{86DCBFA8-2E33-75F3-A57B-0998DB1857CE}"/>
                </a:ext>
              </a:extLst>
            </p:cNvPr>
            <p:cNvSpPr>
              <a:spLocks/>
            </p:cNvSpPr>
            <p:nvPr/>
          </p:nvSpPr>
          <p:spPr bwMode="auto">
            <a:xfrm>
              <a:off x="3312" y="864"/>
              <a:ext cx="12" cy="78"/>
            </a:xfrm>
            <a:custGeom>
              <a:avLst/>
              <a:gdLst>
                <a:gd name="T0" fmla="*/ 12 w 12"/>
                <a:gd name="T1" fmla="*/ 6 h 78"/>
                <a:gd name="T2" fmla="*/ 12 w 12"/>
                <a:gd name="T3" fmla="*/ 78 h 78"/>
                <a:gd name="T4" fmla="*/ 0 w 12"/>
                <a:gd name="T5" fmla="*/ 78 h 78"/>
                <a:gd name="T6" fmla="*/ 0 w 12"/>
                <a:gd name="T7" fmla="*/ 6 h 78"/>
                <a:gd name="T8" fmla="*/ 6 w 12"/>
                <a:gd name="T9" fmla="*/ 0 h 78"/>
                <a:gd name="T10" fmla="*/ 12 w 12"/>
                <a:gd name="T11" fmla="*/ 6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8">
                  <a:moveTo>
                    <a:pt x="12" y="6"/>
                  </a:moveTo>
                  <a:lnTo>
                    <a:pt x="12" y="78"/>
                  </a:lnTo>
                  <a:lnTo>
                    <a:pt x="0" y="78"/>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2" name="Freeform 57">
              <a:extLst>
                <a:ext uri="{FF2B5EF4-FFF2-40B4-BE49-F238E27FC236}">
                  <a16:creationId xmlns:a16="http://schemas.microsoft.com/office/drawing/2014/main" id="{F2CA05E2-D7D0-2F01-0599-4B5110F651C6}"/>
                </a:ext>
              </a:extLst>
            </p:cNvPr>
            <p:cNvSpPr>
              <a:spLocks/>
            </p:cNvSpPr>
            <p:nvPr/>
          </p:nvSpPr>
          <p:spPr bwMode="auto">
            <a:xfrm>
              <a:off x="3234" y="846"/>
              <a:ext cx="48" cy="78"/>
            </a:xfrm>
            <a:custGeom>
              <a:avLst/>
              <a:gdLst>
                <a:gd name="T0" fmla="*/ 48 w 48"/>
                <a:gd name="T1" fmla="*/ 18 h 78"/>
                <a:gd name="T2" fmla="*/ 48 w 48"/>
                <a:gd name="T3" fmla="*/ 78 h 78"/>
                <a:gd name="T4" fmla="*/ 0 w 48"/>
                <a:gd name="T5" fmla="*/ 66 h 78"/>
                <a:gd name="T6" fmla="*/ 0 w 48"/>
                <a:gd name="T7" fmla="*/ 0 h 78"/>
                <a:gd name="T8" fmla="*/ 48 w 48"/>
                <a:gd name="T9" fmla="*/ 18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78">
                  <a:moveTo>
                    <a:pt x="48" y="18"/>
                  </a:moveTo>
                  <a:lnTo>
                    <a:pt x="48" y="78"/>
                  </a:lnTo>
                  <a:lnTo>
                    <a:pt x="0" y="66"/>
                  </a:lnTo>
                  <a:lnTo>
                    <a:pt x="0" y="0"/>
                  </a:lnTo>
                  <a:lnTo>
                    <a:pt x="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3" name="Freeform 58">
              <a:extLst>
                <a:ext uri="{FF2B5EF4-FFF2-40B4-BE49-F238E27FC236}">
                  <a16:creationId xmlns:a16="http://schemas.microsoft.com/office/drawing/2014/main" id="{75607E77-24A4-4ABD-B87C-CBC831A9B20A}"/>
                </a:ext>
              </a:extLst>
            </p:cNvPr>
            <p:cNvSpPr>
              <a:spLocks/>
            </p:cNvSpPr>
            <p:nvPr/>
          </p:nvSpPr>
          <p:spPr bwMode="auto">
            <a:xfrm>
              <a:off x="3228" y="840"/>
              <a:ext cx="60" cy="90"/>
            </a:xfrm>
            <a:custGeom>
              <a:avLst/>
              <a:gdLst>
                <a:gd name="T0" fmla="*/ 60 w 60"/>
                <a:gd name="T1" fmla="*/ 84 h 90"/>
                <a:gd name="T2" fmla="*/ 54 w 60"/>
                <a:gd name="T3" fmla="*/ 90 h 90"/>
                <a:gd name="T4" fmla="*/ 6 w 60"/>
                <a:gd name="T5" fmla="*/ 78 h 90"/>
                <a:gd name="T6" fmla="*/ 0 w 60"/>
                <a:gd name="T7" fmla="*/ 72 h 90"/>
                <a:gd name="T8" fmla="*/ 0 w 60"/>
                <a:gd name="T9" fmla="*/ 6 h 90"/>
                <a:gd name="T10" fmla="*/ 6 w 60"/>
                <a:gd name="T11" fmla="*/ 0 h 90"/>
                <a:gd name="T12" fmla="*/ 54 w 60"/>
                <a:gd name="T13" fmla="*/ 18 h 90"/>
                <a:gd name="T14" fmla="*/ 54 w 60"/>
                <a:gd name="T15" fmla="*/ 30 h 90"/>
                <a:gd name="T16" fmla="*/ 12 w 60"/>
                <a:gd name="T17" fmla="*/ 12 h 90"/>
                <a:gd name="T18" fmla="*/ 12 w 60"/>
                <a:gd name="T19" fmla="*/ 66 h 90"/>
                <a:gd name="T20" fmla="*/ 54 w 60"/>
                <a:gd name="T21" fmla="*/ 78 h 90"/>
                <a:gd name="T22" fmla="*/ 60 w 60"/>
                <a:gd name="T23" fmla="*/ 84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90">
                  <a:moveTo>
                    <a:pt x="60" y="84"/>
                  </a:moveTo>
                  <a:lnTo>
                    <a:pt x="54" y="90"/>
                  </a:lnTo>
                  <a:lnTo>
                    <a:pt x="6" y="78"/>
                  </a:lnTo>
                  <a:lnTo>
                    <a:pt x="0" y="72"/>
                  </a:lnTo>
                  <a:lnTo>
                    <a:pt x="0" y="6"/>
                  </a:lnTo>
                  <a:lnTo>
                    <a:pt x="6" y="0"/>
                  </a:lnTo>
                  <a:lnTo>
                    <a:pt x="54" y="18"/>
                  </a:lnTo>
                  <a:lnTo>
                    <a:pt x="54" y="30"/>
                  </a:lnTo>
                  <a:lnTo>
                    <a:pt x="12" y="12"/>
                  </a:lnTo>
                  <a:lnTo>
                    <a:pt x="12" y="66"/>
                  </a:lnTo>
                  <a:lnTo>
                    <a:pt x="54" y="78"/>
                  </a:lnTo>
                  <a:lnTo>
                    <a:pt x="6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4" name="Freeform 59">
              <a:extLst>
                <a:ext uri="{FF2B5EF4-FFF2-40B4-BE49-F238E27FC236}">
                  <a16:creationId xmlns:a16="http://schemas.microsoft.com/office/drawing/2014/main" id="{23795D35-4C15-D1E6-C85F-42B82FB9C18C}"/>
                </a:ext>
              </a:extLst>
            </p:cNvPr>
            <p:cNvSpPr>
              <a:spLocks/>
            </p:cNvSpPr>
            <p:nvPr/>
          </p:nvSpPr>
          <p:spPr bwMode="auto">
            <a:xfrm>
              <a:off x="3276" y="858"/>
              <a:ext cx="12" cy="66"/>
            </a:xfrm>
            <a:custGeom>
              <a:avLst/>
              <a:gdLst>
                <a:gd name="T0" fmla="*/ 6 w 12"/>
                <a:gd name="T1" fmla="*/ 0 h 66"/>
                <a:gd name="T2" fmla="*/ 12 w 12"/>
                <a:gd name="T3" fmla="*/ 6 h 66"/>
                <a:gd name="T4" fmla="*/ 12 w 12"/>
                <a:gd name="T5" fmla="*/ 66 h 66"/>
                <a:gd name="T6" fmla="*/ 0 w 12"/>
                <a:gd name="T7" fmla="*/ 66 h 66"/>
                <a:gd name="T8" fmla="*/ 0 w 12"/>
                <a:gd name="T9" fmla="*/ 6 h 66"/>
                <a:gd name="T10" fmla="*/ 6 w 12"/>
                <a:gd name="T11" fmla="*/ 0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6" y="0"/>
                  </a:moveTo>
                  <a:lnTo>
                    <a:pt x="12" y="6"/>
                  </a:lnTo>
                  <a:lnTo>
                    <a:pt x="12" y="66"/>
                  </a:lnTo>
                  <a:lnTo>
                    <a:pt x="0" y="66"/>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5" name="Freeform 60">
              <a:extLst>
                <a:ext uri="{FF2B5EF4-FFF2-40B4-BE49-F238E27FC236}">
                  <a16:creationId xmlns:a16="http://schemas.microsoft.com/office/drawing/2014/main" id="{B702F6B8-5BD1-2FBA-9902-7B8119E8CF40}"/>
                </a:ext>
              </a:extLst>
            </p:cNvPr>
            <p:cNvSpPr>
              <a:spLocks/>
            </p:cNvSpPr>
            <p:nvPr/>
          </p:nvSpPr>
          <p:spPr bwMode="auto">
            <a:xfrm>
              <a:off x="3156" y="822"/>
              <a:ext cx="42" cy="84"/>
            </a:xfrm>
            <a:custGeom>
              <a:avLst/>
              <a:gdLst>
                <a:gd name="T0" fmla="*/ 42 w 42"/>
                <a:gd name="T1" fmla="*/ 12 h 84"/>
                <a:gd name="T2" fmla="*/ 42 w 42"/>
                <a:gd name="T3" fmla="*/ 84 h 84"/>
                <a:gd name="T4" fmla="*/ 0 w 42"/>
                <a:gd name="T5" fmla="*/ 66 h 84"/>
                <a:gd name="T6" fmla="*/ 0 w 42"/>
                <a:gd name="T7" fmla="*/ 0 h 84"/>
                <a:gd name="T8" fmla="*/ 42 w 42"/>
                <a:gd name="T9" fmla="*/ 12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84">
                  <a:moveTo>
                    <a:pt x="42" y="12"/>
                  </a:moveTo>
                  <a:lnTo>
                    <a:pt x="42" y="84"/>
                  </a:lnTo>
                  <a:lnTo>
                    <a:pt x="0" y="66"/>
                  </a:lnTo>
                  <a:lnTo>
                    <a:pt x="0" y="0"/>
                  </a:lnTo>
                  <a:lnTo>
                    <a:pt x="4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6" name="Freeform 61">
              <a:extLst>
                <a:ext uri="{FF2B5EF4-FFF2-40B4-BE49-F238E27FC236}">
                  <a16:creationId xmlns:a16="http://schemas.microsoft.com/office/drawing/2014/main" id="{35F09C22-135E-8E2D-A151-DFA881697A3C}"/>
                </a:ext>
              </a:extLst>
            </p:cNvPr>
            <p:cNvSpPr>
              <a:spLocks/>
            </p:cNvSpPr>
            <p:nvPr/>
          </p:nvSpPr>
          <p:spPr bwMode="auto">
            <a:xfrm>
              <a:off x="3150" y="816"/>
              <a:ext cx="54" cy="96"/>
            </a:xfrm>
            <a:custGeom>
              <a:avLst/>
              <a:gdLst>
                <a:gd name="T0" fmla="*/ 54 w 54"/>
                <a:gd name="T1" fmla="*/ 90 h 96"/>
                <a:gd name="T2" fmla="*/ 48 w 54"/>
                <a:gd name="T3" fmla="*/ 96 h 96"/>
                <a:gd name="T4" fmla="*/ 6 w 54"/>
                <a:gd name="T5" fmla="*/ 78 h 96"/>
                <a:gd name="T6" fmla="*/ 0 w 54"/>
                <a:gd name="T7" fmla="*/ 72 h 96"/>
                <a:gd name="T8" fmla="*/ 0 w 54"/>
                <a:gd name="T9" fmla="*/ 6 h 96"/>
                <a:gd name="T10" fmla="*/ 6 w 54"/>
                <a:gd name="T11" fmla="*/ 0 h 96"/>
                <a:gd name="T12" fmla="*/ 48 w 54"/>
                <a:gd name="T13" fmla="*/ 12 h 96"/>
                <a:gd name="T14" fmla="*/ 48 w 54"/>
                <a:gd name="T15" fmla="*/ 24 h 96"/>
                <a:gd name="T16" fmla="*/ 12 w 54"/>
                <a:gd name="T17" fmla="*/ 12 h 96"/>
                <a:gd name="T18" fmla="*/ 12 w 54"/>
                <a:gd name="T19" fmla="*/ 66 h 96"/>
                <a:gd name="T20" fmla="*/ 48 w 54"/>
                <a:gd name="T21" fmla="*/ 84 h 96"/>
                <a:gd name="T22" fmla="*/ 54 w 54"/>
                <a:gd name="T23" fmla="*/ 9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96">
                  <a:moveTo>
                    <a:pt x="54" y="90"/>
                  </a:moveTo>
                  <a:lnTo>
                    <a:pt x="48" y="96"/>
                  </a:lnTo>
                  <a:lnTo>
                    <a:pt x="6" y="78"/>
                  </a:lnTo>
                  <a:lnTo>
                    <a:pt x="0" y="72"/>
                  </a:lnTo>
                  <a:lnTo>
                    <a:pt x="0" y="6"/>
                  </a:lnTo>
                  <a:lnTo>
                    <a:pt x="6" y="0"/>
                  </a:lnTo>
                  <a:lnTo>
                    <a:pt x="48" y="12"/>
                  </a:lnTo>
                  <a:lnTo>
                    <a:pt x="48" y="24"/>
                  </a:lnTo>
                  <a:lnTo>
                    <a:pt x="12" y="12"/>
                  </a:lnTo>
                  <a:lnTo>
                    <a:pt x="12" y="66"/>
                  </a:lnTo>
                  <a:lnTo>
                    <a:pt x="48" y="84"/>
                  </a:lnTo>
                  <a:lnTo>
                    <a:pt x="54"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7" name="Freeform 62">
              <a:extLst>
                <a:ext uri="{FF2B5EF4-FFF2-40B4-BE49-F238E27FC236}">
                  <a16:creationId xmlns:a16="http://schemas.microsoft.com/office/drawing/2014/main" id="{A434DABB-43C1-0C58-0B10-7297F741182E}"/>
                </a:ext>
              </a:extLst>
            </p:cNvPr>
            <p:cNvSpPr>
              <a:spLocks/>
            </p:cNvSpPr>
            <p:nvPr/>
          </p:nvSpPr>
          <p:spPr bwMode="auto">
            <a:xfrm>
              <a:off x="3192" y="828"/>
              <a:ext cx="12" cy="78"/>
            </a:xfrm>
            <a:custGeom>
              <a:avLst/>
              <a:gdLst>
                <a:gd name="T0" fmla="*/ 6 w 12"/>
                <a:gd name="T1" fmla="*/ 0 h 78"/>
                <a:gd name="T2" fmla="*/ 12 w 12"/>
                <a:gd name="T3" fmla="*/ 6 h 78"/>
                <a:gd name="T4" fmla="*/ 12 w 12"/>
                <a:gd name="T5" fmla="*/ 78 h 78"/>
                <a:gd name="T6" fmla="*/ 0 w 12"/>
                <a:gd name="T7" fmla="*/ 78 h 78"/>
                <a:gd name="T8" fmla="*/ 0 w 12"/>
                <a:gd name="T9" fmla="*/ 6 h 78"/>
                <a:gd name="T10" fmla="*/ 6 w 12"/>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8">
                  <a:moveTo>
                    <a:pt x="6" y="0"/>
                  </a:moveTo>
                  <a:lnTo>
                    <a:pt x="12" y="6"/>
                  </a:lnTo>
                  <a:lnTo>
                    <a:pt x="12" y="78"/>
                  </a:lnTo>
                  <a:lnTo>
                    <a:pt x="0" y="78"/>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8" name="Freeform 63">
              <a:extLst>
                <a:ext uri="{FF2B5EF4-FFF2-40B4-BE49-F238E27FC236}">
                  <a16:creationId xmlns:a16="http://schemas.microsoft.com/office/drawing/2014/main" id="{8D720A76-B38F-6123-AE24-C10B768E8B78}"/>
                </a:ext>
              </a:extLst>
            </p:cNvPr>
            <p:cNvSpPr>
              <a:spLocks/>
            </p:cNvSpPr>
            <p:nvPr/>
          </p:nvSpPr>
          <p:spPr bwMode="auto">
            <a:xfrm>
              <a:off x="3420" y="900"/>
              <a:ext cx="66" cy="84"/>
            </a:xfrm>
            <a:custGeom>
              <a:avLst/>
              <a:gdLst>
                <a:gd name="T0" fmla="*/ 0 w 66"/>
                <a:gd name="T1" fmla="*/ 0 h 84"/>
                <a:gd name="T2" fmla="*/ 0 w 66"/>
                <a:gd name="T3" fmla="*/ 66 h 84"/>
                <a:gd name="T4" fmla="*/ 66 w 66"/>
                <a:gd name="T5" fmla="*/ 84 h 84"/>
                <a:gd name="T6" fmla="*/ 66 w 66"/>
                <a:gd name="T7" fmla="*/ 18 h 84"/>
                <a:gd name="T8" fmla="*/ 0 w 66"/>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84">
                  <a:moveTo>
                    <a:pt x="0" y="0"/>
                  </a:moveTo>
                  <a:lnTo>
                    <a:pt x="0" y="66"/>
                  </a:lnTo>
                  <a:lnTo>
                    <a:pt x="66" y="84"/>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99" name="Freeform 64">
              <a:extLst>
                <a:ext uri="{FF2B5EF4-FFF2-40B4-BE49-F238E27FC236}">
                  <a16:creationId xmlns:a16="http://schemas.microsoft.com/office/drawing/2014/main" id="{9DBB9BFF-0268-F052-0A01-E386F892FA20}"/>
                </a:ext>
              </a:extLst>
            </p:cNvPr>
            <p:cNvSpPr>
              <a:spLocks/>
            </p:cNvSpPr>
            <p:nvPr/>
          </p:nvSpPr>
          <p:spPr bwMode="auto">
            <a:xfrm>
              <a:off x="3414" y="894"/>
              <a:ext cx="78" cy="96"/>
            </a:xfrm>
            <a:custGeom>
              <a:avLst/>
              <a:gdLst>
                <a:gd name="T0" fmla="*/ 6 w 78"/>
                <a:gd name="T1" fmla="*/ 66 h 96"/>
                <a:gd name="T2" fmla="*/ 66 w 78"/>
                <a:gd name="T3" fmla="*/ 84 h 96"/>
                <a:gd name="T4" fmla="*/ 66 w 78"/>
                <a:gd name="T5" fmla="*/ 30 h 96"/>
                <a:gd name="T6" fmla="*/ 6 w 78"/>
                <a:gd name="T7" fmla="*/ 12 h 96"/>
                <a:gd name="T8" fmla="*/ 6 w 78"/>
                <a:gd name="T9" fmla="*/ 0 h 96"/>
                <a:gd name="T10" fmla="*/ 72 w 78"/>
                <a:gd name="T11" fmla="*/ 18 h 96"/>
                <a:gd name="T12" fmla="*/ 78 w 78"/>
                <a:gd name="T13" fmla="*/ 24 h 96"/>
                <a:gd name="T14" fmla="*/ 78 w 78"/>
                <a:gd name="T15" fmla="*/ 90 h 96"/>
                <a:gd name="T16" fmla="*/ 72 w 78"/>
                <a:gd name="T17" fmla="*/ 96 h 96"/>
                <a:gd name="T18" fmla="*/ 6 w 78"/>
                <a:gd name="T19" fmla="*/ 78 h 96"/>
                <a:gd name="T20" fmla="*/ 0 w 78"/>
                <a:gd name="T21" fmla="*/ 72 h 96"/>
                <a:gd name="T22" fmla="*/ 6 w 78"/>
                <a:gd name="T23" fmla="*/ 66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6">
                  <a:moveTo>
                    <a:pt x="6" y="66"/>
                  </a:moveTo>
                  <a:lnTo>
                    <a:pt x="66" y="84"/>
                  </a:lnTo>
                  <a:lnTo>
                    <a:pt x="66" y="30"/>
                  </a:lnTo>
                  <a:lnTo>
                    <a:pt x="6" y="12"/>
                  </a:lnTo>
                  <a:lnTo>
                    <a:pt x="6" y="0"/>
                  </a:lnTo>
                  <a:lnTo>
                    <a:pt x="72" y="18"/>
                  </a:lnTo>
                  <a:lnTo>
                    <a:pt x="78" y="24"/>
                  </a:lnTo>
                  <a:lnTo>
                    <a:pt x="78" y="90"/>
                  </a:lnTo>
                  <a:lnTo>
                    <a:pt x="72" y="96"/>
                  </a:lnTo>
                  <a:lnTo>
                    <a:pt x="6" y="78"/>
                  </a:lnTo>
                  <a:lnTo>
                    <a:pt x="0" y="72"/>
                  </a:lnTo>
                  <a:lnTo>
                    <a:pt x="6"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0" name="Freeform 65">
              <a:extLst>
                <a:ext uri="{FF2B5EF4-FFF2-40B4-BE49-F238E27FC236}">
                  <a16:creationId xmlns:a16="http://schemas.microsoft.com/office/drawing/2014/main" id="{705786EA-F9BA-11C9-C4D3-117C8E2ABBE1}"/>
                </a:ext>
              </a:extLst>
            </p:cNvPr>
            <p:cNvSpPr>
              <a:spLocks/>
            </p:cNvSpPr>
            <p:nvPr/>
          </p:nvSpPr>
          <p:spPr bwMode="auto">
            <a:xfrm>
              <a:off x="3414" y="894"/>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1" name="Freeform 66">
              <a:extLst>
                <a:ext uri="{FF2B5EF4-FFF2-40B4-BE49-F238E27FC236}">
                  <a16:creationId xmlns:a16="http://schemas.microsoft.com/office/drawing/2014/main" id="{BE02389D-AF8C-DCE0-59B2-04F679E1A87D}"/>
                </a:ext>
              </a:extLst>
            </p:cNvPr>
            <p:cNvSpPr>
              <a:spLocks/>
            </p:cNvSpPr>
            <p:nvPr/>
          </p:nvSpPr>
          <p:spPr bwMode="auto">
            <a:xfrm>
              <a:off x="3522" y="930"/>
              <a:ext cx="66" cy="84"/>
            </a:xfrm>
            <a:custGeom>
              <a:avLst/>
              <a:gdLst>
                <a:gd name="T0" fmla="*/ 0 w 66"/>
                <a:gd name="T1" fmla="*/ 0 h 84"/>
                <a:gd name="T2" fmla="*/ 0 w 66"/>
                <a:gd name="T3" fmla="*/ 66 h 84"/>
                <a:gd name="T4" fmla="*/ 66 w 66"/>
                <a:gd name="T5" fmla="*/ 84 h 84"/>
                <a:gd name="T6" fmla="*/ 66 w 66"/>
                <a:gd name="T7" fmla="*/ 18 h 84"/>
                <a:gd name="T8" fmla="*/ 0 w 66"/>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84">
                  <a:moveTo>
                    <a:pt x="0" y="0"/>
                  </a:moveTo>
                  <a:lnTo>
                    <a:pt x="0" y="66"/>
                  </a:lnTo>
                  <a:lnTo>
                    <a:pt x="66" y="84"/>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2" name="Freeform 67">
              <a:extLst>
                <a:ext uri="{FF2B5EF4-FFF2-40B4-BE49-F238E27FC236}">
                  <a16:creationId xmlns:a16="http://schemas.microsoft.com/office/drawing/2014/main" id="{9DAA6502-FC47-79DF-907B-A406285F6D29}"/>
                </a:ext>
              </a:extLst>
            </p:cNvPr>
            <p:cNvSpPr>
              <a:spLocks/>
            </p:cNvSpPr>
            <p:nvPr/>
          </p:nvSpPr>
          <p:spPr bwMode="auto">
            <a:xfrm>
              <a:off x="3516" y="924"/>
              <a:ext cx="78" cy="96"/>
            </a:xfrm>
            <a:custGeom>
              <a:avLst/>
              <a:gdLst>
                <a:gd name="T0" fmla="*/ 6 w 78"/>
                <a:gd name="T1" fmla="*/ 66 h 96"/>
                <a:gd name="T2" fmla="*/ 66 w 78"/>
                <a:gd name="T3" fmla="*/ 84 h 96"/>
                <a:gd name="T4" fmla="*/ 66 w 78"/>
                <a:gd name="T5" fmla="*/ 30 h 96"/>
                <a:gd name="T6" fmla="*/ 6 w 78"/>
                <a:gd name="T7" fmla="*/ 12 h 96"/>
                <a:gd name="T8" fmla="*/ 6 w 78"/>
                <a:gd name="T9" fmla="*/ 0 h 96"/>
                <a:gd name="T10" fmla="*/ 72 w 78"/>
                <a:gd name="T11" fmla="*/ 18 h 96"/>
                <a:gd name="T12" fmla="*/ 78 w 78"/>
                <a:gd name="T13" fmla="*/ 24 h 96"/>
                <a:gd name="T14" fmla="*/ 78 w 78"/>
                <a:gd name="T15" fmla="*/ 90 h 96"/>
                <a:gd name="T16" fmla="*/ 72 w 78"/>
                <a:gd name="T17" fmla="*/ 96 h 96"/>
                <a:gd name="T18" fmla="*/ 6 w 78"/>
                <a:gd name="T19" fmla="*/ 78 h 96"/>
                <a:gd name="T20" fmla="*/ 0 w 78"/>
                <a:gd name="T21" fmla="*/ 72 h 96"/>
                <a:gd name="T22" fmla="*/ 6 w 78"/>
                <a:gd name="T23" fmla="*/ 66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6">
                  <a:moveTo>
                    <a:pt x="6" y="66"/>
                  </a:moveTo>
                  <a:lnTo>
                    <a:pt x="66" y="84"/>
                  </a:lnTo>
                  <a:lnTo>
                    <a:pt x="66" y="30"/>
                  </a:lnTo>
                  <a:lnTo>
                    <a:pt x="6" y="12"/>
                  </a:lnTo>
                  <a:lnTo>
                    <a:pt x="6" y="0"/>
                  </a:lnTo>
                  <a:lnTo>
                    <a:pt x="72" y="18"/>
                  </a:lnTo>
                  <a:lnTo>
                    <a:pt x="78" y="24"/>
                  </a:lnTo>
                  <a:lnTo>
                    <a:pt x="78" y="90"/>
                  </a:lnTo>
                  <a:lnTo>
                    <a:pt x="72" y="96"/>
                  </a:lnTo>
                  <a:lnTo>
                    <a:pt x="6" y="78"/>
                  </a:lnTo>
                  <a:lnTo>
                    <a:pt x="0" y="72"/>
                  </a:lnTo>
                  <a:lnTo>
                    <a:pt x="6"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3" name="Freeform 68">
              <a:extLst>
                <a:ext uri="{FF2B5EF4-FFF2-40B4-BE49-F238E27FC236}">
                  <a16:creationId xmlns:a16="http://schemas.microsoft.com/office/drawing/2014/main" id="{E714485E-A897-AB86-F262-94F4CBDADA2F}"/>
                </a:ext>
              </a:extLst>
            </p:cNvPr>
            <p:cNvSpPr>
              <a:spLocks/>
            </p:cNvSpPr>
            <p:nvPr/>
          </p:nvSpPr>
          <p:spPr bwMode="auto">
            <a:xfrm>
              <a:off x="3516" y="924"/>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4" name="Freeform 69">
              <a:extLst>
                <a:ext uri="{FF2B5EF4-FFF2-40B4-BE49-F238E27FC236}">
                  <a16:creationId xmlns:a16="http://schemas.microsoft.com/office/drawing/2014/main" id="{AE138B85-ADAA-9404-23D0-E59F9B23A51F}"/>
                </a:ext>
              </a:extLst>
            </p:cNvPr>
            <p:cNvSpPr>
              <a:spLocks/>
            </p:cNvSpPr>
            <p:nvPr/>
          </p:nvSpPr>
          <p:spPr bwMode="auto">
            <a:xfrm>
              <a:off x="3420" y="1002"/>
              <a:ext cx="66" cy="78"/>
            </a:xfrm>
            <a:custGeom>
              <a:avLst/>
              <a:gdLst>
                <a:gd name="T0" fmla="*/ 0 w 66"/>
                <a:gd name="T1" fmla="*/ 0 h 78"/>
                <a:gd name="T2" fmla="*/ 0 w 66"/>
                <a:gd name="T3" fmla="*/ 60 h 78"/>
                <a:gd name="T4" fmla="*/ 66 w 66"/>
                <a:gd name="T5" fmla="*/ 78 h 78"/>
                <a:gd name="T6" fmla="*/ 66 w 66"/>
                <a:gd name="T7" fmla="*/ 18 h 78"/>
                <a:gd name="T8" fmla="*/ 0 w 66"/>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8">
                  <a:moveTo>
                    <a:pt x="0" y="0"/>
                  </a:moveTo>
                  <a:lnTo>
                    <a:pt x="0" y="60"/>
                  </a:lnTo>
                  <a:lnTo>
                    <a:pt x="66" y="78"/>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5" name="Freeform 70">
              <a:extLst>
                <a:ext uri="{FF2B5EF4-FFF2-40B4-BE49-F238E27FC236}">
                  <a16:creationId xmlns:a16="http://schemas.microsoft.com/office/drawing/2014/main" id="{26E7283F-7213-B9D3-D6FC-512A31AFCA8C}"/>
                </a:ext>
              </a:extLst>
            </p:cNvPr>
            <p:cNvSpPr>
              <a:spLocks/>
            </p:cNvSpPr>
            <p:nvPr/>
          </p:nvSpPr>
          <p:spPr bwMode="auto">
            <a:xfrm>
              <a:off x="3414" y="996"/>
              <a:ext cx="78" cy="90"/>
            </a:xfrm>
            <a:custGeom>
              <a:avLst/>
              <a:gdLst>
                <a:gd name="T0" fmla="*/ 6 w 78"/>
                <a:gd name="T1" fmla="*/ 60 h 90"/>
                <a:gd name="T2" fmla="*/ 66 w 78"/>
                <a:gd name="T3" fmla="*/ 78 h 90"/>
                <a:gd name="T4" fmla="*/ 66 w 78"/>
                <a:gd name="T5" fmla="*/ 30 h 90"/>
                <a:gd name="T6" fmla="*/ 6 w 78"/>
                <a:gd name="T7" fmla="*/ 12 h 90"/>
                <a:gd name="T8" fmla="*/ 6 w 78"/>
                <a:gd name="T9" fmla="*/ 0 h 90"/>
                <a:gd name="T10" fmla="*/ 72 w 78"/>
                <a:gd name="T11" fmla="*/ 18 h 90"/>
                <a:gd name="T12" fmla="*/ 78 w 78"/>
                <a:gd name="T13" fmla="*/ 24 h 90"/>
                <a:gd name="T14" fmla="*/ 78 w 78"/>
                <a:gd name="T15" fmla="*/ 84 h 90"/>
                <a:gd name="T16" fmla="*/ 72 w 78"/>
                <a:gd name="T17" fmla="*/ 90 h 90"/>
                <a:gd name="T18" fmla="*/ 6 w 78"/>
                <a:gd name="T19" fmla="*/ 72 h 90"/>
                <a:gd name="T20" fmla="*/ 0 w 78"/>
                <a:gd name="T21" fmla="*/ 66 h 90"/>
                <a:gd name="T22" fmla="*/ 6 w 78"/>
                <a:gd name="T23" fmla="*/ 60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0">
                  <a:moveTo>
                    <a:pt x="6" y="60"/>
                  </a:moveTo>
                  <a:lnTo>
                    <a:pt x="66" y="78"/>
                  </a:lnTo>
                  <a:lnTo>
                    <a:pt x="66" y="30"/>
                  </a:lnTo>
                  <a:lnTo>
                    <a:pt x="6" y="12"/>
                  </a:lnTo>
                  <a:lnTo>
                    <a:pt x="6" y="0"/>
                  </a:lnTo>
                  <a:lnTo>
                    <a:pt x="72" y="18"/>
                  </a:lnTo>
                  <a:lnTo>
                    <a:pt x="78" y="24"/>
                  </a:lnTo>
                  <a:lnTo>
                    <a:pt x="78" y="84"/>
                  </a:lnTo>
                  <a:lnTo>
                    <a:pt x="72" y="90"/>
                  </a:lnTo>
                  <a:lnTo>
                    <a:pt x="6" y="72"/>
                  </a:lnTo>
                  <a:lnTo>
                    <a:pt x="0" y="66"/>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6" name="Freeform 71">
              <a:extLst>
                <a:ext uri="{FF2B5EF4-FFF2-40B4-BE49-F238E27FC236}">
                  <a16:creationId xmlns:a16="http://schemas.microsoft.com/office/drawing/2014/main" id="{64111A82-1484-7CD1-9955-D82E997A7180}"/>
                </a:ext>
              </a:extLst>
            </p:cNvPr>
            <p:cNvSpPr>
              <a:spLocks/>
            </p:cNvSpPr>
            <p:nvPr/>
          </p:nvSpPr>
          <p:spPr bwMode="auto">
            <a:xfrm>
              <a:off x="3414" y="996"/>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7" name="Freeform 72">
              <a:extLst>
                <a:ext uri="{FF2B5EF4-FFF2-40B4-BE49-F238E27FC236}">
                  <a16:creationId xmlns:a16="http://schemas.microsoft.com/office/drawing/2014/main" id="{C7839141-D005-B9B1-E926-9AD1A19BF3CB}"/>
                </a:ext>
              </a:extLst>
            </p:cNvPr>
            <p:cNvSpPr>
              <a:spLocks/>
            </p:cNvSpPr>
            <p:nvPr/>
          </p:nvSpPr>
          <p:spPr bwMode="auto">
            <a:xfrm>
              <a:off x="3522" y="1032"/>
              <a:ext cx="66" cy="84"/>
            </a:xfrm>
            <a:custGeom>
              <a:avLst/>
              <a:gdLst>
                <a:gd name="T0" fmla="*/ 0 w 66"/>
                <a:gd name="T1" fmla="*/ 0 h 84"/>
                <a:gd name="T2" fmla="*/ 0 w 66"/>
                <a:gd name="T3" fmla="*/ 60 h 84"/>
                <a:gd name="T4" fmla="*/ 66 w 66"/>
                <a:gd name="T5" fmla="*/ 84 h 84"/>
                <a:gd name="T6" fmla="*/ 66 w 66"/>
                <a:gd name="T7" fmla="*/ 18 h 84"/>
                <a:gd name="T8" fmla="*/ 0 w 66"/>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84">
                  <a:moveTo>
                    <a:pt x="0" y="0"/>
                  </a:moveTo>
                  <a:lnTo>
                    <a:pt x="0" y="60"/>
                  </a:lnTo>
                  <a:lnTo>
                    <a:pt x="66" y="84"/>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8" name="Freeform 73">
              <a:extLst>
                <a:ext uri="{FF2B5EF4-FFF2-40B4-BE49-F238E27FC236}">
                  <a16:creationId xmlns:a16="http://schemas.microsoft.com/office/drawing/2014/main" id="{F76BC7AE-0314-19CF-D46E-FCD6D8619407}"/>
                </a:ext>
              </a:extLst>
            </p:cNvPr>
            <p:cNvSpPr>
              <a:spLocks/>
            </p:cNvSpPr>
            <p:nvPr/>
          </p:nvSpPr>
          <p:spPr bwMode="auto">
            <a:xfrm>
              <a:off x="3516" y="1026"/>
              <a:ext cx="78" cy="96"/>
            </a:xfrm>
            <a:custGeom>
              <a:avLst/>
              <a:gdLst>
                <a:gd name="T0" fmla="*/ 6 w 78"/>
                <a:gd name="T1" fmla="*/ 60 h 96"/>
                <a:gd name="T2" fmla="*/ 66 w 78"/>
                <a:gd name="T3" fmla="*/ 84 h 96"/>
                <a:gd name="T4" fmla="*/ 66 w 78"/>
                <a:gd name="T5" fmla="*/ 30 h 96"/>
                <a:gd name="T6" fmla="*/ 6 w 78"/>
                <a:gd name="T7" fmla="*/ 12 h 96"/>
                <a:gd name="T8" fmla="*/ 6 w 78"/>
                <a:gd name="T9" fmla="*/ 0 h 96"/>
                <a:gd name="T10" fmla="*/ 72 w 78"/>
                <a:gd name="T11" fmla="*/ 18 h 96"/>
                <a:gd name="T12" fmla="*/ 78 w 78"/>
                <a:gd name="T13" fmla="*/ 24 h 96"/>
                <a:gd name="T14" fmla="*/ 78 w 78"/>
                <a:gd name="T15" fmla="*/ 90 h 96"/>
                <a:gd name="T16" fmla="*/ 72 w 78"/>
                <a:gd name="T17" fmla="*/ 96 h 96"/>
                <a:gd name="T18" fmla="*/ 6 w 78"/>
                <a:gd name="T19" fmla="*/ 72 h 96"/>
                <a:gd name="T20" fmla="*/ 0 w 78"/>
                <a:gd name="T21" fmla="*/ 66 h 96"/>
                <a:gd name="T22" fmla="*/ 6 w 78"/>
                <a:gd name="T23" fmla="*/ 6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6">
                  <a:moveTo>
                    <a:pt x="6" y="60"/>
                  </a:moveTo>
                  <a:lnTo>
                    <a:pt x="66" y="84"/>
                  </a:lnTo>
                  <a:lnTo>
                    <a:pt x="66" y="30"/>
                  </a:lnTo>
                  <a:lnTo>
                    <a:pt x="6" y="12"/>
                  </a:lnTo>
                  <a:lnTo>
                    <a:pt x="6" y="0"/>
                  </a:lnTo>
                  <a:lnTo>
                    <a:pt x="72" y="18"/>
                  </a:lnTo>
                  <a:lnTo>
                    <a:pt x="78" y="24"/>
                  </a:lnTo>
                  <a:lnTo>
                    <a:pt x="78" y="90"/>
                  </a:lnTo>
                  <a:lnTo>
                    <a:pt x="72" y="96"/>
                  </a:lnTo>
                  <a:lnTo>
                    <a:pt x="6" y="72"/>
                  </a:lnTo>
                  <a:lnTo>
                    <a:pt x="0" y="66"/>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09" name="Freeform 74">
              <a:extLst>
                <a:ext uri="{FF2B5EF4-FFF2-40B4-BE49-F238E27FC236}">
                  <a16:creationId xmlns:a16="http://schemas.microsoft.com/office/drawing/2014/main" id="{DD4838AE-F9C5-A07B-8600-96B0CE84BED1}"/>
                </a:ext>
              </a:extLst>
            </p:cNvPr>
            <p:cNvSpPr>
              <a:spLocks/>
            </p:cNvSpPr>
            <p:nvPr/>
          </p:nvSpPr>
          <p:spPr bwMode="auto">
            <a:xfrm>
              <a:off x="3516" y="1026"/>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0" name="Freeform 75">
              <a:extLst>
                <a:ext uri="{FF2B5EF4-FFF2-40B4-BE49-F238E27FC236}">
                  <a16:creationId xmlns:a16="http://schemas.microsoft.com/office/drawing/2014/main" id="{18ABA335-AD1F-74A1-762C-0ED0D3EBA6D2}"/>
                </a:ext>
              </a:extLst>
            </p:cNvPr>
            <p:cNvSpPr>
              <a:spLocks/>
            </p:cNvSpPr>
            <p:nvPr/>
          </p:nvSpPr>
          <p:spPr bwMode="auto">
            <a:xfrm>
              <a:off x="3420" y="1104"/>
              <a:ext cx="66" cy="78"/>
            </a:xfrm>
            <a:custGeom>
              <a:avLst/>
              <a:gdLst>
                <a:gd name="T0" fmla="*/ 0 w 66"/>
                <a:gd name="T1" fmla="*/ 0 h 78"/>
                <a:gd name="T2" fmla="*/ 0 w 66"/>
                <a:gd name="T3" fmla="*/ 60 h 78"/>
                <a:gd name="T4" fmla="*/ 66 w 66"/>
                <a:gd name="T5" fmla="*/ 78 h 78"/>
                <a:gd name="T6" fmla="*/ 66 w 66"/>
                <a:gd name="T7" fmla="*/ 18 h 78"/>
                <a:gd name="T8" fmla="*/ 0 w 66"/>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8">
                  <a:moveTo>
                    <a:pt x="0" y="0"/>
                  </a:moveTo>
                  <a:lnTo>
                    <a:pt x="0" y="60"/>
                  </a:lnTo>
                  <a:lnTo>
                    <a:pt x="66" y="78"/>
                  </a:lnTo>
                  <a:lnTo>
                    <a:pt x="66"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1" name="Freeform 76">
              <a:extLst>
                <a:ext uri="{FF2B5EF4-FFF2-40B4-BE49-F238E27FC236}">
                  <a16:creationId xmlns:a16="http://schemas.microsoft.com/office/drawing/2014/main" id="{DACA7574-6759-00F1-44EC-D8C4CAA25373}"/>
                </a:ext>
              </a:extLst>
            </p:cNvPr>
            <p:cNvSpPr>
              <a:spLocks/>
            </p:cNvSpPr>
            <p:nvPr/>
          </p:nvSpPr>
          <p:spPr bwMode="auto">
            <a:xfrm>
              <a:off x="3414" y="1098"/>
              <a:ext cx="78" cy="90"/>
            </a:xfrm>
            <a:custGeom>
              <a:avLst/>
              <a:gdLst>
                <a:gd name="T0" fmla="*/ 6 w 78"/>
                <a:gd name="T1" fmla="*/ 60 h 90"/>
                <a:gd name="T2" fmla="*/ 66 w 78"/>
                <a:gd name="T3" fmla="*/ 78 h 90"/>
                <a:gd name="T4" fmla="*/ 66 w 78"/>
                <a:gd name="T5" fmla="*/ 30 h 90"/>
                <a:gd name="T6" fmla="*/ 6 w 78"/>
                <a:gd name="T7" fmla="*/ 12 h 90"/>
                <a:gd name="T8" fmla="*/ 6 w 78"/>
                <a:gd name="T9" fmla="*/ 0 h 90"/>
                <a:gd name="T10" fmla="*/ 72 w 78"/>
                <a:gd name="T11" fmla="*/ 18 h 90"/>
                <a:gd name="T12" fmla="*/ 78 w 78"/>
                <a:gd name="T13" fmla="*/ 24 h 90"/>
                <a:gd name="T14" fmla="*/ 78 w 78"/>
                <a:gd name="T15" fmla="*/ 84 h 90"/>
                <a:gd name="T16" fmla="*/ 72 w 78"/>
                <a:gd name="T17" fmla="*/ 90 h 90"/>
                <a:gd name="T18" fmla="*/ 6 w 78"/>
                <a:gd name="T19" fmla="*/ 72 h 90"/>
                <a:gd name="T20" fmla="*/ 0 w 78"/>
                <a:gd name="T21" fmla="*/ 66 h 90"/>
                <a:gd name="T22" fmla="*/ 6 w 78"/>
                <a:gd name="T23" fmla="*/ 60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90">
                  <a:moveTo>
                    <a:pt x="6" y="60"/>
                  </a:moveTo>
                  <a:lnTo>
                    <a:pt x="66" y="78"/>
                  </a:lnTo>
                  <a:lnTo>
                    <a:pt x="66" y="30"/>
                  </a:lnTo>
                  <a:lnTo>
                    <a:pt x="6" y="12"/>
                  </a:lnTo>
                  <a:lnTo>
                    <a:pt x="6" y="0"/>
                  </a:lnTo>
                  <a:lnTo>
                    <a:pt x="72" y="18"/>
                  </a:lnTo>
                  <a:lnTo>
                    <a:pt x="78" y="24"/>
                  </a:lnTo>
                  <a:lnTo>
                    <a:pt x="78" y="84"/>
                  </a:lnTo>
                  <a:lnTo>
                    <a:pt x="72" y="90"/>
                  </a:lnTo>
                  <a:lnTo>
                    <a:pt x="6" y="72"/>
                  </a:lnTo>
                  <a:lnTo>
                    <a:pt x="0" y="66"/>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2" name="Freeform 77">
              <a:extLst>
                <a:ext uri="{FF2B5EF4-FFF2-40B4-BE49-F238E27FC236}">
                  <a16:creationId xmlns:a16="http://schemas.microsoft.com/office/drawing/2014/main" id="{8B100C88-6843-2EA7-AE6C-010420B6EBA7}"/>
                </a:ext>
              </a:extLst>
            </p:cNvPr>
            <p:cNvSpPr>
              <a:spLocks/>
            </p:cNvSpPr>
            <p:nvPr/>
          </p:nvSpPr>
          <p:spPr bwMode="auto">
            <a:xfrm>
              <a:off x="3414" y="1098"/>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3" name="Freeform 78">
              <a:extLst>
                <a:ext uri="{FF2B5EF4-FFF2-40B4-BE49-F238E27FC236}">
                  <a16:creationId xmlns:a16="http://schemas.microsoft.com/office/drawing/2014/main" id="{7C550A92-C772-C8D2-5F53-24378E94249E}"/>
                </a:ext>
              </a:extLst>
            </p:cNvPr>
            <p:cNvSpPr>
              <a:spLocks/>
            </p:cNvSpPr>
            <p:nvPr/>
          </p:nvSpPr>
          <p:spPr bwMode="auto">
            <a:xfrm>
              <a:off x="3528" y="1134"/>
              <a:ext cx="60" cy="78"/>
            </a:xfrm>
            <a:custGeom>
              <a:avLst/>
              <a:gdLst>
                <a:gd name="T0" fmla="*/ 0 w 60"/>
                <a:gd name="T1" fmla="*/ 0 h 78"/>
                <a:gd name="T2" fmla="*/ 0 w 60"/>
                <a:gd name="T3" fmla="*/ 60 h 78"/>
                <a:gd name="T4" fmla="*/ 60 w 60"/>
                <a:gd name="T5" fmla="*/ 78 h 78"/>
                <a:gd name="T6" fmla="*/ 60 w 60"/>
                <a:gd name="T7" fmla="*/ 18 h 78"/>
                <a:gd name="T8" fmla="*/ 0 w 60"/>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78">
                  <a:moveTo>
                    <a:pt x="0" y="0"/>
                  </a:moveTo>
                  <a:lnTo>
                    <a:pt x="0" y="60"/>
                  </a:lnTo>
                  <a:lnTo>
                    <a:pt x="60" y="78"/>
                  </a:lnTo>
                  <a:lnTo>
                    <a:pt x="60"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4" name="Freeform 79">
              <a:extLst>
                <a:ext uri="{FF2B5EF4-FFF2-40B4-BE49-F238E27FC236}">
                  <a16:creationId xmlns:a16="http://schemas.microsoft.com/office/drawing/2014/main" id="{44F57788-D138-0F19-2043-7D895310E868}"/>
                </a:ext>
              </a:extLst>
            </p:cNvPr>
            <p:cNvSpPr>
              <a:spLocks/>
            </p:cNvSpPr>
            <p:nvPr/>
          </p:nvSpPr>
          <p:spPr bwMode="auto">
            <a:xfrm>
              <a:off x="3522" y="1128"/>
              <a:ext cx="72" cy="90"/>
            </a:xfrm>
            <a:custGeom>
              <a:avLst/>
              <a:gdLst>
                <a:gd name="T0" fmla="*/ 6 w 72"/>
                <a:gd name="T1" fmla="*/ 60 h 90"/>
                <a:gd name="T2" fmla="*/ 60 w 72"/>
                <a:gd name="T3" fmla="*/ 78 h 90"/>
                <a:gd name="T4" fmla="*/ 60 w 72"/>
                <a:gd name="T5" fmla="*/ 30 h 90"/>
                <a:gd name="T6" fmla="*/ 6 w 72"/>
                <a:gd name="T7" fmla="*/ 12 h 90"/>
                <a:gd name="T8" fmla="*/ 6 w 72"/>
                <a:gd name="T9" fmla="*/ 0 h 90"/>
                <a:gd name="T10" fmla="*/ 66 w 72"/>
                <a:gd name="T11" fmla="*/ 18 h 90"/>
                <a:gd name="T12" fmla="*/ 72 w 72"/>
                <a:gd name="T13" fmla="*/ 24 h 90"/>
                <a:gd name="T14" fmla="*/ 72 w 72"/>
                <a:gd name="T15" fmla="*/ 84 h 90"/>
                <a:gd name="T16" fmla="*/ 66 w 72"/>
                <a:gd name="T17" fmla="*/ 90 h 90"/>
                <a:gd name="T18" fmla="*/ 6 w 72"/>
                <a:gd name="T19" fmla="*/ 72 h 90"/>
                <a:gd name="T20" fmla="*/ 0 w 72"/>
                <a:gd name="T21" fmla="*/ 66 h 90"/>
                <a:gd name="T22" fmla="*/ 6 w 72"/>
                <a:gd name="T23" fmla="*/ 60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90">
                  <a:moveTo>
                    <a:pt x="6" y="60"/>
                  </a:moveTo>
                  <a:lnTo>
                    <a:pt x="60" y="78"/>
                  </a:lnTo>
                  <a:lnTo>
                    <a:pt x="60" y="30"/>
                  </a:lnTo>
                  <a:lnTo>
                    <a:pt x="6" y="12"/>
                  </a:lnTo>
                  <a:lnTo>
                    <a:pt x="6" y="0"/>
                  </a:lnTo>
                  <a:lnTo>
                    <a:pt x="66" y="18"/>
                  </a:lnTo>
                  <a:lnTo>
                    <a:pt x="72" y="24"/>
                  </a:lnTo>
                  <a:lnTo>
                    <a:pt x="72" y="84"/>
                  </a:lnTo>
                  <a:lnTo>
                    <a:pt x="66" y="90"/>
                  </a:lnTo>
                  <a:lnTo>
                    <a:pt x="6" y="72"/>
                  </a:lnTo>
                  <a:lnTo>
                    <a:pt x="0" y="66"/>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5" name="Freeform 80">
              <a:extLst>
                <a:ext uri="{FF2B5EF4-FFF2-40B4-BE49-F238E27FC236}">
                  <a16:creationId xmlns:a16="http://schemas.microsoft.com/office/drawing/2014/main" id="{70002B19-E2B3-5E6A-F9EF-FE9C77D85B8D}"/>
                </a:ext>
              </a:extLst>
            </p:cNvPr>
            <p:cNvSpPr>
              <a:spLocks/>
            </p:cNvSpPr>
            <p:nvPr/>
          </p:nvSpPr>
          <p:spPr bwMode="auto">
            <a:xfrm>
              <a:off x="3522" y="1128"/>
              <a:ext cx="12" cy="66"/>
            </a:xfrm>
            <a:custGeom>
              <a:avLst/>
              <a:gdLst>
                <a:gd name="T0" fmla="*/ 12 w 12"/>
                <a:gd name="T1" fmla="*/ 6 h 66"/>
                <a:gd name="T2" fmla="*/ 12 w 12"/>
                <a:gd name="T3" fmla="*/ 66 h 66"/>
                <a:gd name="T4" fmla="*/ 0 w 12"/>
                <a:gd name="T5" fmla="*/ 66 h 66"/>
                <a:gd name="T6" fmla="*/ 0 w 12"/>
                <a:gd name="T7" fmla="*/ 6 h 66"/>
                <a:gd name="T8" fmla="*/ 6 w 12"/>
                <a:gd name="T9" fmla="*/ 0 h 66"/>
                <a:gd name="T10" fmla="*/ 12 w 12"/>
                <a:gd name="T11" fmla="*/ 6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12" y="6"/>
                  </a:moveTo>
                  <a:lnTo>
                    <a:pt x="12" y="66"/>
                  </a:lnTo>
                  <a:lnTo>
                    <a:pt x="0" y="66"/>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6" name="Freeform 81">
              <a:extLst>
                <a:ext uri="{FF2B5EF4-FFF2-40B4-BE49-F238E27FC236}">
                  <a16:creationId xmlns:a16="http://schemas.microsoft.com/office/drawing/2014/main" id="{528C133E-9DDF-1CA8-15BF-BFE1E37BA6D0}"/>
                </a:ext>
              </a:extLst>
            </p:cNvPr>
            <p:cNvSpPr>
              <a:spLocks/>
            </p:cNvSpPr>
            <p:nvPr/>
          </p:nvSpPr>
          <p:spPr bwMode="auto">
            <a:xfrm>
              <a:off x="2988" y="1092"/>
              <a:ext cx="132" cy="150"/>
            </a:xfrm>
            <a:custGeom>
              <a:avLst/>
              <a:gdLst>
                <a:gd name="T0" fmla="*/ 6 w 132"/>
                <a:gd name="T1" fmla="*/ 138 h 150"/>
                <a:gd name="T2" fmla="*/ 120 w 132"/>
                <a:gd name="T3" fmla="*/ 108 h 150"/>
                <a:gd name="T4" fmla="*/ 120 w 132"/>
                <a:gd name="T5" fmla="*/ 12 h 150"/>
                <a:gd name="T6" fmla="*/ 6 w 132"/>
                <a:gd name="T7" fmla="*/ 36 h 150"/>
                <a:gd name="T8" fmla="*/ 6 w 132"/>
                <a:gd name="T9" fmla="*/ 24 h 150"/>
                <a:gd name="T10" fmla="*/ 126 w 132"/>
                <a:gd name="T11" fmla="*/ 0 h 150"/>
                <a:gd name="T12" fmla="*/ 132 w 132"/>
                <a:gd name="T13" fmla="*/ 6 h 150"/>
                <a:gd name="T14" fmla="*/ 132 w 132"/>
                <a:gd name="T15" fmla="*/ 114 h 150"/>
                <a:gd name="T16" fmla="*/ 126 w 132"/>
                <a:gd name="T17" fmla="*/ 120 h 150"/>
                <a:gd name="T18" fmla="*/ 6 w 132"/>
                <a:gd name="T19" fmla="*/ 150 h 150"/>
                <a:gd name="T20" fmla="*/ 0 w 132"/>
                <a:gd name="T21" fmla="*/ 144 h 150"/>
                <a:gd name="T22" fmla="*/ 6 w 132"/>
                <a:gd name="T23" fmla="*/ 138 h 1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2" h="150">
                  <a:moveTo>
                    <a:pt x="6" y="138"/>
                  </a:moveTo>
                  <a:lnTo>
                    <a:pt x="120" y="108"/>
                  </a:lnTo>
                  <a:lnTo>
                    <a:pt x="120" y="12"/>
                  </a:lnTo>
                  <a:lnTo>
                    <a:pt x="6" y="36"/>
                  </a:lnTo>
                  <a:lnTo>
                    <a:pt x="6" y="24"/>
                  </a:lnTo>
                  <a:lnTo>
                    <a:pt x="126" y="0"/>
                  </a:lnTo>
                  <a:lnTo>
                    <a:pt x="132" y="6"/>
                  </a:lnTo>
                  <a:lnTo>
                    <a:pt x="132" y="114"/>
                  </a:lnTo>
                  <a:lnTo>
                    <a:pt x="126" y="120"/>
                  </a:lnTo>
                  <a:lnTo>
                    <a:pt x="6" y="150"/>
                  </a:lnTo>
                  <a:lnTo>
                    <a:pt x="0" y="144"/>
                  </a:lnTo>
                  <a:lnTo>
                    <a:pt x="6"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7" name="Freeform 82">
              <a:extLst>
                <a:ext uri="{FF2B5EF4-FFF2-40B4-BE49-F238E27FC236}">
                  <a16:creationId xmlns:a16="http://schemas.microsoft.com/office/drawing/2014/main" id="{CD28DC69-D802-9796-F6D8-BDBAD0D778D5}"/>
                </a:ext>
              </a:extLst>
            </p:cNvPr>
            <p:cNvSpPr>
              <a:spLocks/>
            </p:cNvSpPr>
            <p:nvPr/>
          </p:nvSpPr>
          <p:spPr bwMode="auto">
            <a:xfrm>
              <a:off x="2988" y="1116"/>
              <a:ext cx="12" cy="120"/>
            </a:xfrm>
            <a:custGeom>
              <a:avLst/>
              <a:gdLst>
                <a:gd name="T0" fmla="*/ 12 w 12"/>
                <a:gd name="T1" fmla="*/ 6 h 120"/>
                <a:gd name="T2" fmla="*/ 12 w 12"/>
                <a:gd name="T3" fmla="*/ 120 h 120"/>
                <a:gd name="T4" fmla="*/ 0 w 12"/>
                <a:gd name="T5" fmla="*/ 120 h 120"/>
                <a:gd name="T6" fmla="*/ 0 w 12"/>
                <a:gd name="T7" fmla="*/ 6 h 120"/>
                <a:gd name="T8" fmla="*/ 6 w 12"/>
                <a:gd name="T9" fmla="*/ 0 h 120"/>
                <a:gd name="T10" fmla="*/ 12 w 12"/>
                <a:gd name="T11" fmla="*/ 6 h 1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20">
                  <a:moveTo>
                    <a:pt x="12" y="6"/>
                  </a:moveTo>
                  <a:lnTo>
                    <a:pt x="12" y="120"/>
                  </a:lnTo>
                  <a:lnTo>
                    <a:pt x="0" y="120"/>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18" name="Rectangle 83">
              <a:extLst>
                <a:ext uri="{FF2B5EF4-FFF2-40B4-BE49-F238E27FC236}">
                  <a16:creationId xmlns:a16="http://schemas.microsoft.com/office/drawing/2014/main" id="{B5655DD4-625C-621A-8BD7-B0DAE3B04060}"/>
                </a:ext>
              </a:extLst>
            </p:cNvPr>
            <p:cNvSpPr>
              <a:spLocks noChangeArrowheads="1"/>
            </p:cNvSpPr>
            <p:nvPr/>
          </p:nvSpPr>
          <p:spPr bwMode="auto">
            <a:xfrm>
              <a:off x="3054" y="1110"/>
              <a:ext cx="12" cy="10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19" name="Freeform 84">
              <a:extLst>
                <a:ext uri="{FF2B5EF4-FFF2-40B4-BE49-F238E27FC236}">
                  <a16:creationId xmlns:a16="http://schemas.microsoft.com/office/drawing/2014/main" id="{5E68D936-E2CD-D40D-B46A-682EC1DDEC5D}"/>
                </a:ext>
              </a:extLst>
            </p:cNvPr>
            <p:cNvSpPr>
              <a:spLocks/>
            </p:cNvSpPr>
            <p:nvPr/>
          </p:nvSpPr>
          <p:spPr bwMode="auto">
            <a:xfrm>
              <a:off x="2886" y="1134"/>
              <a:ext cx="60" cy="78"/>
            </a:xfrm>
            <a:custGeom>
              <a:avLst/>
              <a:gdLst>
                <a:gd name="T0" fmla="*/ 60 w 60"/>
                <a:gd name="T1" fmla="*/ 0 h 78"/>
                <a:gd name="T2" fmla="*/ 60 w 60"/>
                <a:gd name="T3" fmla="*/ 66 h 78"/>
                <a:gd name="T4" fmla="*/ 0 w 60"/>
                <a:gd name="T5" fmla="*/ 78 h 78"/>
                <a:gd name="T6" fmla="*/ 0 w 60"/>
                <a:gd name="T7" fmla="*/ 12 h 78"/>
                <a:gd name="T8" fmla="*/ 60 w 60"/>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78">
                  <a:moveTo>
                    <a:pt x="60" y="0"/>
                  </a:moveTo>
                  <a:lnTo>
                    <a:pt x="60" y="66"/>
                  </a:lnTo>
                  <a:lnTo>
                    <a:pt x="0" y="78"/>
                  </a:lnTo>
                  <a:lnTo>
                    <a:pt x="0" y="12"/>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0" name="Freeform 85">
              <a:extLst>
                <a:ext uri="{FF2B5EF4-FFF2-40B4-BE49-F238E27FC236}">
                  <a16:creationId xmlns:a16="http://schemas.microsoft.com/office/drawing/2014/main" id="{708A485A-47F4-1A9B-17C2-6B57C4C8B402}"/>
                </a:ext>
              </a:extLst>
            </p:cNvPr>
            <p:cNvSpPr>
              <a:spLocks/>
            </p:cNvSpPr>
            <p:nvPr/>
          </p:nvSpPr>
          <p:spPr bwMode="auto">
            <a:xfrm>
              <a:off x="2880" y="1128"/>
              <a:ext cx="72" cy="90"/>
            </a:xfrm>
            <a:custGeom>
              <a:avLst/>
              <a:gdLst>
                <a:gd name="T0" fmla="*/ 72 w 72"/>
                <a:gd name="T1" fmla="*/ 72 h 90"/>
                <a:gd name="T2" fmla="*/ 66 w 72"/>
                <a:gd name="T3" fmla="*/ 78 h 90"/>
                <a:gd name="T4" fmla="*/ 6 w 72"/>
                <a:gd name="T5" fmla="*/ 90 h 90"/>
                <a:gd name="T6" fmla="*/ 0 w 72"/>
                <a:gd name="T7" fmla="*/ 84 h 90"/>
                <a:gd name="T8" fmla="*/ 0 w 72"/>
                <a:gd name="T9" fmla="*/ 18 h 90"/>
                <a:gd name="T10" fmla="*/ 6 w 72"/>
                <a:gd name="T11" fmla="*/ 12 h 90"/>
                <a:gd name="T12" fmla="*/ 66 w 72"/>
                <a:gd name="T13" fmla="*/ 0 h 90"/>
                <a:gd name="T14" fmla="*/ 66 w 72"/>
                <a:gd name="T15" fmla="*/ 12 h 90"/>
                <a:gd name="T16" fmla="*/ 12 w 72"/>
                <a:gd name="T17" fmla="*/ 24 h 90"/>
                <a:gd name="T18" fmla="*/ 12 w 72"/>
                <a:gd name="T19" fmla="*/ 78 h 90"/>
                <a:gd name="T20" fmla="*/ 66 w 72"/>
                <a:gd name="T21" fmla="*/ 66 h 90"/>
                <a:gd name="T22" fmla="*/ 72 w 72"/>
                <a:gd name="T23" fmla="*/ 72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90">
                  <a:moveTo>
                    <a:pt x="72" y="72"/>
                  </a:moveTo>
                  <a:lnTo>
                    <a:pt x="66" y="78"/>
                  </a:lnTo>
                  <a:lnTo>
                    <a:pt x="6" y="90"/>
                  </a:lnTo>
                  <a:lnTo>
                    <a:pt x="0" y="84"/>
                  </a:lnTo>
                  <a:lnTo>
                    <a:pt x="0" y="18"/>
                  </a:lnTo>
                  <a:lnTo>
                    <a:pt x="6" y="12"/>
                  </a:lnTo>
                  <a:lnTo>
                    <a:pt x="66" y="0"/>
                  </a:lnTo>
                  <a:lnTo>
                    <a:pt x="66" y="12"/>
                  </a:lnTo>
                  <a:lnTo>
                    <a:pt x="12" y="24"/>
                  </a:lnTo>
                  <a:lnTo>
                    <a:pt x="12" y="78"/>
                  </a:lnTo>
                  <a:lnTo>
                    <a:pt x="66" y="66"/>
                  </a:lnTo>
                  <a:lnTo>
                    <a:pt x="72"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1" name="Freeform 86">
              <a:extLst>
                <a:ext uri="{FF2B5EF4-FFF2-40B4-BE49-F238E27FC236}">
                  <a16:creationId xmlns:a16="http://schemas.microsoft.com/office/drawing/2014/main" id="{AB095477-8185-8BD8-D820-826A695ED447}"/>
                </a:ext>
              </a:extLst>
            </p:cNvPr>
            <p:cNvSpPr>
              <a:spLocks/>
            </p:cNvSpPr>
            <p:nvPr/>
          </p:nvSpPr>
          <p:spPr bwMode="auto">
            <a:xfrm>
              <a:off x="2940" y="1128"/>
              <a:ext cx="12" cy="72"/>
            </a:xfrm>
            <a:custGeom>
              <a:avLst/>
              <a:gdLst>
                <a:gd name="T0" fmla="*/ 6 w 12"/>
                <a:gd name="T1" fmla="*/ 0 h 72"/>
                <a:gd name="T2" fmla="*/ 12 w 12"/>
                <a:gd name="T3" fmla="*/ 6 h 72"/>
                <a:gd name="T4" fmla="*/ 12 w 12"/>
                <a:gd name="T5" fmla="*/ 72 h 72"/>
                <a:gd name="T6" fmla="*/ 0 w 12"/>
                <a:gd name="T7" fmla="*/ 72 h 72"/>
                <a:gd name="T8" fmla="*/ 0 w 12"/>
                <a:gd name="T9" fmla="*/ 6 h 72"/>
                <a:gd name="T10" fmla="*/ 6 w 12"/>
                <a:gd name="T11" fmla="*/ 0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6" y="0"/>
                  </a:moveTo>
                  <a:lnTo>
                    <a:pt x="12" y="6"/>
                  </a:lnTo>
                  <a:lnTo>
                    <a:pt x="12" y="72"/>
                  </a:lnTo>
                  <a:lnTo>
                    <a:pt x="0" y="72"/>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2" name="Freeform 87">
              <a:extLst>
                <a:ext uri="{FF2B5EF4-FFF2-40B4-BE49-F238E27FC236}">
                  <a16:creationId xmlns:a16="http://schemas.microsoft.com/office/drawing/2014/main" id="{F3D5BCD7-5BF2-37EE-8E33-670F66AA725A}"/>
                </a:ext>
              </a:extLst>
            </p:cNvPr>
            <p:cNvSpPr>
              <a:spLocks/>
            </p:cNvSpPr>
            <p:nvPr/>
          </p:nvSpPr>
          <p:spPr bwMode="auto">
            <a:xfrm>
              <a:off x="2784" y="1158"/>
              <a:ext cx="60" cy="78"/>
            </a:xfrm>
            <a:custGeom>
              <a:avLst/>
              <a:gdLst>
                <a:gd name="T0" fmla="*/ 60 w 60"/>
                <a:gd name="T1" fmla="*/ 0 h 78"/>
                <a:gd name="T2" fmla="*/ 60 w 60"/>
                <a:gd name="T3" fmla="*/ 60 h 78"/>
                <a:gd name="T4" fmla="*/ 0 w 60"/>
                <a:gd name="T5" fmla="*/ 78 h 78"/>
                <a:gd name="T6" fmla="*/ 0 w 60"/>
                <a:gd name="T7" fmla="*/ 12 h 78"/>
                <a:gd name="T8" fmla="*/ 60 w 60"/>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78">
                  <a:moveTo>
                    <a:pt x="60" y="0"/>
                  </a:moveTo>
                  <a:lnTo>
                    <a:pt x="60" y="60"/>
                  </a:lnTo>
                  <a:lnTo>
                    <a:pt x="0" y="78"/>
                  </a:lnTo>
                  <a:lnTo>
                    <a:pt x="0" y="12"/>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3" name="Freeform 88">
              <a:extLst>
                <a:ext uri="{FF2B5EF4-FFF2-40B4-BE49-F238E27FC236}">
                  <a16:creationId xmlns:a16="http://schemas.microsoft.com/office/drawing/2014/main" id="{06585960-69CF-C22D-7675-D5BF9F1F2EA5}"/>
                </a:ext>
              </a:extLst>
            </p:cNvPr>
            <p:cNvSpPr>
              <a:spLocks/>
            </p:cNvSpPr>
            <p:nvPr/>
          </p:nvSpPr>
          <p:spPr bwMode="auto">
            <a:xfrm>
              <a:off x="2778" y="1152"/>
              <a:ext cx="72" cy="90"/>
            </a:xfrm>
            <a:custGeom>
              <a:avLst/>
              <a:gdLst>
                <a:gd name="T0" fmla="*/ 72 w 72"/>
                <a:gd name="T1" fmla="*/ 66 h 90"/>
                <a:gd name="T2" fmla="*/ 66 w 72"/>
                <a:gd name="T3" fmla="*/ 72 h 90"/>
                <a:gd name="T4" fmla="*/ 6 w 72"/>
                <a:gd name="T5" fmla="*/ 90 h 90"/>
                <a:gd name="T6" fmla="*/ 0 w 72"/>
                <a:gd name="T7" fmla="*/ 84 h 90"/>
                <a:gd name="T8" fmla="*/ 0 w 72"/>
                <a:gd name="T9" fmla="*/ 18 h 90"/>
                <a:gd name="T10" fmla="*/ 6 w 72"/>
                <a:gd name="T11" fmla="*/ 12 h 90"/>
                <a:gd name="T12" fmla="*/ 66 w 72"/>
                <a:gd name="T13" fmla="*/ 0 h 90"/>
                <a:gd name="T14" fmla="*/ 66 w 72"/>
                <a:gd name="T15" fmla="*/ 12 h 90"/>
                <a:gd name="T16" fmla="*/ 12 w 72"/>
                <a:gd name="T17" fmla="*/ 24 h 90"/>
                <a:gd name="T18" fmla="*/ 12 w 72"/>
                <a:gd name="T19" fmla="*/ 78 h 90"/>
                <a:gd name="T20" fmla="*/ 66 w 72"/>
                <a:gd name="T21" fmla="*/ 60 h 90"/>
                <a:gd name="T22" fmla="*/ 72 w 72"/>
                <a:gd name="T23" fmla="*/ 66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90">
                  <a:moveTo>
                    <a:pt x="72" y="66"/>
                  </a:moveTo>
                  <a:lnTo>
                    <a:pt x="66" y="72"/>
                  </a:lnTo>
                  <a:lnTo>
                    <a:pt x="6" y="90"/>
                  </a:lnTo>
                  <a:lnTo>
                    <a:pt x="0" y="84"/>
                  </a:lnTo>
                  <a:lnTo>
                    <a:pt x="0" y="18"/>
                  </a:lnTo>
                  <a:lnTo>
                    <a:pt x="6" y="12"/>
                  </a:lnTo>
                  <a:lnTo>
                    <a:pt x="66" y="0"/>
                  </a:lnTo>
                  <a:lnTo>
                    <a:pt x="66" y="12"/>
                  </a:lnTo>
                  <a:lnTo>
                    <a:pt x="12" y="24"/>
                  </a:lnTo>
                  <a:lnTo>
                    <a:pt x="12" y="78"/>
                  </a:lnTo>
                  <a:lnTo>
                    <a:pt x="66" y="60"/>
                  </a:lnTo>
                  <a:lnTo>
                    <a:pt x="72"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4" name="Freeform 89">
              <a:extLst>
                <a:ext uri="{FF2B5EF4-FFF2-40B4-BE49-F238E27FC236}">
                  <a16:creationId xmlns:a16="http://schemas.microsoft.com/office/drawing/2014/main" id="{C994AADC-B056-FB35-C1C9-CAC0E3329AB9}"/>
                </a:ext>
              </a:extLst>
            </p:cNvPr>
            <p:cNvSpPr>
              <a:spLocks/>
            </p:cNvSpPr>
            <p:nvPr/>
          </p:nvSpPr>
          <p:spPr bwMode="auto">
            <a:xfrm>
              <a:off x="2838" y="1152"/>
              <a:ext cx="12" cy="66"/>
            </a:xfrm>
            <a:custGeom>
              <a:avLst/>
              <a:gdLst>
                <a:gd name="T0" fmla="*/ 6 w 12"/>
                <a:gd name="T1" fmla="*/ 0 h 66"/>
                <a:gd name="T2" fmla="*/ 12 w 12"/>
                <a:gd name="T3" fmla="*/ 6 h 66"/>
                <a:gd name="T4" fmla="*/ 12 w 12"/>
                <a:gd name="T5" fmla="*/ 66 h 66"/>
                <a:gd name="T6" fmla="*/ 0 w 12"/>
                <a:gd name="T7" fmla="*/ 66 h 66"/>
                <a:gd name="T8" fmla="*/ 0 w 12"/>
                <a:gd name="T9" fmla="*/ 6 h 66"/>
                <a:gd name="T10" fmla="*/ 6 w 12"/>
                <a:gd name="T11" fmla="*/ 0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6">
                  <a:moveTo>
                    <a:pt x="6" y="0"/>
                  </a:moveTo>
                  <a:lnTo>
                    <a:pt x="12" y="6"/>
                  </a:lnTo>
                  <a:lnTo>
                    <a:pt x="12" y="66"/>
                  </a:lnTo>
                  <a:lnTo>
                    <a:pt x="0" y="66"/>
                  </a:lnTo>
                  <a:lnTo>
                    <a:pt x="0" y="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5" name="Freeform 90">
              <a:extLst>
                <a:ext uri="{FF2B5EF4-FFF2-40B4-BE49-F238E27FC236}">
                  <a16:creationId xmlns:a16="http://schemas.microsoft.com/office/drawing/2014/main" id="{2B4DC076-CB27-71EA-7BB0-37B287557510}"/>
                </a:ext>
              </a:extLst>
            </p:cNvPr>
            <p:cNvSpPr>
              <a:spLocks/>
            </p:cNvSpPr>
            <p:nvPr/>
          </p:nvSpPr>
          <p:spPr bwMode="auto">
            <a:xfrm>
              <a:off x="3156" y="1074"/>
              <a:ext cx="54" cy="78"/>
            </a:xfrm>
            <a:custGeom>
              <a:avLst/>
              <a:gdLst>
                <a:gd name="T0" fmla="*/ 0 w 54"/>
                <a:gd name="T1" fmla="*/ 12 h 78"/>
                <a:gd name="T2" fmla="*/ 0 w 54"/>
                <a:gd name="T3" fmla="*/ 78 h 78"/>
                <a:gd name="T4" fmla="*/ 54 w 54"/>
                <a:gd name="T5" fmla="*/ 66 h 78"/>
                <a:gd name="T6" fmla="*/ 54 w 54"/>
                <a:gd name="T7" fmla="*/ 0 h 78"/>
                <a:gd name="T8" fmla="*/ 0 w 54"/>
                <a:gd name="T9" fmla="*/ 12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78">
                  <a:moveTo>
                    <a:pt x="0" y="12"/>
                  </a:moveTo>
                  <a:lnTo>
                    <a:pt x="0" y="78"/>
                  </a:lnTo>
                  <a:lnTo>
                    <a:pt x="54" y="66"/>
                  </a:lnTo>
                  <a:lnTo>
                    <a:pt x="54"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6" name="Freeform 91">
              <a:extLst>
                <a:ext uri="{FF2B5EF4-FFF2-40B4-BE49-F238E27FC236}">
                  <a16:creationId xmlns:a16="http://schemas.microsoft.com/office/drawing/2014/main" id="{37463623-1A61-605F-D974-B420D55C9C1E}"/>
                </a:ext>
              </a:extLst>
            </p:cNvPr>
            <p:cNvSpPr>
              <a:spLocks/>
            </p:cNvSpPr>
            <p:nvPr/>
          </p:nvSpPr>
          <p:spPr bwMode="auto">
            <a:xfrm>
              <a:off x="3150" y="1068"/>
              <a:ext cx="66" cy="90"/>
            </a:xfrm>
            <a:custGeom>
              <a:avLst/>
              <a:gdLst>
                <a:gd name="T0" fmla="*/ 6 w 66"/>
                <a:gd name="T1" fmla="*/ 78 h 90"/>
                <a:gd name="T2" fmla="*/ 54 w 66"/>
                <a:gd name="T3" fmla="*/ 66 h 90"/>
                <a:gd name="T4" fmla="*/ 54 w 66"/>
                <a:gd name="T5" fmla="*/ 12 h 90"/>
                <a:gd name="T6" fmla="*/ 6 w 66"/>
                <a:gd name="T7" fmla="*/ 24 h 90"/>
                <a:gd name="T8" fmla="*/ 6 w 66"/>
                <a:gd name="T9" fmla="*/ 12 h 90"/>
                <a:gd name="T10" fmla="*/ 60 w 66"/>
                <a:gd name="T11" fmla="*/ 0 h 90"/>
                <a:gd name="T12" fmla="*/ 66 w 66"/>
                <a:gd name="T13" fmla="*/ 6 h 90"/>
                <a:gd name="T14" fmla="*/ 66 w 66"/>
                <a:gd name="T15" fmla="*/ 72 h 90"/>
                <a:gd name="T16" fmla="*/ 60 w 66"/>
                <a:gd name="T17" fmla="*/ 78 h 90"/>
                <a:gd name="T18" fmla="*/ 6 w 66"/>
                <a:gd name="T19" fmla="*/ 90 h 90"/>
                <a:gd name="T20" fmla="*/ 0 w 66"/>
                <a:gd name="T21" fmla="*/ 84 h 90"/>
                <a:gd name="T22" fmla="*/ 6 w 66"/>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6" h="90">
                  <a:moveTo>
                    <a:pt x="6" y="78"/>
                  </a:moveTo>
                  <a:lnTo>
                    <a:pt x="54" y="66"/>
                  </a:lnTo>
                  <a:lnTo>
                    <a:pt x="54" y="12"/>
                  </a:lnTo>
                  <a:lnTo>
                    <a:pt x="6" y="24"/>
                  </a:lnTo>
                  <a:lnTo>
                    <a:pt x="6" y="12"/>
                  </a:lnTo>
                  <a:lnTo>
                    <a:pt x="60" y="0"/>
                  </a:lnTo>
                  <a:lnTo>
                    <a:pt x="66" y="6"/>
                  </a:lnTo>
                  <a:lnTo>
                    <a:pt x="66" y="72"/>
                  </a:lnTo>
                  <a:lnTo>
                    <a:pt x="60" y="78"/>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7" name="Freeform 92">
              <a:extLst>
                <a:ext uri="{FF2B5EF4-FFF2-40B4-BE49-F238E27FC236}">
                  <a16:creationId xmlns:a16="http://schemas.microsoft.com/office/drawing/2014/main" id="{A28ED2C4-366D-D60F-EB07-906363585544}"/>
                </a:ext>
              </a:extLst>
            </p:cNvPr>
            <p:cNvSpPr>
              <a:spLocks/>
            </p:cNvSpPr>
            <p:nvPr/>
          </p:nvSpPr>
          <p:spPr bwMode="auto">
            <a:xfrm>
              <a:off x="3150" y="1080"/>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8" name="Freeform 93">
              <a:extLst>
                <a:ext uri="{FF2B5EF4-FFF2-40B4-BE49-F238E27FC236}">
                  <a16:creationId xmlns:a16="http://schemas.microsoft.com/office/drawing/2014/main" id="{17750F2A-F412-CB1D-1DF3-986E2566A315}"/>
                </a:ext>
              </a:extLst>
            </p:cNvPr>
            <p:cNvSpPr>
              <a:spLocks/>
            </p:cNvSpPr>
            <p:nvPr/>
          </p:nvSpPr>
          <p:spPr bwMode="auto">
            <a:xfrm>
              <a:off x="3246" y="1056"/>
              <a:ext cx="48" cy="78"/>
            </a:xfrm>
            <a:custGeom>
              <a:avLst/>
              <a:gdLst>
                <a:gd name="T0" fmla="*/ 0 w 48"/>
                <a:gd name="T1" fmla="*/ 12 h 78"/>
                <a:gd name="T2" fmla="*/ 0 w 48"/>
                <a:gd name="T3" fmla="*/ 78 h 78"/>
                <a:gd name="T4" fmla="*/ 48 w 48"/>
                <a:gd name="T5" fmla="*/ 60 h 78"/>
                <a:gd name="T6" fmla="*/ 48 w 48"/>
                <a:gd name="T7" fmla="*/ 0 h 78"/>
                <a:gd name="T8" fmla="*/ 0 w 48"/>
                <a:gd name="T9" fmla="*/ 12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78">
                  <a:moveTo>
                    <a:pt x="0" y="12"/>
                  </a:moveTo>
                  <a:lnTo>
                    <a:pt x="0" y="78"/>
                  </a:lnTo>
                  <a:lnTo>
                    <a:pt x="48" y="60"/>
                  </a:lnTo>
                  <a:lnTo>
                    <a:pt x="48"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29" name="Freeform 94">
              <a:extLst>
                <a:ext uri="{FF2B5EF4-FFF2-40B4-BE49-F238E27FC236}">
                  <a16:creationId xmlns:a16="http://schemas.microsoft.com/office/drawing/2014/main" id="{ED7F8C0C-351F-9E4E-5A93-C1DE2392F4F6}"/>
                </a:ext>
              </a:extLst>
            </p:cNvPr>
            <p:cNvSpPr>
              <a:spLocks/>
            </p:cNvSpPr>
            <p:nvPr/>
          </p:nvSpPr>
          <p:spPr bwMode="auto">
            <a:xfrm>
              <a:off x="3240" y="1050"/>
              <a:ext cx="60" cy="90"/>
            </a:xfrm>
            <a:custGeom>
              <a:avLst/>
              <a:gdLst>
                <a:gd name="T0" fmla="*/ 6 w 60"/>
                <a:gd name="T1" fmla="*/ 78 h 90"/>
                <a:gd name="T2" fmla="*/ 48 w 60"/>
                <a:gd name="T3" fmla="*/ 60 h 90"/>
                <a:gd name="T4" fmla="*/ 48 w 60"/>
                <a:gd name="T5" fmla="*/ 12 h 90"/>
                <a:gd name="T6" fmla="*/ 6 w 60"/>
                <a:gd name="T7" fmla="*/ 24 h 90"/>
                <a:gd name="T8" fmla="*/ 6 w 60"/>
                <a:gd name="T9" fmla="*/ 12 h 90"/>
                <a:gd name="T10" fmla="*/ 54 w 60"/>
                <a:gd name="T11" fmla="*/ 0 h 90"/>
                <a:gd name="T12" fmla="*/ 60 w 60"/>
                <a:gd name="T13" fmla="*/ 6 h 90"/>
                <a:gd name="T14" fmla="*/ 60 w 60"/>
                <a:gd name="T15" fmla="*/ 66 h 90"/>
                <a:gd name="T16" fmla="*/ 54 w 60"/>
                <a:gd name="T17" fmla="*/ 72 h 90"/>
                <a:gd name="T18" fmla="*/ 6 w 60"/>
                <a:gd name="T19" fmla="*/ 90 h 90"/>
                <a:gd name="T20" fmla="*/ 0 w 60"/>
                <a:gd name="T21" fmla="*/ 84 h 90"/>
                <a:gd name="T22" fmla="*/ 6 w 60"/>
                <a:gd name="T23" fmla="*/ 78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90">
                  <a:moveTo>
                    <a:pt x="6" y="78"/>
                  </a:moveTo>
                  <a:lnTo>
                    <a:pt x="48" y="60"/>
                  </a:lnTo>
                  <a:lnTo>
                    <a:pt x="48" y="12"/>
                  </a:lnTo>
                  <a:lnTo>
                    <a:pt x="6" y="24"/>
                  </a:lnTo>
                  <a:lnTo>
                    <a:pt x="6" y="12"/>
                  </a:lnTo>
                  <a:lnTo>
                    <a:pt x="54" y="0"/>
                  </a:lnTo>
                  <a:lnTo>
                    <a:pt x="60" y="6"/>
                  </a:lnTo>
                  <a:lnTo>
                    <a:pt x="60" y="66"/>
                  </a:lnTo>
                  <a:lnTo>
                    <a:pt x="54" y="72"/>
                  </a:lnTo>
                  <a:lnTo>
                    <a:pt x="6" y="90"/>
                  </a:lnTo>
                  <a:lnTo>
                    <a:pt x="0" y="84"/>
                  </a:lnTo>
                  <a:lnTo>
                    <a:pt x="6"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30" name="Freeform 95">
              <a:extLst>
                <a:ext uri="{FF2B5EF4-FFF2-40B4-BE49-F238E27FC236}">
                  <a16:creationId xmlns:a16="http://schemas.microsoft.com/office/drawing/2014/main" id="{D8E12369-5E21-7436-EA5C-1EF88AE9E464}"/>
                </a:ext>
              </a:extLst>
            </p:cNvPr>
            <p:cNvSpPr>
              <a:spLocks/>
            </p:cNvSpPr>
            <p:nvPr/>
          </p:nvSpPr>
          <p:spPr bwMode="auto">
            <a:xfrm>
              <a:off x="3240" y="1062"/>
              <a:ext cx="12" cy="72"/>
            </a:xfrm>
            <a:custGeom>
              <a:avLst/>
              <a:gdLst>
                <a:gd name="T0" fmla="*/ 12 w 12"/>
                <a:gd name="T1" fmla="*/ 6 h 72"/>
                <a:gd name="T2" fmla="*/ 12 w 12"/>
                <a:gd name="T3" fmla="*/ 72 h 72"/>
                <a:gd name="T4" fmla="*/ 0 w 12"/>
                <a:gd name="T5" fmla="*/ 72 h 72"/>
                <a:gd name="T6" fmla="*/ 0 w 12"/>
                <a:gd name="T7" fmla="*/ 6 h 72"/>
                <a:gd name="T8" fmla="*/ 6 w 12"/>
                <a:gd name="T9" fmla="*/ 0 h 72"/>
                <a:gd name="T10" fmla="*/ 12 w 12"/>
                <a:gd name="T11" fmla="*/ 6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2">
                  <a:moveTo>
                    <a:pt x="12" y="6"/>
                  </a:moveTo>
                  <a:lnTo>
                    <a:pt x="12" y="72"/>
                  </a:lnTo>
                  <a:lnTo>
                    <a:pt x="0" y="72"/>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31" name="Freeform 96">
              <a:extLst>
                <a:ext uri="{FF2B5EF4-FFF2-40B4-BE49-F238E27FC236}">
                  <a16:creationId xmlns:a16="http://schemas.microsoft.com/office/drawing/2014/main" id="{1F12B2C9-9C3B-7BFD-E3A3-AE54E401B99B}"/>
                </a:ext>
              </a:extLst>
            </p:cNvPr>
            <p:cNvSpPr>
              <a:spLocks/>
            </p:cNvSpPr>
            <p:nvPr/>
          </p:nvSpPr>
          <p:spPr bwMode="auto">
            <a:xfrm>
              <a:off x="1476" y="960"/>
              <a:ext cx="396" cy="228"/>
            </a:xfrm>
            <a:custGeom>
              <a:avLst/>
              <a:gdLst>
                <a:gd name="T0" fmla="*/ 12 w 396"/>
                <a:gd name="T1" fmla="*/ 210 h 228"/>
                <a:gd name="T2" fmla="*/ 378 w 396"/>
                <a:gd name="T3" fmla="*/ 210 h 228"/>
                <a:gd name="T4" fmla="*/ 378 w 396"/>
                <a:gd name="T5" fmla="*/ 18 h 228"/>
                <a:gd name="T6" fmla="*/ 12 w 396"/>
                <a:gd name="T7" fmla="*/ 18 h 228"/>
                <a:gd name="T8" fmla="*/ 12 w 396"/>
                <a:gd name="T9" fmla="*/ 0 h 228"/>
                <a:gd name="T10" fmla="*/ 384 w 396"/>
                <a:gd name="T11" fmla="*/ 0 h 228"/>
                <a:gd name="T12" fmla="*/ 396 w 396"/>
                <a:gd name="T13" fmla="*/ 12 h 228"/>
                <a:gd name="T14" fmla="*/ 396 w 396"/>
                <a:gd name="T15" fmla="*/ 216 h 228"/>
                <a:gd name="T16" fmla="*/ 384 w 396"/>
                <a:gd name="T17" fmla="*/ 228 h 228"/>
                <a:gd name="T18" fmla="*/ 12 w 396"/>
                <a:gd name="T19" fmla="*/ 228 h 228"/>
                <a:gd name="T20" fmla="*/ 0 w 396"/>
                <a:gd name="T21" fmla="*/ 216 h 228"/>
                <a:gd name="T22" fmla="*/ 12 w 396"/>
                <a:gd name="T23" fmla="*/ 210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6" h="228">
                  <a:moveTo>
                    <a:pt x="12" y="210"/>
                  </a:moveTo>
                  <a:lnTo>
                    <a:pt x="378" y="210"/>
                  </a:lnTo>
                  <a:lnTo>
                    <a:pt x="378" y="18"/>
                  </a:lnTo>
                  <a:lnTo>
                    <a:pt x="12" y="18"/>
                  </a:lnTo>
                  <a:lnTo>
                    <a:pt x="12" y="0"/>
                  </a:lnTo>
                  <a:lnTo>
                    <a:pt x="384" y="0"/>
                  </a:lnTo>
                  <a:lnTo>
                    <a:pt x="396" y="12"/>
                  </a:lnTo>
                  <a:lnTo>
                    <a:pt x="396" y="216"/>
                  </a:lnTo>
                  <a:lnTo>
                    <a:pt x="384" y="228"/>
                  </a:lnTo>
                  <a:lnTo>
                    <a:pt x="12" y="228"/>
                  </a:lnTo>
                  <a:lnTo>
                    <a:pt x="0" y="216"/>
                  </a:lnTo>
                  <a:lnTo>
                    <a:pt x="12" y="2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32" name="Freeform 97">
              <a:extLst>
                <a:ext uri="{FF2B5EF4-FFF2-40B4-BE49-F238E27FC236}">
                  <a16:creationId xmlns:a16="http://schemas.microsoft.com/office/drawing/2014/main" id="{56B49021-1CC5-59D4-0A4A-F9349370DF98}"/>
                </a:ext>
              </a:extLst>
            </p:cNvPr>
            <p:cNvSpPr>
              <a:spLocks/>
            </p:cNvSpPr>
            <p:nvPr/>
          </p:nvSpPr>
          <p:spPr bwMode="auto">
            <a:xfrm>
              <a:off x="1476" y="960"/>
              <a:ext cx="18" cy="216"/>
            </a:xfrm>
            <a:custGeom>
              <a:avLst/>
              <a:gdLst>
                <a:gd name="T0" fmla="*/ 18 w 18"/>
                <a:gd name="T1" fmla="*/ 12 h 216"/>
                <a:gd name="T2" fmla="*/ 18 w 18"/>
                <a:gd name="T3" fmla="*/ 216 h 216"/>
                <a:gd name="T4" fmla="*/ 0 w 18"/>
                <a:gd name="T5" fmla="*/ 216 h 216"/>
                <a:gd name="T6" fmla="*/ 0 w 18"/>
                <a:gd name="T7" fmla="*/ 12 h 216"/>
                <a:gd name="T8" fmla="*/ 12 w 18"/>
                <a:gd name="T9" fmla="*/ 0 h 216"/>
                <a:gd name="T10" fmla="*/ 18 w 18"/>
                <a:gd name="T11" fmla="*/ 12 h 2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16">
                  <a:moveTo>
                    <a:pt x="18" y="12"/>
                  </a:moveTo>
                  <a:lnTo>
                    <a:pt x="18" y="216"/>
                  </a:lnTo>
                  <a:lnTo>
                    <a:pt x="0" y="216"/>
                  </a:lnTo>
                  <a:lnTo>
                    <a:pt x="0" y="12"/>
                  </a:lnTo>
                  <a:lnTo>
                    <a:pt x="12" y="0"/>
                  </a:lnTo>
                  <a:lnTo>
                    <a:pt x="1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33" name="Rectangle 98">
              <a:extLst>
                <a:ext uri="{FF2B5EF4-FFF2-40B4-BE49-F238E27FC236}">
                  <a16:creationId xmlns:a16="http://schemas.microsoft.com/office/drawing/2014/main" id="{9488601D-9B21-8822-EB51-3560F8D3D119}"/>
                </a:ext>
              </a:extLst>
            </p:cNvPr>
            <p:cNvSpPr>
              <a:spLocks noChangeArrowheads="1"/>
            </p:cNvSpPr>
            <p:nvPr/>
          </p:nvSpPr>
          <p:spPr bwMode="auto">
            <a:xfrm>
              <a:off x="1488" y="1074"/>
              <a:ext cx="372"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4" name="Rectangle 99">
              <a:extLst>
                <a:ext uri="{FF2B5EF4-FFF2-40B4-BE49-F238E27FC236}">
                  <a16:creationId xmlns:a16="http://schemas.microsoft.com/office/drawing/2014/main" id="{AAD16498-D883-612E-FBAA-8EA71AE5E1BA}"/>
                </a:ext>
              </a:extLst>
            </p:cNvPr>
            <p:cNvSpPr>
              <a:spLocks noChangeArrowheads="1"/>
            </p:cNvSpPr>
            <p:nvPr/>
          </p:nvSpPr>
          <p:spPr bwMode="auto">
            <a:xfrm>
              <a:off x="1488" y="1026"/>
              <a:ext cx="372"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5" name="Rectangle 100">
              <a:extLst>
                <a:ext uri="{FF2B5EF4-FFF2-40B4-BE49-F238E27FC236}">
                  <a16:creationId xmlns:a16="http://schemas.microsoft.com/office/drawing/2014/main" id="{FEAD240F-3D98-7BA7-2C83-5B5CF6FB5FE9}"/>
                </a:ext>
              </a:extLst>
            </p:cNvPr>
            <p:cNvSpPr>
              <a:spLocks noChangeArrowheads="1"/>
            </p:cNvSpPr>
            <p:nvPr/>
          </p:nvSpPr>
          <p:spPr bwMode="auto">
            <a:xfrm>
              <a:off x="1488" y="1122"/>
              <a:ext cx="372"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6" name="Rectangle 101">
              <a:extLst>
                <a:ext uri="{FF2B5EF4-FFF2-40B4-BE49-F238E27FC236}">
                  <a16:creationId xmlns:a16="http://schemas.microsoft.com/office/drawing/2014/main" id="{E0B89656-62A9-2B3D-E6F1-741C7A8EE8FD}"/>
                </a:ext>
              </a:extLst>
            </p:cNvPr>
            <p:cNvSpPr>
              <a:spLocks noChangeArrowheads="1"/>
            </p:cNvSpPr>
            <p:nvPr/>
          </p:nvSpPr>
          <p:spPr bwMode="auto">
            <a:xfrm>
              <a:off x="1662" y="978"/>
              <a:ext cx="12" cy="1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7" name="Rectangle 102">
              <a:extLst>
                <a:ext uri="{FF2B5EF4-FFF2-40B4-BE49-F238E27FC236}">
                  <a16:creationId xmlns:a16="http://schemas.microsoft.com/office/drawing/2014/main" id="{83860E37-E904-3C33-7D5E-1EC6AE0598F8}"/>
                </a:ext>
              </a:extLst>
            </p:cNvPr>
            <p:cNvSpPr>
              <a:spLocks noChangeArrowheads="1"/>
            </p:cNvSpPr>
            <p:nvPr/>
          </p:nvSpPr>
          <p:spPr bwMode="auto">
            <a:xfrm>
              <a:off x="1572" y="978"/>
              <a:ext cx="12" cy="1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8" name="Rectangle 103">
              <a:extLst>
                <a:ext uri="{FF2B5EF4-FFF2-40B4-BE49-F238E27FC236}">
                  <a16:creationId xmlns:a16="http://schemas.microsoft.com/office/drawing/2014/main" id="{583AF5D3-15B4-E748-0462-F0BC82B3537B}"/>
                </a:ext>
              </a:extLst>
            </p:cNvPr>
            <p:cNvSpPr>
              <a:spLocks noChangeArrowheads="1"/>
            </p:cNvSpPr>
            <p:nvPr/>
          </p:nvSpPr>
          <p:spPr bwMode="auto">
            <a:xfrm>
              <a:off x="1752" y="972"/>
              <a:ext cx="12" cy="2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39" name="Rectangle 104">
              <a:extLst>
                <a:ext uri="{FF2B5EF4-FFF2-40B4-BE49-F238E27FC236}">
                  <a16:creationId xmlns:a16="http://schemas.microsoft.com/office/drawing/2014/main" id="{CC0E412A-B06B-5017-CAA9-42D7BE2002ED}"/>
                </a:ext>
              </a:extLst>
            </p:cNvPr>
            <p:cNvSpPr>
              <a:spLocks noChangeArrowheads="1"/>
            </p:cNvSpPr>
            <p:nvPr/>
          </p:nvSpPr>
          <p:spPr bwMode="auto">
            <a:xfrm>
              <a:off x="1800" y="978"/>
              <a:ext cx="12" cy="1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40" name="Rectangle 105">
              <a:extLst>
                <a:ext uri="{FF2B5EF4-FFF2-40B4-BE49-F238E27FC236}">
                  <a16:creationId xmlns:a16="http://schemas.microsoft.com/office/drawing/2014/main" id="{58A71D33-D365-9E9B-C29E-6A68C8C797E9}"/>
                </a:ext>
              </a:extLst>
            </p:cNvPr>
            <p:cNvSpPr>
              <a:spLocks noChangeArrowheads="1"/>
            </p:cNvSpPr>
            <p:nvPr/>
          </p:nvSpPr>
          <p:spPr bwMode="auto">
            <a:xfrm>
              <a:off x="1710" y="972"/>
              <a:ext cx="12" cy="2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41" name="Rectangle 106">
              <a:extLst>
                <a:ext uri="{FF2B5EF4-FFF2-40B4-BE49-F238E27FC236}">
                  <a16:creationId xmlns:a16="http://schemas.microsoft.com/office/drawing/2014/main" id="{B9E954E8-0469-4FB6-D2F9-3FF8755F5C84}"/>
                </a:ext>
              </a:extLst>
            </p:cNvPr>
            <p:cNvSpPr>
              <a:spLocks noChangeArrowheads="1"/>
            </p:cNvSpPr>
            <p:nvPr/>
          </p:nvSpPr>
          <p:spPr bwMode="auto">
            <a:xfrm>
              <a:off x="1620" y="978"/>
              <a:ext cx="12" cy="1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42" name="Rectangle 107">
              <a:extLst>
                <a:ext uri="{FF2B5EF4-FFF2-40B4-BE49-F238E27FC236}">
                  <a16:creationId xmlns:a16="http://schemas.microsoft.com/office/drawing/2014/main" id="{3D8D9CE7-93A7-C082-4609-31A9F3A4FF62}"/>
                </a:ext>
              </a:extLst>
            </p:cNvPr>
            <p:cNvSpPr>
              <a:spLocks noChangeArrowheads="1"/>
            </p:cNvSpPr>
            <p:nvPr/>
          </p:nvSpPr>
          <p:spPr bwMode="auto">
            <a:xfrm>
              <a:off x="1530" y="972"/>
              <a:ext cx="12" cy="2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243" name="Freeform 108">
              <a:extLst>
                <a:ext uri="{FF2B5EF4-FFF2-40B4-BE49-F238E27FC236}">
                  <a16:creationId xmlns:a16="http://schemas.microsoft.com/office/drawing/2014/main" id="{DF5115C0-E2A3-4624-FC44-EBC3D7E88797}"/>
                </a:ext>
              </a:extLst>
            </p:cNvPr>
            <p:cNvSpPr>
              <a:spLocks/>
            </p:cNvSpPr>
            <p:nvPr/>
          </p:nvSpPr>
          <p:spPr bwMode="auto">
            <a:xfrm>
              <a:off x="1375" y="1238"/>
              <a:ext cx="13" cy="163"/>
            </a:xfrm>
            <a:custGeom>
              <a:avLst/>
              <a:gdLst>
                <a:gd name="T0" fmla="*/ 14 w 12"/>
                <a:gd name="T1" fmla="*/ 8 h 150"/>
                <a:gd name="T2" fmla="*/ 14 w 12"/>
                <a:gd name="T3" fmla="*/ 177 h 150"/>
                <a:gd name="T4" fmla="*/ 0 w 12"/>
                <a:gd name="T5" fmla="*/ 177 h 150"/>
                <a:gd name="T6" fmla="*/ 0 w 12"/>
                <a:gd name="T7" fmla="*/ 8 h 150"/>
                <a:gd name="T8" fmla="*/ 8 w 12"/>
                <a:gd name="T9" fmla="*/ 0 h 150"/>
                <a:gd name="T10" fmla="*/ 14 w 12"/>
                <a:gd name="T11" fmla="*/ 8 h 1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50">
                  <a:moveTo>
                    <a:pt x="12" y="6"/>
                  </a:moveTo>
                  <a:lnTo>
                    <a:pt x="12" y="150"/>
                  </a:lnTo>
                  <a:lnTo>
                    <a:pt x="0" y="150"/>
                  </a:lnTo>
                  <a:lnTo>
                    <a:pt x="0" y="6"/>
                  </a:lnTo>
                  <a:lnTo>
                    <a:pt x="6" y="0"/>
                  </a:lnTo>
                  <a:lnTo>
                    <a:pt x="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4" name="Freeform 109">
              <a:extLst>
                <a:ext uri="{FF2B5EF4-FFF2-40B4-BE49-F238E27FC236}">
                  <a16:creationId xmlns:a16="http://schemas.microsoft.com/office/drawing/2014/main" id="{FCE85851-4CED-2D59-F614-6EA03B5D1CF6}"/>
                </a:ext>
              </a:extLst>
            </p:cNvPr>
            <p:cNvSpPr>
              <a:spLocks/>
            </p:cNvSpPr>
            <p:nvPr/>
          </p:nvSpPr>
          <p:spPr bwMode="auto">
            <a:xfrm>
              <a:off x="1342" y="1251"/>
              <a:ext cx="98" cy="78"/>
            </a:xfrm>
            <a:custGeom>
              <a:avLst/>
              <a:gdLst>
                <a:gd name="T0" fmla="*/ 36 w 90"/>
                <a:gd name="T1" fmla="*/ 8 h 72"/>
                <a:gd name="T2" fmla="*/ 0 w 90"/>
                <a:gd name="T3" fmla="*/ 85 h 72"/>
                <a:gd name="T4" fmla="*/ 85 w 90"/>
                <a:gd name="T5" fmla="*/ 78 h 72"/>
                <a:gd name="T6" fmla="*/ 107 w 90"/>
                <a:gd name="T7" fmla="*/ 0 h 72"/>
                <a:gd name="T8" fmla="*/ 36 w 90"/>
                <a:gd name="T9" fmla="*/ 8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 h="72">
                  <a:moveTo>
                    <a:pt x="30" y="6"/>
                  </a:moveTo>
                  <a:lnTo>
                    <a:pt x="0" y="72"/>
                  </a:lnTo>
                  <a:lnTo>
                    <a:pt x="72" y="66"/>
                  </a:lnTo>
                  <a:lnTo>
                    <a:pt x="90" y="0"/>
                  </a:lnTo>
                  <a:lnTo>
                    <a:pt x="3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5" name="Freeform 110">
              <a:extLst>
                <a:ext uri="{FF2B5EF4-FFF2-40B4-BE49-F238E27FC236}">
                  <a16:creationId xmlns:a16="http://schemas.microsoft.com/office/drawing/2014/main" id="{D1D3F00D-AC0E-B114-263C-178CB8540565}"/>
                </a:ext>
              </a:extLst>
            </p:cNvPr>
            <p:cNvSpPr>
              <a:spLocks/>
            </p:cNvSpPr>
            <p:nvPr/>
          </p:nvSpPr>
          <p:spPr bwMode="auto">
            <a:xfrm>
              <a:off x="1336" y="1244"/>
              <a:ext cx="111" cy="92"/>
            </a:xfrm>
            <a:custGeom>
              <a:avLst/>
              <a:gdLst>
                <a:gd name="T0" fmla="*/ 8 w 102"/>
                <a:gd name="T1" fmla="*/ 87 h 84"/>
                <a:gd name="T2" fmla="*/ 85 w 102"/>
                <a:gd name="T3" fmla="*/ 79 h 84"/>
                <a:gd name="T4" fmla="*/ 107 w 102"/>
                <a:gd name="T5" fmla="*/ 14 h 84"/>
                <a:gd name="T6" fmla="*/ 42 w 102"/>
                <a:gd name="T7" fmla="*/ 22 h 84"/>
                <a:gd name="T8" fmla="*/ 42 w 102"/>
                <a:gd name="T9" fmla="*/ 8 h 84"/>
                <a:gd name="T10" fmla="*/ 113 w 102"/>
                <a:gd name="T11" fmla="*/ 0 h 84"/>
                <a:gd name="T12" fmla="*/ 121 w 102"/>
                <a:gd name="T13" fmla="*/ 8 h 84"/>
                <a:gd name="T14" fmla="*/ 99 w 102"/>
                <a:gd name="T15" fmla="*/ 87 h 84"/>
                <a:gd name="T16" fmla="*/ 92 w 102"/>
                <a:gd name="T17" fmla="*/ 93 h 84"/>
                <a:gd name="T18" fmla="*/ 8 w 102"/>
                <a:gd name="T19" fmla="*/ 101 h 84"/>
                <a:gd name="T20" fmla="*/ 0 w 102"/>
                <a:gd name="T21" fmla="*/ 93 h 84"/>
                <a:gd name="T22" fmla="*/ 8 w 102"/>
                <a:gd name="T23" fmla="*/ 87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2" h="84">
                  <a:moveTo>
                    <a:pt x="6" y="72"/>
                  </a:moveTo>
                  <a:lnTo>
                    <a:pt x="72" y="66"/>
                  </a:lnTo>
                  <a:lnTo>
                    <a:pt x="90" y="12"/>
                  </a:lnTo>
                  <a:lnTo>
                    <a:pt x="36" y="18"/>
                  </a:lnTo>
                  <a:lnTo>
                    <a:pt x="36" y="6"/>
                  </a:lnTo>
                  <a:lnTo>
                    <a:pt x="96" y="0"/>
                  </a:lnTo>
                  <a:lnTo>
                    <a:pt x="102" y="6"/>
                  </a:lnTo>
                  <a:lnTo>
                    <a:pt x="84" y="72"/>
                  </a:lnTo>
                  <a:lnTo>
                    <a:pt x="78" y="78"/>
                  </a:lnTo>
                  <a:lnTo>
                    <a:pt x="6" y="84"/>
                  </a:lnTo>
                  <a:lnTo>
                    <a:pt x="0" y="78"/>
                  </a:lnTo>
                  <a:lnTo>
                    <a:pt x="6"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6" name="Freeform 111">
              <a:extLst>
                <a:ext uri="{FF2B5EF4-FFF2-40B4-BE49-F238E27FC236}">
                  <a16:creationId xmlns:a16="http://schemas.microsoft.com/office/drawing/2014/main" id="{D281915F-682F-768F-71B4-977A80E43493}"/>
                </a:ext>
              </a:extLst>
            </p:cNvPr>
            <p:cNvSpPr>
              <a:spLocks/>
            </p:cNvSpPr>
            <p:nvPr/>
          </p:nvSpPr>
          <p:spPr bwMode="auto">
            <a:xfrm>
              <a:off x="1336" y="1251"/>
              <a:ext cx="46" cy="78"/>
            </a:xfrm>
            <a:custGeom>
              <a:avLst/>
              <a:gdLst>
                <a:gd name="T0" fmla="*/ 50 w 42"/>
                <a:gd name="T1" fmla="*/ 8 h 72"/>
                <a:gd name="T2" fmla="*/ 14 w 42"/>
                <a:gd name="T3" fmla="*/ 85 h 72"/>
                <a:gd name="T4" fmla="*/ 0 w 42"/>
                <a:gd name="T5" fmla="*/ 85 h 72"/>
                <a:gd name="T6" fmla="*/ 36 w 42"/>
                <a:gd name="T7" fmla="*/ 8 h 72"/>
                <a:gd name="T8" fmla="*/ 43 w 42"/>
                <a:gd name="T9" fmla="*/ 0 h 72"/>
                <a:gd name="T10" fmla="*/ 50 w 42"/>
                <a:gd name="T11" fmla="*/ 8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72">
                  <a:moveTo>
                    <a:pt x="42" y="6"/>
                  </a:moveTo>
                  <a:lnTo>
                    <a:pt x="12" y="72"/>
                  </a:lnTo>
                  <a:lnTo>
                    <a:pt x="0" y="72"/>
                  </a:lnTo>
                  <a:lnTo>
                    <a:pt x="30" y="6"/>
                  </a:lnTo>
                  <a:lnTo>
                    <a:pt x="36" y="0"/>
                  </a:lnTo>
                  <a:lnTo>
                    <a:pt x="4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7" name="Freeform 112">
              <a:extLst>
                <a:ext uri="{FF2B5EF4-FFF2-40B4-BE49-F238E27FC236}">
                  <a16:creationId xmlns:a16="http://schemas.microsoft.com/office/drawing/2014/main" id="{D87FC57E-0981-556F-60BA-ED48F1567C30}"/>
                </a:ext>
              </a:extLst>
            </p:cNvPr>
            <p:cNvSpPr>
              <a:spLocks/>
            </p:cNvSpPr>
            <p:nvPr/>
          </p:nvSpPr>
          <p:spPr bwMode="auto">
            <a:xfrm>
              <a:off x="1421" y="1218"/>
              <a:ext cx="52" cy="111"/>
            </a:xfrm>
            <a:custGeom>
              <a:avLst/>
              <a:gdLst>
                <a:gd name="T0" fmla="*/ 22 w 48"/>
                <a:gd name="T1" fmla="*/ 36 h 102"/>
                <a:gd name="T2" fmla="*/ 56 w 48"/>
                <a:gd name="T3" fmla="*/ 0 h 102"/>
                <a:gd name="T4" fmla="*/ 36 w 48"/>
                <a:gd name="T5" fmla="*/ 85 h 102"/>
                <a:gd name="T6" fmla="*/ 0 w 48"/>
                <a:gd name="T7" fmla="*/ 121 h 102"/>
                <a:gd name="T8" fmla="*/ 22 w 48"/>
                <a:gd name="T9" fmla="*/ 3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102">
                  <a:moveTo>
                    <a:pt x="18" y="30"/>
                  </a:moveTo>
                  <a:lnTo>
                    <a:pt x="48" y="0"/>
                  </a:lnTo>
                  <a:lnTo>
                    <a:pt x="30" y="72"/>
                  </a:lnTo>
                  <a:lnTo>
                    <a:pt x="0" y="102"/>
                  </a:lnTo>
                  <a:lnTo>
                    <a:pt x="1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8" name="Freeform 113">
              <a:extLst>
                <a:ext uri="{FF2B5EF4-FFF2-40B4-BE49-F238E27FC236}">
                  <a16:creationId xmlns:a16="http://schemas.microsoft.com/office/drawing/2014/main" id="{71C96547-9203-39DA-AAD1-DF01E0F81ACF}"/>
                </a:ext>
              </a:extLst>
            </p:cNvPr>
            <p:cNvSpPr>
              <a:spLocks/>
            </p:cNvSpPr>
            <p:nvPr/>
          </p:nvSpPr>
          <p:spPr bwMode="auto">
            <a:xfrm>
              <a:off x="1414" y="1218"/>
              <a:ext cx="65" cy="111"/>
            </a:xfrm>
            <a:custGeom>
              <a:avLst/>
              <a:gdLst>
                <a:gd name="T0" fmla="*/ 56 w 60"/>
                <a:gd name="T1" fmla="*/ 0 h 102"/>
                <a:gd name="T2" fmla="*/ 70 w 60"/>
                <a:gd name="T3" fmla="*/ 0 h 102"/>
                <a:gd name="T4" fmla="*/ 50 w 60"/>
                <a:gd name="T5" fmla="*/ 85 h 102"/>
                <a:gd name="T6" fmla="*/ 14 w 60"/>
                <a:gd name="T7" fmla="*/ 121 h 102"/>
                <a:gd name="T8" fmla="*/ 0 w 60"/>
                <a:gd name="T9" fmla="*/ 121 h 102"/>
                <a:gd name="T10" fmla="*/ 22 w 60"/>
                <a:gd name="T11" fmla="*/ 36 h 102"/>
                <a:gd name="T12" fmla="*/ 36 w 60"/>
                <a:gd name="T13" fmla="*/ 36 h 102"/>
                <a:gd name="T14" fmla="*/ 22 w 60"/>
                <a:gd name="T15" fmla="*/ 99 h 102"/>
                <a:gd name="T16" fmla="*/ 36 w 60"/>
                <a:gd name="T17" fmla="*/ 85 h 102"/>
                <a:gd name="T18" fmla="*/ 56 w 60"/>
                <a:gd name="T19" fmla="*/ 0 h 102"/>
                <a:gd name="T20" fmla="*/ 56 w 60"/>
                <a:gd name="T21" fmla="*/ 0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102">
                  <a:moveTo>
                    <a:pt x="48" y="0"/>
                  </a:moveTo>
                  <a:lnTo>
                    <a:pt x="60" y="0"/>
                  </a:lnTo>
                  <a:lnTo>
                    <a:pt x="42" y="72"/>
                  </a:lnTo>
                  <a:lnTo>
                    <a:pt x="12" y="102"/>
                  </a:lnTo>
                  <a:lnTo>
                    <a:pt x="0" y="102"/>
                  </a:lnTo>
                  <a:lnTo>
                    <a:pt x="18" y="30"/>
                  </a:lnTo>
                  <a:lnTo>
                    <a:pt x="30" y="30"/>
                  </a:lnTo>
                  <a:lnTo>
                    <a:pt x="18" y="84"/>
                  </a:lnTo>
                  <a:lnTo>
                    <a:pt x="30" y="72"/>
                  </a:lnTo>
                  <a:lnTo>
                    <a:pt x="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49" name="Freeform 114">
              <a:extLst>
                <a:ext uri="{FF2B5EF4-FFF2-40B4-BE49-F238E27FC236}">
                  <a16:creationId xmlns:a16="http://schemas.microsoft.com/office/drawing/2014/main" id="{6716A5A4-44F1-4CF2-D4E8-32BDAFCE1932}"/>
                </a:ext>
              </a:extLst>
            </p:cNvPr>
            <p:cNvSpPr>
              <a:spLocks/>
            </p:cNvSpPr>
            <p:nvPr/>
          </p:nvSpPr>
          <p:spPr bwMode="auto">
            <a:xfrm>
              <a:off x="1434" y="1218"/>
              <a:ext cx="45" cy="33"/>
            </a:xfrm>
            <a:custGeom>
              <a:avLst/>
              <a:gdLst>
                <a:gd name="T0" fmla="*/ 0 w 42"/>
                <a:gd name="T1" fmla="*/ 36 h 30"/>
                <a:gd name="T2" fmla="*/ 34 w 42"/>
                <a:gd name="T3" fmla="*/ 0 h 30"/>
                <a:gd name="T4" fmla="*/ 48 w 42"/>
                <a:gd name="T5" fmla="*/ 0 h 30"/>
                <a:gd name="T6" fmla="*/ 14 w 42"/>
                <a:gd name="T7" fmla="*/ 36 h 30"/>
                <a:gd name="T8" fmla="*/ 0 w 42"/>
                <a:gd name="T9" fmla="*/ 3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30">
                  <a:moveTo>
                    <a:pt x="0" y="30"/>
                  </a:moveTo>
                  <a:lnTo>
                    <a:pt x="30" y="0"/>
                  </a:lnTo>
                  <a:lnTo>
                    <a:pt x="42" y="0"/>
                  </a:lnTo>
                  <a:lnTo>
                    <a:pt x="12" y="30"/>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0" name="Freeform 115">
              <a:extLst>
                <a:ext uri="{FF2B5EF4-FFF2-40B4-BE49-F238E27FC236}">
                  <a16:creationId xmlns:a16="http://schemas.microsoft.com/office/drawing/2014/main" id="{F9097080-4879-4943-F478-4A38E2F28C53}"/>
                </a:ext>
              </a:extLst>
            </p:cNvPr>
            <p:cNvSpPr>
              <a:spLocks/>
            </p:cNvSpPr>
            <p:nvPr/>
          </p:nvSpPr>
          <p:spPr bwMode="auto">
            <a:xfrm>
              <a:off x="1342" y="1323"/>
              <a:ext cx="85" cy="45"/>
            </a:xfrm>
            <a:custGeom>
              <a:avLst/>
              <a:gdLst>
                <a:gd name="T0" fmla="*/ 93 w 78"/>
                <a:gd name="T1" fmla="*/ 0 h 42"/>
                <a:gd name="T2" fmla="*/ 85 w 78"/>
                <a:gd name="T3" fmla="*/ 42 h 42"/>
                <a:gd name="T4" fmla="*/ 0 w 78"/>
                <a:gd name="T5" fmla="*/ 48 h 42"/>
                <a:gd name="T6" fmla="*/ 0 w 78"/>
                <a:gd name="T7" fmla="*/ 6 h 42"/>
                <a:gd name="T8" fmla="*/ 93 w 78"/>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42">
                  <a:moveTo>
                    <a:pt x="78" y="0"/>
                  </a:moveTo>
                  <a:lnTo>
                    <a:pt x="72" y="36"/>
                  </a:lnTo>
                  <a:lnTo>
                    <a:pt x="0" y="42"/>
                  </a:lnTo>
                  <a:lnTo>
                    <a:pt x="0" y="6"/>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1" name="Freeform 116">
              <a:extLst>
                <a:ext uri="{FF2B5EF4-FFF2-40B4-BE49-F238E27FC236}">
                  <a16:creationId xmlns:a16="http://schemas.microsoft.com/office/drawing/2014/main" id="{7C513071-0081-A809-77AD-A0FC0F31B8A9}"/>
                </a:ext>
              </a:extLst>
            </p:cNvPr>
            <p:cNvSpPr>
              <a:spLocks/>
            </p:cNvSpPr>
            <p:nvPr/>
          </p:nvSpPr>
          <p:spPr bwMode="auto">
            <a:xfrm>
              <a:off x="1336" y="1316"/>
              <a:ext cx="91" cy="59"/>
            </a:xfrm>
            <a:custGeom>
              <a:avLst/>
              <a:gdLst>
                <a:gd name="T0" fmla="*/ 99 w 84"/>
                <a:gd name="T1" fmla="*/ 50 h 54"/>
                <a:gd name="T2" fmla="*/ 92 w 84"/>
                <a:gd name="T3" fmla="*/ 57 h 54"/>
                <a:gd name="T4" fmla="*/ 8 w 84"/>
                <a:gd name="T5" fmla="*/ 64 h 54"/>
                <a:gd name="T6" fmla="*/ 0 w 84"/>
                <a:gd name="T7" fmla="*/ 57 h 54"/>
                <a:gd name="T8" fmla="*/ 0 w 84"/>
                <a:gd name="T9" fmla="*/ 14 h 54"/>
                <a:gd name="T10" fmla="*/ 8 w 84"/>
                <a:gd name="T11" fmla="*/ 8 h 54"/>
                <a:gd name="T12" fmla="*/ 99 w 84"/>
                <a:gd name="T13" fmla="*/ 0 h 54"/>
                <a:gd name="T14" fmla="*/ 99 w 84"/>
                <a:gd name="T15" fmla="*/ 14 h 54"/>
                <a:gd name="T16" fmla="*/ 14 w 84"/>
                <a:gd name="T17" fmla="*/ 22 h 54"/>
                <a:gd name="T18" fmla="*/ 14 w 84"/>
                <a:gd name="T19" fmla="*/ 50 h 54"/>
                <a:gd name="T20" fmla="*/ 92 w 84"/>
                <a:gd name="T21" fmla="*/ 43 h 54"/>
                <a:gd name="T22" fmla="*/ 99 w 84"/>
                <a:gd name="T23" fmla="*/ 5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54">
                  <a:moveTo>
                    <a:pt x="84" y="42"/>
                  </a:moveTo>
                  <a:lnTo>
                    <a:pt x="78" y="48"/>
                  </a:lnTo>
                  <a:lnTo>
                    <a:pt x="6" y="54"/>
                  </a:lnTo>
                  <a:lnTo>
                    <a:pt x="0" y="48"/>
                  </a:lnTo>
                  <a:lnTo>
                    <a:pt x="0" y="12"/>
                  </a:lnTo>
                  <a:lnTo>
                    <a:pt x="6" y="6"/>
                  </a:lnTo>
                  <a:lnTo>
                    <a:pt x="84" y="0"/>
                  </a:lnTo>
                  <a:lnTo>
                    <a:pt x="84" y="12"/>
                  </a:lnTo>
                  <a:lnTo>
                    <a:pt x="12" y="18"/>
                  </a:lnTo>
                  <a:lnTo>
                    <a:pt x="12" y="42"/>
                  </a:lnTo>
                  <a:lnTo>
                    <a:pt x="78" y="36"/>
                  </a:lnTo>
                  <a:lnTo>
                    <a:pt x="8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2" name="Freeform 117">
              <a:extLst>
                <a:ext uri="{FF2B5EF4-FFF2-40B4-BE49-F238E27FC236}">
                  <a16:creationId xmlns:a16="http://schemas.microsoft.com/office/drawing/2014/main" id="{0350DE0E-5737-4752-319B-4BD428DA386A}"/>
                </a:ext>
              </a:extLst>
            </p:cNvPr>
            <p:cNvSpPr>
              <a:spLocks/>
            </p:cNvSpPr>
            <p:nvPr/>
          </p:nvSpPr>
          <p:spPr bwMode="auto">
            <a:xfrm>
              <a:off x="1414" y="1316"/>
              <a:ext cx="20" cy="46"/>
            </a:xfrm>
            <a:custGeom>
              <a:avLst/>
              <a:gdLst>
                <a:gd name="T0" fmla="*/ 14 w 18"/>
                <a:gd name="T1" fmla="*/ 0 h 42"/>
                <a:gd name="T2" fmla="*/ 22 w 18"/>
                <a:gd name="T3" fmla="*/ 8 h 42"/>
                <a:gd name="T4" fmla="*/ 14 w 18"/>
                <a:gd name="T5" fmla="*/ 50 h 42"/>
                <a:gd name="T6" fmla="*/ 0 w 18"/>
                <a:gd name="T7" fmla="*/ 50 h 42"/>
                <a:gd name="T8" fmla="*/ 8 w 18"/>
                <a:gd name="T9" fmla="*/ 8 h 42"/>
                <a:gd name="T10" fmla="*/ 14 w 18"/>
                <a:gd name="T11" fmla="*/ 0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42">
                  <a:moveTo>
                    <a:pt x="12" y="0"/>
                  </a:moveTo>
                  <a:lnTo>
                    <a:pt x="18" y="6"/>
                  </a:lnTo>
                  <a:lnTo>
                    <a:pt x="12" y="42"/>
                  </a:lnTo>
                  <a:lnTo>
                    <a:pt x="0" y="42"/>
                  </a:lnTo>
                  <a:lnTo>
                    <a:pt x="6" y="6"/>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3" name="Freeform 118">
              <a:extLst>
                <a:ext uri="{FF2B5EF4-FFF2-40B4-BE49-F238E27FC236}">
                  <a16:creationId xmlns:a16="http://schemas.microsoft.com/office/drawing/2014/main" id="{FAD942BF-D3FD-776F-3690-9F758338C533}"/>
                </a:ext>
              </a:extLst>
            </p:cNvPr>
            <p:cNvSpPr>
              <a:spLocks/>
            </p:cNvSpPr>
            <p:nvPr/>
          </p:nvSpPr>
          <p:spPr bwMode="auto">
            <a:xfrm>
              <a:off x="1153" y="1414"/>
              <a:ext cx="176" cy="111"/>
            </a:xfrm>
            <a:custGeom>
              <a:avLst/>
              <a:gdLst>
                <a:gd name="T0" fmla="*/ 155 w 162"/>
                <a:gd name="T1" fmla="*/ 0 h 102"/>
                <a:gd name="T2" fmla="*/ 99 w 162"/>
                <a:gd name="T3" fmla="*/ 8 h 102"/>
                <a:gd name="T4" fmla="*/ 56 w 162"/>
                <a:gd name="T5" fmla="*/ 14 h 102"/>
                <a:gd name="T6" fmla="*/ 8 w 162"/>
                <a:gd name="T7" fmla="*/ 64 h 102"/>
                <a:gd name="T8" fmla="*/ 0 w 162"/>
                <a:gd name="T9" fmla="*/ 78 h 102"/>
                <a:gd name="T10" fmla="*/ 22 w 162"/>
                <a:gd name="T11" fmla="*/ 99 h 102"/>
                <a:gd name="T12" fmla="*/ 56 w 162"/>
                <a:gd name="T13" fmla="*/ 113 h 102"/>
                <a:gd name="T14" fmla="*/ 78 w 162"/>
                <a:gd name="T15" fmla="*/ 121 h 102"/>
                <a:gd name="T16" fmla="*/ 99 w 162"/>
                <a:gd name="T17" fmla="*/ 121 h 102"/>
                <a:gd name="T18" fmla="*/ 141 w 162"/>
                <a:gd name="T19" fmla="*/ 107 h 102"/>
                <a:gd name="T20" fmla="*/ 155 w 162"/>
                <a:gd name="T21" fmla="*/ 99 h 102"/>
                <a:gd name="T22" fmla="*/ 169 w 162"/>
                <a:gd name="T23" fmla="*/ 85 h 102"/>
                <a:gd name="T24" fmla="*/ 191 w 162"/>
                <a:gd name="T25" fmla="*/ 22 h 102"/>
                <a:gd name="T26" fmla="*/ 191 w 162"/>
                <a:gd name="T27" fmla="*/ 14 h 102"/>
                <a:gd name="T28" fmla="*/ 177 w 162"/>
                <a:gd name="T29" fmla="*/ 0 h 102"/>
                <a:gd name="T30" fmla="*/ 155 w 162"/>
                <a:gd name="T31" fmla="*/ 0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102">
                  <a:moveTo>
                    <a:pt x="132" y="0"/>
                  </a:moveTo>
                  <a:lnTo>
                    <a:pt x="84" y="6"/>
                  </a:lnTo>
                  <a:lnTo>
                    <a:pt x="48" y="12"/>
                  </a:lnTo>
                  <a:lnTo>
                    <a:pt x="6" y="54"/>
                  </a:lnTo>
                  <a:lnTo>
                    <a:pt x="0" y="66"/>
                  </a:lnTo>
                  <a:lnTo>
                    <a:pt x="18" y="84"/>
                  </a:lnTo>
                  <a:lnTo>
                    <a:pt x="48" y="96"/>
                  </a:lnTo>
                  <a:lnTo>
                    <a:pt x="66" y="102"/>
                  </a:lnTo>
                  <a:lnTo>
                    <a:pt x="84" y="102"/>
                  </a:lnTo>
                  <a:lnTo>
                    <a:pt x="120" y="90"/>
                  </a:lnTo>
                  <a:lnTo>
                    <a:pt x="132" y="84"/>
                  </a:lnTo>
                  <a:lnTo>
                    <a:pt x="144" y="72"/>
                  </a:lnTo>
                  <a:lnTo>
                    <a:pt x="162" y="18"/>
                  </a:lnTo>
                  <a:lnTo>
                    <a:pt x="162" y="12"/>
                  </a:lnTo>
                  <a:lnTo>
                    <a:pt x="150" y="0"/>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4" name="Freeform 119">
              <a:extLst>
                <a:ext uri="{FF2B5EF4-FFF2-40B4-BE49-F238E27FC236}">
                  <a16:creationId xmlns:a16="http://schemas.microsoft.com/office/drawing/2014/main" id="{B93C4126-C3F3-AA01-70A0-5FB51F0D42CB}"/>
                </a:ext>
              </a:extLst>
            </p:cNvPr>
            <p:cNvSpPr>
              <a:spLocks/>
            </p:cNvSpPr>
            <p:nvPr/>
          </p:nvSpPr>
          <p:spPr bwMode="auto">
            <a:xfrm>
              <a:off x="1146" y="1407"/>
              <a:ext cx="190" cy="125"/>
            </a:xfrm>
            <a:custGeom>
              <a:avLst/>
              <a:gdLst>
                <a:gd name="T0" fmla="*/ 107 w 174"/>
                <a:gd name="T1" fmla="*/ 22 h 114"/>
                <a:gd name="T2" fmla="*/ 64 w 174"/>
                <a:gd name="T3" fmla="*/ 29 h 114"/>
                <a:gd name="T4" fmla="*/ 22 w 174"/>
                <a:gd name="T5" fmla="*/ 72 h 114"/>
                <a:gd name="T6" fmla="*/ 14 w 174"/>
                <a:gd name="T7" fmla="*/ 87 h 114"/>
                <a:gd name="T8" fmla="*/ 28 w 174"/>
                <a:gd name="T9" fmla="*/ 101 h 114"/>
                <a:gd name="T10" fmla="*/ 64 w 174"/>
                <a:gd name="T11" fmla="*/ 115 h 114"/>
                <a:gd name="T12" fmla="*/ 86 w 174"/>
                <a:gd name="T13" fmla="*/ 123 h 114"/>
                <a:gd name="T14" fmla="*/ 107 w 174"/>
                <a:gd name="T15" fmla="*/ 123 h 114"/>
                <a:gd name="T16" fmla="*/ 151 w 174"/>
                <a:gd name="T17" fmla="*/ 109 h 114"/>
                <a:gd name="T18" fmla="*/ 165 w 174"/>
                <a:gd name="T19" fmla="*/ 101 h 114"/>
                <a:gd name="T20" fmla="*/ 171 w 174"/>
                <a:gd name="T21" fmla="*/ 94 h 114"/>
                <a:gd name="T22" fmla="*/ 193 w 174"/>
                <a:gd name="T23" fmla="*/ 29 h 114"/>
                <a:gd name="T24" fmla="*/ 193 w 174"/>
                <a:gd name="T25" fmla="*/ 22 h 114"/>
                <a:gd name="T26" fmla="*/ 186 w 174"/>
                <a:gd name="T27" fmla="*/ 14 h 114"/>
                <a:gd name="T28" fmla="*/ 165 w 174"/>
                <a:gd name="T29" fmla="*/ 14 h 114"/>
                <a:gd name="T30" fmla="*/ 165 w 174"/>
                <a:gd name="T31" fmla="*/ 0 h 114"/>
                <a:gd name="T32" fmla="*/ 186 w 174"/>
                <a:gd name="T33" fmla="*/ 0 h 114"/>
                <a:gd name="T34" fmla="*/ 193 w 174"/>
                <a:gd name="T35" fmla="*/ 8 h 114"/>
                <a:gd name="T36" fmla="*/ 207 w 174"/>
                <a:gd name="T37" fmla="*/ 22 h 114"/>
                <a:gd name="T38" fmla="*/ 207 w 174"/>
                <a:gd name="T39" fmla="*/ 29 h 114"/>
                <a:gd name="T40" fmla="*/ 186 w 174"/>
                <a:gd name="T41" fmla="*/ 94 h 114"/>
                <a:gd name="T42" fmla="*/ 171 w 174"/>
                <a:gd name="T43" fmla="*/ 109 h 114"/>
                <a:gd name="T44" fmla="*/ 165 w 174"/>
                <a:gd name="T45" fmla="*/ 115 h 114"/>
                <a:gd name="T46" fmla="*/ 151 w 174"/>
                <a:gd name="T47" fmla="*/ 123 h 114"/>
                <a:gd name="T48" fmla="*/ 107 w 174"/>
                <a:gd name="T49" fmla="*/ 137 h 114"/>
                <a:gd name="T50" fmla="*/ 86 w 174"/>
                <a:gd name="T51" fmla="*/ 137 h 114"/>
                <a:gd name="T52" fmla="*/ 64 w 174"/>
                <a:gd name="T53" fmla="*/ 129 h 114"/>
                <a:gd name="T54" fmla="*/ 28 w 174"/>
                <a:gd name="T55" fmla="*/ 115 h 114"/>
                <a:gd name="T56" fmla="*/ 22 w 174"/>
                <a:gd name="T57" fmla="*/ 109 h 114"/>
                <a:gd name="T58" fmla="*/ 0 w 174"/>
                <a:gd name="T59" fmla="*/ 87 h 114"/>
                <a:gd name="T60" fmla="*/ 8 w 174"/>
                <a:gd name="T61" fmla="*/ 72 h 114"/>
                <a:gd name="T62" fmla="*/ 57 w 174"/>
                <a:gd name="T63" fmla="*/ 22 h 114"/>
                <a:gd name="T64" fmla="*/ 64 w 174"/>
                <a:gd name="T65" fmla="*/ 14 h 114"/>
                <a:gd name="T66" fmla="*/ 107 w 174"/>
                <a:gd name="T67" fmla="*/ 8 h 114"/>
                <a:gd name="T68" fmla="*/ 107 w 174"/>
                <a:gd name="T69" fmla="*/ 22 h 11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4" h="114">
                  <a:moveTo>
                    <a:pt x="90" y="18"/>
                  </a:moveTo>
                  <a:lnTo>
                    <a:pt x="54" y="24"/>
                  </a:lnTo>
                  <a:lnTo>
                    <a:pt x="18" y="60"/>
                  </a:lnTo>
                  <a:lnTo>
                    <a:pt x="12" y="72"/>
                  </a:lnTo>
                  <a:lnTo>
                    <a:pt x="24" y="84"/>
                  </a:lnTo>
                  <a:lnTo>
                    <a:pt x="54" y="96"/>
                  </a:lnTo>
                  <a:lnTo>
                    <a:pt x="72" y="102"/>
                  </a:lnTo>
                  <a:lnTo>
                    <a:pt x="90" y="102"/>
                  </a:lnTo>
                  <a:lnTo>
                    <a:pt x="126" y="90"/>
                  </a:lnTo>
                  <a:lnTo>
                    <a:pt x="138" y="84"/>
                  </a:lnTo>
                  <a:lnTo>
                    <a:pt x="144" y="78"/>
                  </a:lnTo>
                  <a:lnTo>
                    <a:pt x="162" y="24"/>
                  </a:lnTo>
                  <a:lnTo>
                    <a:pt x="162" y="18"/>
                  </a:lnTo>
                  <a:lnTo>
                    <a:pt x="156" y="12"/>
                  </a:lnTo>
                  <a:lnTo>
                    <a:pt x="138" y="12"/>
                  </a:lnTo>
                  <a:lnTo>
                    <a:pt x="138" y="0"/>
                  </a:lnTo>
                  <a:lnTo>
                    <a:pt x="156" y="0"/>
                  </a:lnTo>
                  <a:lnTo>
                    <a:pt x="162" y="6"/>
                  </a:lnTo>
                  <a:lnTo>
                    <a:pt x="174" y="18"/>
                  </a:lnTo>
                  <a:lnTo>
                    <a:pt x="174" y="24"/>
                  </a:lnTo>
                  <a:lnTo>
                    <a:pt x="156" y="78"/>
                  </a:lnTo>
                  <a:lnTo>
                    <a:pt x="144" y="90"/>
                  </a:lnTo>
                  <a:lnTo>
                    <a:pt x="138" y="96"/>
                  </a:lnTo>
                  <a:lnTo>
                    <a:pt x="126" y="102"/>
                  </a:lnTo>
                  <a:lnTo>
                    <a:pt x="90" y="114"/>
                  </a:lnTo>
                  <a:lnTo>
                    <a:pt x="72" y="114"/>
                  </a:lnTo>
                  <a:lnTo>
                    <a:pt x="54" y="108"/>
                  </a:lnTo>
                  <a:lnTo>
                    <a:pt x="24" y="96"/>
                  </a:lnTo>
                  <a:lnTo>
                    <a:pt x="18" y="90"/>
                  </a:lnTo>
                  <a:lnTo>
                    <a:pt x="0" y="72"/>
                  </a:lnTo>
                  <a:lnTo>
                    <a:pt x="6" y="60"/>
                  </a:lnTo>
                  <a:lnTo>
                    <a:pt x="48" y="18"/>
                  </a:lnTo>
                  <a:lnTo>
                    <a:pt x="54" y="12"/>
                  </a:lnTo>
                  <a:lnTo>
                    <a:pt x="90" y="6"/>
                  </a:lnTo>
                  <a:lnTo>
                    <a:pt x="9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5" name="Freeform 120">
              <a:extLst>
                <a:ext uri="{FF2B5EF4-FFF2-40B4-BE49-F238E27FC236}">
                  <a16:creationId xmlns:a16="http://schemas.microsoft.com/office/drawing/2014/main" id="{09B6BE57-2C00-AD84-CB54-9C207A77C06A}"/>
                </a:ext>
              </a:extLst>
            </p:cNvPr>
            <p:cNvSpPr>
              <a:spLocks/>
            </p:cNvSpPr>
            <p:nvPr/>
          </p:nvSpPr>
          <p:spPr bwMode="auto">
            <a:xfrm>
              <a:off x="1244" y="1407"/>
              <a:ext cx="53" cy="20"/>
            </a:xfrm>
            <a:custGeom>
              <a:avLst/>
              <a:gdLst>
                <a:gd name="T0" fmla="*/ 59 w 48"/>
                <a:gd name="T1" fmla="*/ 14 h 18"/>
                <a:gd name="T2" fmla="*/ 0 w 48"/>
                <a:gd name="T3" fmla="*/ 22 h 18"/>
                <a:gd name="T4" fmla="*/ 0 w 48"/>
                <a:gd name="T5" fmla="*/ 8 h 18"/>
                <a:gd name="T6" fmla="*/ 59 w 48"/>
                <a:gd name="T7" fmla="*/ 0 h 18"/>
                <a:gd name="T8" fmla="*/ 59 w 48"/>
                <a:gd name="T9" fmla="*/ 14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18">
                  <a:moveTo>
                    <a:pt x="48" y="12"/>
                  </a:moveTo>
                  <a:lnTo>
                    <a:pt x="0" y="18"/>
                  </a:lnTo>
                  <a:lnTo>
                    <a:pt x="0" y="6"/>
                  </a:lnTo>
                  <a:lnTo>
                    <a:pt x="48" y="0"/>
                  </a:lnTo>
                  <a:lnTo>
                    <a:pt x="4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6" name="Freeform 121">
              <a:extLst>
                <a:ext uri="{FF2B5EF4-FFF2-40B4-BE49-F238E27FC236}">
                  <a16:creationId xmlns:a16="http://schemas.microsoft.com/office/drawing/2014/main" id="{8CBA81AC-F010-3596-03BB-13088A898A7E}"/>
                </a:ext>
              </a:extLst>
            </p:cNvPr>
            <p:cNvSpPr>
              <a:spLocks/>
            </p:cNvSpPr>
            <p:nvPr/>
          </p:nvSpPr>
          <p:spPr bwMode="auto">
            <a:xfrm>
              <a:off x="1225" y="1421"/>
              <a:ext cx="85" cy="91"/>
            </a:xfrm>
            <a:custGeom>
              <a:avLst/>
              <a:gdLst>
                <a:gd name="T0" fmla="*/ 78 w 78"/>
                <a:gd name="T1" fmla="*/ 8 h 84"/>
                <a:gd name="T2" fmla="*/ 64 w 78"/>
                <a:gd name="T3" fmla="*/ 0 h 84"/>
                <a:gd name="T4" fmla="*/ 50 w 78"/>
                <a:gd name="T5" fmla="*/ 8 h 84"/>
                <a:gd name="T6" fmla="*/ 22 w 78"/>
                <a:gd name="T7" fmla="*/ 36 h 84"/>
                <a:gd name="T8" fmla="*/ 8 w 78"/>
                <a:gd name="T9" fmla="*/ 56 h 84"/>
                <a:gd name="T10" fmla="*/ 0 w 78"/>
                <a:gd name="T11" fmla="*/ 70 h 84"/>
                <a:gd name="T12" fmla="*/ 8 w 78"/>
                <a:gd name="T13" fmla="*/ 92 h 84"/>
                <a:gd name="T14" fmla="*/ 28 w 78"/>
                <a:gd name="T15" fmla="*/ 99 h 84"/>
                <a:gd name="T16" fmla="*/ 50 w 78"/>
                <a:gd name="T17" fmla="*/ 92 h 84"/>
                <a:gd name="T18" fmla="*/ 57 w 78"/>
                <a:gd name="T19" fmla="*/ 85 h 84"/>
                <a:gd name="T20" fmla="*/ 85 w 78"/>
                <a:gd name="T21" fmla="*/ 50 h 84"/>
                <a:gd name="T22" fmla="*/ 93 w 78"/>
                <a:gd name="T23" fmla="*/ 36 h 84"/>
                <a:gd name="T24" fmla="*/ 93 w 78"/>
                <a:gd name="T25" fmla="*/ 22 h 84"/>
                <a:gd name="T26" fmla="*/ 78 w 78"/>
                <a:gd name="T27" fmla="*/ 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 h="84">
                  <a:moveTo>
                    <a:pt x="66" y="6"/>
                  </a:moveTo>
                  <a:lnTo>
                    <a:pt x="54" y="0"/>
                  </a:lnTo>
                  <a:lnTo>
                    <a:pt x="42" y="6"/>
                  </a:lnTo>
                  <a:lnTo>
                    <a:pt x="18" y="30"/>
                  </a:lnTo>
                  <a:lnTo>
                    <a:pt x="6" y="48"/>
                  </a:lnTo>
                  <a:lnTo>
                    <a:pt x="0" y="60"/>
                  </a:lnTo>
                  <a:lnTo>
                    <a:pt x="6" y="78"/>
                  </a:lnTo>
                  <a:lnTo>
                    <a:pt x="24" y="84"/>
                  </a:lnTo>
                  <a:lnTo>
                    <a:pt x="42" y="78"/>
                  </a:lnTo>
                  <a:lnTo>
                    <a:pt x="48" y="72"/>
                  </a:lnTo>
                  <a:lnTo>
                    <a:pt x="72" y="42"/>
                  </a:lnTo>
                  <a:lnTo>
                    <a:pt x="78" y="30"/>
                  </a:lnTo>
                  <a:lnTo>
                    <a:pt x="78" y="18"/>
                  </a:lnTo>
                  <a:lnTo>
                    <a:pt x="66" y="6"/>
                  </a:lnTo>
                  <a:close/>
                </a:path>
              </a:pathLst>
            </a:custGeom>
            <a:solidFill>
              <a:srgbClr val="000000"/>
            </a:solidFill>
            <a:ln w="0">
              <a:solidFill>
                <a:srgbClr val="000000"/>
              </a:solidFill>
              <a:prstDash val="solid"/>
              <a:round/>
              <a:headEnd/>
              <a:tailEnd/>
            </a:ln>
          </p:spPr>
          <p:txBody>
            <a:bodyPr/>
            <a:lstStyle/>
            <a:p>
              <a:endParaRPr lang="en-GB"/>
            </a:p>
          </p:txBody>
        </p:sp>
        <p:sp>
          <p:nvSpPr>
            <p:cNvPr id="5257" name="Freeform 122">
              <a:extLst>
                <a:ext uri="{FF2B5EF4-FFF2-40B4-BE49-F238E27FC236}">
                  <a16:creationId xmlns:a16="http://schemas.microsoft.com/office/drawing/2014/main" id="{A1E636B1-A7BE-0D90-278F-FDC74FA471B7}"/>
                </a:ext>
              </a:extLst>
            </p:cNvPr>
            <p:cNvSpPr>
              <a:spLocks/>
            </p:cNvSpPr>
            <p:nvPr/>
          </p:nvSpPr>
          <p:spPr bwMode="auto">
            <a:xfrm>
              <a:off x="864" y="702"/>
              <a:ext cx="90" cy="156"/>
            </a:xfrm>
            <a:custGeom>
              <a:avLst/>
              <a:gdLst>
                <a:gd name="T0" fmla="*/ 12 w 90"/>
                <a:gd name="T1" fmla="*/ 138 h 156"/>
                <a:gd name="T2" fmla="*/ 72 w 90"/>
                <a:gd name="T3" fmla="*/ 138 h 156"/>
                <a:gd name="T4" fmla="*/ 72 w 90"/>
                <a:gd name="T5" fmla="*/ 42 h 156"/>
                <a:gd name="T6" fmla="*/ 54 w 90"/>
                <a:gd name="T7" fmla="*/ 18 h 156"/>
                <a:gd name="T8" fmla="*/ 24 w 90"/>
                <a:gd name="T9" fmla="*/ 18 h 156"/>
                <a:gd name="T10" fmla="*/ 24 w 90"/>
                <a:gd name="T11" fmla="*/ 0 h 156"/>
                <a:gd name="T12" fmla="*/ 60 w 90"/>
                <a:gd name="T13" fmla="*/ 0 h 156"/>
                <a:gd name="T14" fmla="*/ 66 w 90"/>
                <a:gd name="T15" fmla="*/ 6 h 156"/>
                <a:gd name="T16" fmla="*/ 84 w 90"/>
                <a:gd name="T17" fmla="*/ 30 h 156"/>
                <a:gd name="T18" fmla="*/ 90 w 90"/>
                <a:gd name="T19" fmla="*/ 36 h 156"/>
                <a:gd name="T20" fmla="*/ 90 w 90"/>
                <a:gd name="T21" fmla="*/ 144 h 156"/>
                <a:gd name="T22" fmla="*/ 78 w 90"/>
                <a:gd name="T23" fmla="*/ 156 h 156"/>
                <a:gd name="T24" fmla="*/ 12 w 90"/>
                <a:gd name="T25" fmla="*/ 156 h 156"/>
                <a:gd name="T26" fmla="*/ 0 w 90"/>
                <a:gd name="T27" fmla="*/ 144 h 156"/>
                <a:gd name="T28" fmla="*/ 12 w 90"/>
                <a:gd name="T29" fmla="*/ 138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0" h="156">
                  <a:moveTo>
                    <a:pt x="12" y="138"/>
                  </a:moveTo>
                  <a:lnTo>
                    <a:pt x="72" y="138"/>
                  </a:lnTo>
                  <a:lnTo>
                    <a:pt x="72" y="42"/>
                  </a:lnTo>
                  <a:lnTo>
                    <a:pt x="54" y="18"/>
                  </a:lnTo>
                  <a:lnTo>
                    <a:pt x="24" y="18"/>
                  </a:lnTo>
                  <a:lnTo>
                    <a:pt x="24" y="0"/>
                  </a:lnTo>
                  <a:lnTo>
                    <a:pt x="60" y="0"/>
                  </a:lnTo>
                  <a:lnTo>
                    <a:pt x="66" y="6"/>
                  </a:lnTo>
                  <a:lnTo>
                    <a:pt x="84" y="30"/>
                  </a:lnTo>
                  <a:lnTo>
                    <a:pt x="90" y="36"/>
                  </a:lnTo>
                  <a:lnTo>
                    <a:pt x="90" y="144"/>
                  </a:lnTo>
                  <a:lnTo>
                    <a:pt x="78" y="156"/>
                  </a:lnTo>
                  <a:lnTo>
                    <a:pt x="12" y="156"/>
                  </a:lnTo>
                  <a:lnTo>
                    <a:pt x="0" y="144"/>
                  </a:lnTo>
                  <a:lnTo>
                    <a:pt x="12"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8" name="Freeform 123">
              <a:extLst>
                <a:ext uri="{FF2B5EF4-FFF2-40B4-BE49-F238E27FC236}">
                  <a16:creationId xmlns:a16="http://schemas.microsoft.com/office/drawing/2014/main" id="{6C846053-27DD-00BB-D1AA-8C5327656F0F}"/>
                </a:ext>
              </a:extLst>
            </p:cNvPr>
            <p:cNvSpPr>
              <a:spLocks/>
            </p:cNvSpPr>
            <p:nvPr/>
          </p:nvSpPr>
          <p:spPr bwMode="auto">
            <a:xfrm>
              <a:off x="864" y="702"/>
              <a:ext cx="30" cy="144"/>
            </a:xfrm>
            <a:custGeom>
              <a:avLst/>
              <a:gdLst>
                <a:gd name="T0" fmla="*/ 30 w 30"/>
                <a:gd name="T1" fmla="*/ 12 h 144"/>
                <a:gd name="T2" fmla="*/ 18 w 30"/>
                <a:gd name="T3" fmla="*/ 144 h 144"/>
                <a:gd name="T4" fmla="*/ 0 w 30"/>
                <a:gd name="T5" fmla="*/ 144 h 144"/>
                <a:gd name="T6" fmla="*/ 12 w 30"/>
                <a:gd name="T7" fmla="*/ 12 h 144"/>
                <a:gd name="T8" fmla="*/ 24 w 30"/>
                <a:gd name="T9" fmla="*/ 0 h 144"/>
                <a:gd name="T10" fmla="*/ 30 w 30"/>
                <a:gd name="T11" fmla="*/ 12 h 1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44">
                  <a:moveTo>
                    <a:pt x="30" y="12"/>
                  </a:moveTo>
                  <a:lnTo>
                    <a:pt x="18" y="144"/>
                  </a:lnTo>
                  <a:lnTo>
                    <a:pt x="0" y="144"/>
                  </a:lnTo>
                  <a:lnTo>
                    <a:pt x="12" y="12"/>
                  </a:lnTo>
                  <a:lnTo>
                    <a:pt x="24" y="0"/>
                  </a:lnTo>
                  <a:lnTo>
                    <a:pt x="3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59" name="Freeform 124">
              <a:extLst>
                <a:ext uri="{FF2B5EF4-FFF2-40B4-BE49-F238E27FC236}">
                  <a16:creationId xmlns:a16="http://schemas.microsoft.com/office/drawing/2014/main" id="{4F6D5F9B-3C23-8721-1424-FBDD4F32F146}"/>
                </a:ext>
              </a:extLst>
            </p:cNvPr>
            <p:cNvSpPr>
              <a:spLocks/>
            </p:cNvSpPr>
            <p:nvPr/>
          </p:nvSpPr>
          <p:spPr bwMode="auto">
            <a:xfrm>
              <a:off x="852" y="660"/>
              <a:ext cx="66" cy="342"/>
            </a:xfrm>
            <a:custGeom>
              <a:avLst/>
              <a:gdLst>
                <a:gd name="T0" fmla="*/ 66 w 66"/>
                <a:gd name="T1" fmla="*/ 0 h 342"/>
                <a:gd name="T2" fmla="*/ 66 w 66"/>
                <a:gd name="T3" fmla="*/ 156 h 342"/>
                <a:gd name="T4" fmla="*/ 18 w 66"/>
                <a:gd name="T5" fmla="*/ 324 h 342"/>
                <a:gd name="T6" fmla="*/ 60 w 66"/>
                <a:gd name="T7" fmla="*/ 324 h 342"/>
                <a:gd name="T8" fmla="*/ 60 w 66"/>
                <a:gd name="T9" fmla="*/ 342 h 342"/>
                <a:gd name="T10" fmla="*/ 12 w 66"/>
                <a:gd name="T11" fmla="*/ 342 h 342"/>
                <a:gd name="T12" fmla="*/ 0 w 66"/>
                <a:gd name="T13" fmla="*/ 330 h 342"/>
                <a:gd name="T14" fmla="*/ 48 w 66"/>
                <a:gd name="T15" fmla="*/ 156 h 342"/>
                <a:gd name="T16" fmla="*/ 48 w 66"/>
                <a:gd name="T17" fmla="*/ 0 h 342"/>
                <a:gd name="T18" fmla="*/ 66 w 66"/>
                <a:gd name="T19" fmla="*/ 0 h 3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 h="342">
                  <a:moveTo>
                    <a:pt x="66" y="0"/>
                  </a:moveTo>
                  <a:lnTo>
                    <a:pt x="66" y="156"/>
                  </a:lnTo>
                  <a:lnTo>
                    <a:pt x="18" y="324"/>
                  </a:lnTo>
                  <a:lnTo>
                    <a:pt x="60" y="324"/>
                  </a:lnTo>
                  <a:lnTo>
                    <a:pt x="60" y="342"/>
                  </a:lnTo>
                  <a:lnTo>
                    <a:pt x="12" y="342"/>
                  </a:lnTo>
                  <a:lnTo>
                    <a:pt x="0" y="330"/>
                  </a:lnTo>
                  <a:lnTo>
                    <a:pt x="48" y="156"/>
                  </a:lnTo>
                  <a:lnTo>
                    <a:pt x="48" y="0"/>
                  </a:lnTo>
                  <a:lnTo>
                    <a:pt x="6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0" name="Freeform 125">
              <a:extLst>
                <a:ext uri="{FF2B5EF4-FFF2-40B4-BE49-F238E27FC236}">
                  <a16:creationId xmlns:a16="http://schemas.microsoft.com/office/drawing/2014/main" id="{55520950-01CB-E079-F7D2-7EAB1E2759B7}"/>
                </a:ext>
              </a:extLst>
            </p:cNvPr>
            <p:cNvSpPr>
              <a:spLocks/>
            </p:cNvSpPr>
            <p:nvPr/>
          </p:nvSpPr>
          <p:spPr bwMode="auto">
            <a:xfrm>
              <a:off x="900" y="822"/>
              <a:ext cx="84" cy="180"/>
            </a:xfrm>
            <a:custGeom>
              <a:avLst/>
              <a:gdLst>
                <a:gd name="T0" fmla="*/ 18 w 84"/>
                <a:gd name="T1" fmla="*/ 0 h 180"/>
                <a:gd name="T2" fmla="*/ 48 w 84"/>
                <a:gd name="T3" fmla="*/ 90 h 180"/>
                <a:gd name="T4" fmla="*/ 48 w 84"/>
                <a:gd name="T5" fmla="*/ 162 h 180"/>
                <a:gd name="T6" fmla="*/ 84 w 84"/>
                <a:gd name="T7" fmla="*/ 162 h 180"/>
                <a:gd name="T8" fmla="*/ 84 w 84"/>
                <a:gd name="T9" fmla="*/ 180 h 180"/>
                <a:gd name="T10" fmla="*/ 42 w 84"/>
                <a:gd name="T11" fmla="*/ 180 h 180"/>
                <a:gd name="T12" fmla="*/ 30 w 84"/>
                <a:gd name="T13" fmla="*/ 168 h 180"/>
                <a:gd name="T14" fmla="*/ 30 w 84"/>
                <a:gd name="T15" fmla="*/ 90 h 180"/>
                <a:gd name="T16" fmla="*/ 0 w 84"/>
                <a:gd name="T17" fmla="*/ 0 h 180"/>
                <a:gd name="T18" fmla="*/ 18 w 84"/>
                <a:gd name="T19" fmla="*/ 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 h="180">
                  <a:moveTo>
                    <a:pt x="18" y="0"/>
                  </a:moveTo>
                  <a:lnTo>
                    <a:pt x="48" y="90"/>
                  </a:lnTo>
                  <a:lnTo>
                    <a:pt x="48" y="162"/>
                  </a:lnTo>
                  <a:lnTo>
                    <a:pt x="84" y="162"/>
                  </a:lnTo>
                  <a:lnTo>
                    <a:pt x="84" y="180"/>
                  </a:lnTo>
                  <a:lnTo>
                    <a:pt x="42" y="180"/>
                  </a:lnTo>
                  <a:lnTo>
                    <a:pt x="30" y="168"/>
                  </a:lnTo>
                  <a:lnTo>
                    <a:pt x="30" y="90"/>
                  </a:lnTo>
                  <a:lnTo>
                    <a:pt x="0" y="0"/>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1" name="Freeform 126">
              <a:extLst>
                <a:ext uri="{FF2B5EF4-FFF2-40B4-BE49-F238E27FC236}">
                  <a16:creationId xmlns:a16="http://schemas.microsoft.com/office/drawing/2014/main" id="{4125D6F5-A5EB-1059-17BB-670273C4C3E7}"/>
                </a:ext>
              </a:extLst>
            </p:cNvPr>
            <p:cNvSpPr>
              <a:spLocks/>
            </p:cNvSpPr>
            <p:nvPr/>
          </p:nvSpPr>
          <p:spPr bwMode="auto">
            <a:xfrm>
              <a:off x="852" y="702"/>
              <a:ext cx="60" cy="150"/>
            </a:xfrm>
            <a:custGeom>
              <a:avLst/>
              <a:gdLst>
                <a:gd name="T0" fmla="*/ 60 w 60"/>
                <a:gd name="T1" fmla="*/ 18 h 150"/>
                <a:gd name="T2" fmla="*/ 30 w 60"/>
                <a:gd name="T3" fmla="*/ 18 h 150"/>
                <a:gd name="T4" fmla="*/ 18 w 60"/>
                <a:gd name="T5" fmla="*/ 96 h 150"/>
                <a:gd name="T6" fmla="*/ 48 w 60"/>
                <a:gd name="T7" fmla="*/ 150 h 150"/>
                <a:gd name="T8" fmla="*/ 30 w 60"/>
                <a:gd name="T9" fmla="*/ 150 h 150"/>
                <a:gd name="T10" fmla="*/ 0 w 60"/>
                <a:gd name="T11" fmla="*/ 96 h 150"/>
                <a:gd name="T12" fmla="*/ 12 w 60"/>
                <a:gd name="T13" fmla="*/ 12 h 150"/>
                <a:gd name="T14" fmla="*/ 24 w 60"/>
                <a:gd name="T15" fmla="*/ 0 h 150"/>
                <a:gd name="T16" fmla="*/ 60 w 60"/>
                <a:gd name="T17" fmla="*/ 0 h 150"/>
                <a:gd name="T18" fmla="*/ 60 w 60"/>
                <a:gd name="T19" fmla="*/ 18 h 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 h="150">
                  <a:moveTo>
                    <a:pt x="60" y="18"/>
                  </a:moveTo>
                  <a:lnTo>
                    <a:pt x="30" y="18"/>
                  </a:lnTo>
                  <a:lnTo>
                    <a:pt x="18" y="96"/>
                  </a:lnTo>
                  <a:lnTo>
                    <a:pt x="48" y="150"/>
                  </a:lnTo>
                  <a:lnTo>
                    <a:pt x="30" y="150"/>
                  </a:lnTo>
                  <a:lnTo>
                    <a:pt x="0" y="96"/>
                  </a:lnTo>
                  <a:lnTo>
                    <a:pt x="12" y="12"/>
                  </a:lnTo>
                  <a:lnTo>
                    <a:pt x="24" y="0"/>
                  </a:lnTo>
                  <a:lnTo>
                    <a:pt x="60" y="0"/>
                  </a:lnTo>
                  <a:lnTo>
                    <a:pt x="6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2" name="Freeform 127">
              <a:extLst>
                <a:ext uri="{FF2B5EF4-FFF2-40B4-BE49-F238E27FC236}">
                  <a16:creationId xmlns:a16="http://schemas.microsoft.com/office/drawing/2014/main" id="{C6D1D837-473B-2828-B8D7-219D04BECB76}"/>
                </a:ext>
              </a:extLst>
            </p:cNvPr>
            <p:cNvSpPr>
              <a:spLocks/>
            </p:cNvSpPr>
            <p:nvPr/>
          </p:nvSpPr>
          <p:spPr bwMode="auto">
            <a:xfrm>
              <a:off x="912" y="654"/>
              <a:ext cx="150" cy="120"/>
            </a:xfrm>
            <a:custGeom>
              <a:avLst/>
              <a:gdLst>
                <a:gd name="T0" fmla="*/ 0 w 150"/>
                <a:gd name="T1" fmla="*/ 54 h 120"/>
                <a:gd name="T2" fmla="*/ 84 w 150"/>
                <a:gd name="T3" fmla="*/ 102 h 120"/>
                <a:gd name="T4" fmla="*/ 132 w 150"/>
                <a:gd name="T5" fmla="*/ 0 h 120"/>
                <a:gd name="T6" fmla="*/ 150 w 150"/>
                <a:gd name="T7" fmla="*/ 0 h 120"/>
                <a:gd name="T8" fmla="*/ 96 w 150"/>
                <a:gd name="T9" fmla="*/ 108 h 120"/>
                <a:gd name="T10" fmla="*/ 84 w 150"/>
                <a:gd name="T11" fmla="*/ 120 h 120"/>
                <a:gd name="T12" fmla="*/ 0 w 150"/>
                <a:gd name="T13" fmla="*/ 72 h 120"/>
                <a:gd name="T14" fmla="*/ 0 w 150"/>
                <a:gd name="T15" fmla="*/ 54 h 12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20">
                  <a:moveTo>
                    <a:pt x="0" y="54"/>
                  </a:moveTo>
                  <a:lnTo>
                    <a:pt x="84" y="102"/>
                  </a:lnTo>
                  <a:lnTo>
                    <a:pt x="132" y="0"/>
                  </a:lnTo>
                  <a:lnTo>
                    <a:pt x="150" y="0"/>
                  </a:lnTo>
                  <a:lnTo>
                    <a:pt x="96" y="108"/>
                  </a:lnTo>
                  <a:lnTo>
                    <a:pt x="84" y="120"/>
                  </a:lnTo>
                  <a:lnTo>
                    <a:pt x="0" y="72"/>
                  </a:lnTo>
                  <a:lnTo>
                    <a:pt x="0"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3" name="Freeform 128">
              <a:extLst>
                <a:ext uri="{FF2B5EF4-FFF2-40B4-BE49-F238E27FC236}">
                  <a16:creationId xmlns:a16="http://schemas.microsoft.com/office/drawing/2014/main" id="{C7D430EC-3A42-F0FB-0E4E-0536A1FD207A}"/>
                </a:ext>
              </a:extLst>
            </p:cNvPr>
            <p:cNvSpPr>
              <a:spLocks/>
            </p:cNvSpPr>
            <p:nvPr/>
          </p:nvSpPr>
          <p:spPr bwMode="auto">
            <a:xfrm>
              <a:off x="870" y="594"/>
              <a:ext cx="78" cy="90"/>
            </a:xfrm>
            <a:custGeom>
              <a:avLst/>
              <a:gdLst>
                <a:gd name="T0" fmla="*/ 0 w 78"/>
                <a:gd name="T1" fmla="*/ 48 h 90"/>
                <a:gd name="T2" fmla="*/ 6 w 78"/>
                <a:gd name="T3" fmla="*/ 30 h 90"/>
                <a:gd name="T4" fmla="*/ 12 w 78"/>
                <a:gd name="T5" fmla="*/ 18 h 90"/>
                <a:gd name="T6" fmla="*/ 24 w 78"/>
                <a:gd name="T7" fmla="*/ 6 h 90"/>
                <a:gd name="T8" fmla="*/ 36 w 78"/>
                <a:gd name="T9" fmla="*/ 0 h 90"/>
                <a:gd name="T10" fmla="*/ 54 w 78"/>
                <a:gd name="T11" fmla="*/ 6 h 90"/>
                <a:gd name="T12" fmla="*/ 66 w 78"/>
                <a:gd name="T13" fmla="*/ 18 h 90"/>
                <a:gd name="T14" fmla="*/ 72 w 78"/>
                <a:gd name="T15" fmla="*/ 30 h 90"/>
                <a:gd name="T16" fmla="*/ 78 w 78"/>
                <a:gd name="T17" fmla="*/ 48 h 90"/>
                <a:gd name="T18" fmla="*/ 72 w 78"/>
                <a:gd name="T19" fmla="*/ 66 h 90"/>
                <a:gd name="T20" fmla="*/ 66 w 78"/>
                <a:gd name="T21" fmla="*/ 78 h 90"/>
                <a:gd name="T22" fmla="*/ 54 w 78"/>
                <a:gd name="T23" fmla="*/ 84 h 90"/>
                <a:gd name="T24" fmla="*/ 36 w 78"/>
                <a:gd name="T25" fmla="*/ 90 h 90"/>
                <a:gd name="T26" fmla="*/ 12 w 78"/>
                <a:gd name="T27" fmla="*/ 78 h 90"/>
                <a:gd name="T28" fmla="*/ 6 w 78"/>
                <a:gd name="T29" fmla="*/ 66 h 90"/>
                <a:gd name="T30" fmla="*/ 0 w 78"/>
                <a:gd name="T31" fmla="*/ 48 h 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8" h="90">
                  <a:moveTo>
                    <a:pt x="0" y="48"/>
                  </a:moveTo>
                  <a:lnTo>
                    <a:pt x="6" y="30"/>
                  </a:lnTo>
                  <a:lnTo>
                    <a:pt x="12" y="18"/>
                  </a:lnTo>
                  <a:lnTo>
                    <a:pt x="24" y="6"/>
                  </a:lnTo>
                  <a:lnTo>
                    <a:pt x="36" y="0"/>
                  </a:lnTo>
                  <a:lnTo>
                    <a:pt x="54" y="6"/>
                  </a:lnTo>
                  <a:lnTo>
                    <a:pt x="66" y="18"/>
                  </a:lnTo>
                  <a:lnTo>
                    <a:pt x="72" y="30"/>
                  </a:lnTo>
                  <a:lnTo>
                    <a:pt x="78" y="48"/>
                  </a:lnTo>
                  <a:lnTo>
                    <a:pt x="72" y="66"/>
                  </a:lnTo>
                  <a:lnTo>
                    <a:pt x="66" y="78"/>
                  </a:lnTo>
                  <a:lnTo>
                    <a:pt x="54" y="84"/>
                  </a:lnTo>
                  <a:lnTo>
                    <a:pt x="36" y="90"/>
                  </a:lnTo>
                  <a:lnTo>
                    <a:pt x="12" y="78"/>
                  </a:lnTo>
                  <a:lnTo>
                    <a:pt x="6" y="66"/>
                  </a:lnTo>
                  <a:lnTo>
                    <a:pt x="0" y="48"/>
                  </a:lnTo>
                  <a:close/>
                </a:path>
              </a:pathLst>
            </a:custGeom>
            <a:solidFill>
              <a:srgbClr val="FF9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4" name="Freeform 129">
              <a:extLst>
                <a:ext uri="{FF2B5EF4-FFF2-40B4-BE49-F238E27FC236}">
                  <a16:creationId xmlns:a16="http://schemas.microsoft.com/office/drawing/2014/main" id="{412F3B9E-A4CC-A57A-6503-C52447122A12}"/>
                </a:ext>
              </a:extLst>
            </p:cNvPr>
            <p:cNvSpPr>
              <a:spLocks/>
            </p:cNvSpPr>
            <p:nvPr/>
          </p:nvSpPr>
          <p:spPr bwMode="auto">
            <a:xfrm>
              <a:off x="864" y="588"/>
              <a:ext cx="90" cy="102"/>
            </a:xfrm>
            <a:custGeom>
              <a:avLst/>
              <a:gdLst>
                <a:gd name="T0" fmla="*/ 6 w 90"/>
                <a:gd name="T1" fmla="*/ 36 h 102"/>
                <a:gd name="T2" fmla="*/ 12 w 90"/>
                <a:gd name="T3" fmla="*/ 24 h 102"/>
                <a:gd name="T4" fmla="*/ 24 w 90"/>
                <a:gd name="T5" fmla="*/ 12 h 102"/>
                <a:gd name="T6" fmla="*/ 30 w 90"/>
                <a:gd name="T7" fmla="*/ 6 h 102"/>
                <a:gd name="T8" fmla="*/ 42 w 90"/>
                <a:gd name="T9" fmla="*/ 0 h 102"/>
                <a:gd name="T10" fmla="*/ 60 w 90"/>
                <a:gd name="T11" fmla="*/ 6 h 102"/>
                <a:gd name="T12" fmla="*/ 66 w 90"/>
                <a:gd name="T13" fmla="*/ 12 h 102"/>
                <a:gd name="T14" fmla="*/ 78 w 90"/>
                <a:gd name="T15" fmla="*/ 24 h 102"/>
                <a:gd name="T16" fmla="*/ 84 w 90"/>
                <a:gd name="T17" fmla="*/ 36 h 102"/>
                <a:gd name="T18" fmla="*/ 90 w 90"/>
                <a:gd name="T19" fmla="*/ 54 h 102"/>
                <a:gd name="T20" fmla="*/ 84 w 90"/>
                <a:gd name="T21" fmla="*/ 72 h 102"/>
                <a:gd name="T22" fmla="*/ 78 w 90"/>
                <a:gd name="T23" fmla="*/ 84 h 102"/>
                <a:gd name="T24" fmla="*/ 72 w 90"/>
                <a:gd name="T25" fmla="*/ 90 h 102"/>
                <a:gd name="T26" fmla="*/ 60 w 90"/>
                <a:gd name="T27" fmla="*/ 96 h 102"/>
                <a:gd name="T28" fmla="*/ 42 w 90"/>
                <a:gd name="T29" fmla="*/ 102 h 102"/>
                <a:gd name="T30" fmla="*/ 18 w 90"/>
                <a:gd name="T31" fmla="*/ 90 h 102"/>
                <a:gd name="T32" fmla="*/ 12 w 90"/>
                <a:gd name="T33" fmla="*/ 84 h 102"/>
                <a:gd name="T34" fmla="*/ 6 w 90"/>
                <a:gd name="T35" fmla="*/ 72 h 102"/>
                <a:gd name="T36" fmla="*/ 0 w 90"/>
                <a:gd name="T37" fmla="*/ 54 h 102"/>
                <a:gd name="T38" fmla="*/ 12 w 90"/>
                <a:gd name="T39" fmla="*/ 54 h 102"/>
                <a:gd name="T40" fmla="*/ 18 w 90"/>
                <a:gd name="T41" fmla="*/ 72 h 102"/>
                <a:gd name="T42" fmla="*/ 24 w 90"/>
                <a:gd name="T43" fmla="*/ 78 h 102"/>
                <a:gd name="T44" fmla="*/ 42 w 90"/>
                <a:gd name="T45" fmla="*/ 90 h 102"/>
                <a:gd name="T46" fmla="*/ 60 w 90"/>
                <a:gd name="T47" fmla="*/ 84 h 102"/>
                <a:gd name="T48" fmla="*/ 66 w 90"/>
                <a:gd name="T49" fmla="*/ 78 h 102"/>
                <a:gd name="T50" fmla="*/ 72 w 90"/>
                <a:gd name="T51" fmla="*/ 72 h 102"/>
                <a:gd name="T52" fmla="*/ 78 w 90"/>
                <a:gd name="T53" fmla="*/ 54 h 102"/>
                <a:gd name="T54" fmla="*/ 72 w 90"/>
                <a:gd name="T55" fmla="*/ 36 h 102"/>
                <a:gd name="T56" fmla="*/ 66 w 90"/>
                <a:gd name="T57" fmla="*/ 24 h 102"/>
                <a:gd name="T58" fmla="*/ 60 w 90"/>
                <a:gd name="T59" fmla="*/ 18 h 102"/>
                <a:gd name="T60" fmla="*/ 42 w 90"/>
                <a:gd name="T61" fmla="*/ 12 h 102"/>
                <a:gd name="T62" fmla="*/ 30 w 90"/>
                <a:gd name="T63" fmla="*/ 18 h 102"/>
                <a:gd name="T64" fmla="*/ 24 w 90"/>
                <a:gd name="T65" fmla="*/ 24 h 102"/>
                <a:gd name="T66" fmla="*/ 18 w 90"/>
                <a:gd name="T67" fmla="*/ 36 h 102"/>
                <a:gd name="T68" fmla="*/ 6 w 90"/>
                <a:gd name="T69" fmla="*/ 36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0" h="102">
                  <a:moveTo>
                    <a:pt x="6" y="36"/>
                  </a:moveTo>
                  <a:lnTo>
                    <a:pt x="12" y="24"/>
                  </a:lnTo>
                  <a:lnTo>
                    <a:pt x="24" y="12"/>
                  </a:lnTo>
                  <a:lnTo>
                    <a:pt x="30" y="6"/>
                  </a:lnTo>
                  <a:lnTo>
                    <a:pt x="42" y="0"/>
                  </a:lnTo>
                  <a:lnTo>
                    <a:pt x="60" y="6"/>
                  </a:lnTo>
                  <a:lnTo>
                    <a:pt x="66" y="12"/>
                  </a:lnTo>
                  <a:lnTo>
                    <a:pt x="78" y="24"/>
                  </a:lnTo>
                  <a:lnTo>
                    <a:pt x="84" y="36"/>
                  </a:lnTo>
                  <a:lnTo>
                    <a:pt x="90" y="54"/>
                  </a:lnTo>
                  <a:lnTo>
                    <a:pt x="84" y="72"/>
                  </a:lnTo>
                  <a:lnTo>
                    <a:pt x="78" y="84"/>
                  </a:lnTo>
                  <a:lnTo>
                    <a:pt x="72" y="90"/>
                  </a:lnTo>
                  <a:lnTo>
                    <a:pt x="60" y="96"/>
                  </a:lnTo>
                  <a:lnTo>
                    <a:pt x="42" y="102"/>
                  </a:lnTo>
                  <a:lnTo>
                    <a:pt x="18" y="90"/>
                  </a:lnTo>
                  <a:lnTo>
                    <a:pt x="12" y="84"/>
                  </a:lnTo>
                  <a:lnTo>
                    <a:pt x="6" y="72"/>
                  </a:lnTo>
                  <a:lnTo>
                    <a:pt x="0" y="54"/>
                  </a:lnTo>
                  <a:lnTo>
                    <a:pt x="12" y="54"/>
                  </a:lnTo>
                  <a:lnTo>
                    <a:pt x="18" y="72"/>
                  </a:lnTo>
                  <a:lnTo>
                    <a:pt x="24" y="78"/>
                  </a:lnTo>
                  <a:lnTo>
                    <a:pt x="42" y="90"/>
                  </a:lnTo>
                  <a:lnTo>
                    <a:pt x="60" y="84"/>
                  </a:lnTo>
                  <a:lnTo>
                    <a:pt x="66" y="78"/>
                  </a:lnTo>
                  <a:lnTo>
                    <a:pt x="72" y="72"/>
                  </a:lnTo>
                  <a:lnTo>
                    <a:pt x="78" y="54"/>
                  </a:lnTo>
                  <a:lnTo>
                    <a:pt x="72" y="36"/>
                  </a:lnTo>
                  <a:lnTo>
                    <a:pt x="66" y="24"/>
                  </a:lnTo>
                  <a:lnTo>
                    <a:pt x="60" y="18"/>
                  </a:lnTo>
                  <a:lnTo>
                    <a:pt x="42" y="12"/>
                  </a:lnTo>
                  <a:lnTo>
                    <a:pt x="30" y="18"/>
                  </a:lnTo>
                  <a:lnTo>
                    <a:pt x="24" y="24"/>
                  </a:lnTo>
                  <a:lnTo>
                    <a:pt x="18" y="36"/>
                  </a:lnTo>
                  <a:lnTo>
                    <a:pt x="6"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5" name="Freeform 130">
              <a:extLst>
                <a:ext uri="{FF2B5EF4-FFF2-40B4-BE49-F238E27FC236}">
                  <a16:creationId xmlns:a16="http://schemas.microsoft.com/office/drawing/2014/main" id="{90561FF9-B541-BE7A-0291-0DB212B4E0DE}"/>
                </a:ext>
              </a:extLst>
            </p:cNvPr>
            <p:cNvSpPr>
              <a:spLocks/>
            </p:cNvSpPr>
            <p:nvPr/>
          </p:nvSpPr>
          <p:spPr bwMode="auto">
            <a:xfrm>
              <a:off x="864" y="624"/>
              <a:ext cx="18" cy="18"/>
            </a:xfrm>
            <a:custGeom>
              <a:avLst/>
              <a:gdLst>
                <a:gd name="T0" fmla="*/ 0 w 18"/>
                <a:gd name="T1" fmla="*/ 18 h 18"/>
                <a:gd name="T2" fmla="*/ 6 w 18"/>
                <a:gd name="T3" fmla="*/ 0 h 18"/>
                <a:gd name="T4" fmla="*/ 18 w 18"/>
                <a:gd name="T5" fmla="*/ 0 h 18"/>
                <a:gd name="T6" fmla="*/ 12 w 18"/>
                <a:gd name="T7" fmla="*/ 18 h 18"/>
                <a:gd name="T8" fmla="*/ 0 w 1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0" y="18"/>
                  </a:moveTo>
                  <a:lnTo>
                    <a:pt x="6" y="0"/>
                  </a:lnTo>
                  <a:lnTo>
                    <a:pt x="18" y="0"/>
                  </a:lnTo>
                  <a:lnTo>
                    <a:pt x="12"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6" name="Freeform 131">
              <a:extLst>
                <a:ext uri="{FF2B5EF4-FFF2-40B4-BE49-F238E27FC236}">
                  <a16:creationId xmlns:a16="http://schemas.microsoft.com/office/drawing/2014/main" id="{CC97ABE7-3BA3-FAF0-27A5-87FEFDFCDB91}"/>
                </a:ext>
              </a:extLst>
            </p:cNvPr>
            <p:cNvSpPr>
              <a:spLocks/>
            </p:cNvSpPr>
            <p:nvPr/>
          </p:nvSpPr>
          <p:spPr bwMode="auto">
            <a:xfrm rot="1581028">
              <a:off x="984" y="624"/>
              <a:ext cx="120" cy="120"/>
            </a:xfrm>
            <a:custGeom>
              <a:avLst/>
              <a:gdLst>
                <a:gd name="T0" fmla="*/ 36 w 120"/>
                <a:gd name="T1" fmla="*/ 0 h 120"/>
                <a:gd name="T2" fmla="*/ 120 w 120"/>
                <a:gd name="T3" fmla="*/ 90 h 120"/>
                <a:gd name="T4" fmla="*/ 108 w 120"/>
                <a:gd name="T5" fmla="*/ 120 h 120"/>
                <a:gd name="T6" fmla="*/ 84 w 120"/>
                <a:gd name="T7" fmla="*/ 108 h 120"/>
                <a:gd name="T8" fmla="*/ 84 w 120"/>
                <a:gd name="T9" fmla="*/ 90 h 120"/>
                <a:gd name="T10" fmla="*/ 36 w 120"/>
                <a:gd name="T11" fmla="*/ 36 h 120"/>
                <a:gd name="T12" fmla="*/ 24 w 120"/>
                <a:gd name="T13" fmla="*/ 48 h 120"/>
                <a:gd name="T14" fmla="*/ 0 w 120"/>
                <a:gd name="T15" fmla="*/ 6 h 120"/>
                <a:gd name="T16" fmla="*/ 36 w 120"/>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 h="120">
                  <a:moveTo>
                    <a:pt x="36" y="0"/>
                  </a:moveTo>
                  <a:lnTo>
                    <a:pt x="120" y="90"/>
                  </a:lnTo>
                  <a:lnTo>
                    <a:pt x="108" y="120"/>
                  </a:lnTo>
                  <a:lnTo>
                    <a:pt x="84" y="108"/>
                  </a:lnTo>
                  <a:lnTo>
                    <a:pt x="84" y="90"/>
                  </a:lnTo>
                  <a:lnTo>
                    <a:pt x="36" y="36"/>
                  </a:lnTo>
                  <a:lnTo>
                    <a:pt x="24" y="48"/>
                  </a:lnTo>
                  <a:lnTo>
                    <a:pt x="0" y="6"/>
                  </a:lnTo>
                  <a:lnTo>
                    <a:pt x="3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7" name="Freeform 132">
              <a:extLst>
                <a:ext uri="{FF2B5EF4-FFF2-40B4-BE49-F238E27FC236}">
                  <a16:creationId xmlns:a16="http://schemas.microsoft.com/office/drawing/2014/main" id="{8A8FD095-AAEB-4377-37DD-6D7CC6D4BE45}"/>
                </a:ext>
              </a:extLst>
            </p:cNvPr>
            <p:cNvSpPr>
              <a:spLocks/>
            </p:cNvSpPr>
            <p:nvPr/>
          </p:nvSpPr>
          <p:spPr bwMode="auto">
            <a:xfrm>
              <a:off x="1104" y="786"/>
              <a:ext cx="186" cy="90"/>
            </a:xfrm>
            <a:custGeom>
              <a:avLst/>
              <a:gdLst>
                <a:gd name="T0" fmla="*/ 60 w 186"/>
                <a:gd name="T1" fmla="*/ 0 h 90"/>
                <a:gd name="T2" fmla="*/ 0 w 186"/>
                <a:gd name="T3" fmla="*/ 54 h 90"/>
                <a:gd name="T4" fmla="*/ 120 w 186"/>
                <a:gd name="T5" fmla="*/ 90 h 90"/>
                <a:gd name="T6" fmla="*/ 186 w 186"/>
                <a:gd name="T7" fmla="*/ 24 h 90"/>
                <a:gd name="T8" fmla="*/ 60 w 186"/>
                <a:gd name="T9" fmla="*/ 0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 h="90">
                  <a:moveTo>
                    <a:pt x="60" y="0"/>
                  </a:moveTo>
                  <a:lnTo>
                    <a:pt x="0" y="54"/>
                  </a:lnTo>
                  <a:lnTo>
                    <a:pt x="120" y="90"/>
                  </a:lnTo>
                  <a:lnTo>
                    <a:pt x="186" y="24"/>
                  </a:lnTo>
                  <a:lnTo>
                    <a:pt x="6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8" name="Freeform 133">
              <a:extLst>
                <a:ext uri="{FF2B5EF4-FFF2-40B4-BE49-F238E27FC236}">
                  <a16:creationId xmlns:a16="http://schemas.microsoft.com/office/drawing/2014/main" id="{9EC7864D-6FA8-ED1D-69D7-5423C44F847F}"/>
                </a:ext>
              </a:extLst>
            </p:cNvPr>
            <p:cNvSpPr>
              <a:spLocks/>
            </p:cNvSpPr>
            <p:nvPr/>
          </p:nvSpPr>
          <p:spPr bwMode="auto">
            <a:xfrm>
              <a:off x="1098" y="774"/>
              <a:ext cx="198" cy="114"/>
            </a:xfrm>
            <a:custGeom>
              <a:avLst/>
              <a:gdLst>
                <a:gd name="T0" fmla="*/ 6 w 198"/>
                <a:gd name="T1" fmla="*/ 60 h 114"/>
                <a:gd name="T2" fmla="*/ 120 w 198"/>
                <a:gd name="T3" fmla="*/ 96 h 114"/>
                <a:gd name="T4" fmla="*/ 174 w 198"/>
                <a:gd name="T5" fmla="*/ 42 h 114"/>
                <a:gd name="T6" fmla="*/ 66 w 198"/>
                <a:gd name="T7" fmla="*/ 18 h 114"/>
                <a:gd name="T8" fmla="*/ 66 w 198"/>
                <a:gd name="T9" fmla="*/ 0 h 114"/>
                <a:gd name="T10" fmla="*/ 192 w 198"/>
                <a:gd name="T11" fmla="*/ 24 h 114"/>
                <a:gd name="T12" fmla="*/ 198 w 198"/>
                <a:gd name="T13" fmla="*/ 42 h 114"/>
                <a:gd name="T14" fmla="*/ 132 w 198"/>
                <a:gd name="T15" fmla="*/ 108 h 114"/>
                <a:gd name="T16" fmla="*/ 126 w 198"/>
                <a:gd name="T17" fmla="*/ 114 h 114"/>
                <a:gd name="T18" fmla="*/ 6 w 198"/>
                <a:gd name="T19" fmla="*/ 78 h 114"/>
                <a:gd name="T20" fmla="*/ 0 w 198"/>
                <a:gd name="T21" fmla="*/ 60 h 114"/>
                <a:gd name="T22" fmla="*/ 6 w 198"/>
                <a:gd name="T23" fmla="*/ 60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8" h="114">
                  <a:moveTo>
                    <a:pt x="6" y="60"/>
                  </a:moveTo>
                  <a:lnTo>
                    <a:pt x="120" y="96"/>
                  </a:lnTo>
                  <a:lnTo>
                    <a:pt x="174" y="42"/>
                  </a:lnTo>
                  <a:lnTo>
                    <a:pt x="66" y="18"/>
                  </a:lnTo>
                  <a:lnTo>
                    <a:pt x="66" y="0"/>
                  </a:lnTo>
                  <a:lnTo>
                    <a:pt x="192" y="24"/>
                  </a:lnTo>
                  <a:lnTo>
                    <a:pt x="198" y="42"/>
                  </a:lnTo>
                  <a:lnTo>
                    <a:pt x="132" y="108"/>
                  </a:lnTo>
                  <a:lnTo>
                    <a:pt x="126" y="114"/>
                  </a:lnTo>
                  <a:lnTo>
                    <a:pt x="6" y="78"/>
                  </a:lnTo>
                  <a:lnTo>
                    <a:pt x="0" y="60"/>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69" name="Freeform 134">
              <a:extLst>
                <a:ext uri="{FF2B5EF4-FFF2-40B4-BE49-F238E27FC236}">
                  <a16:creationId xmlns:a16="http://schemas.microsoft.com/office/drawing/2014/main" id="{FC51031A-54F0-9FB8-B7A1-0E26D395FD72}"/>
                </a:ext>
              </a:extLst>
            </p:cNvPr>
            <p:cNvSpPr>
              <a:spLocks/>
            </p:cNvSpPr>
            <p:nvPr/>
          </p:nvSpPr>
          <p:spPr bwMode="auto">
            <a:xfrm>
              <a:off x="1098" y="774"/>
              <a:ext cx="72" cy="72"/>
            </a:xfrm>
            <a:custGeom>
              <a:avLst/>
              <a:gdLst>
                <a:gd name="T0" fmla="*/ 72 w 72"/>
                <a:gd name="T1" fmla="*/ 18 h 72"/>
                <a:gd name="T2" fmla="*/ 12 w 72"/>
                <a:gd name="T3" fmla="*/ 72 h 72"/>
                <a:gd name="T4" fmla="*/ 0 w 72"/>
                <a:gd name="T5" fmla="*/ 60 h 72"/>
                <a:gd name="T6" fmla="*/ 60 w 72"/>
                <a:gd name="T7" fmla="*/ 6 h 72"/>
                <a:gd name="T8" fmla="*/ 66 w 72"/>
                <a:gd name="T9" fmla="*/ 0 h 72"/>
                <a:gd name="T10" fmla="*/ 72 w 72"/>
                <a:gd name="T11" fmla="*/ 18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72">
                  <a:moveTo>
                    <a:pt x="72" y="18"/>
                  </a:moveTo>
                  <a:lnTo>
                    <a:pt x="12" y="72"/>
                  </a:lnTo>
                  <a:lnTo>
                    <a:pt x="0" y="60"/>
                  </a:lnTo>
                  <a:lnTo>
                    <a:pt x="60" y="6"/>
                  </a:lnTo>
                  <a:lnTo>
                    <a:pt x="66" y="0"/>
                  </a:lnTo>
                  <a:lnTo>
                    <a:pt x="7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0" name="Freeform 135">
              <a:extLst>
                <a:ext uri="{FF2B5EF4-FFF2-40B4-BE49-F238E27FC236}">
                  <a16:creationId xmlns:a16="http://schemas.microsoft.com/office/drawing/2014/main" id="{793EA5CF-C300-2357-7945-6F64ED2570B7}"/>
                </a:ext>
              </a:extLst>
            </p:cNvPr>
            <p:cNvSpPr>
              <a:spLocks/>
            </p:cNvSpPr>
            <p:nvPr/>
          </p:nvSpPr>
          <p:spPr bwMode="auto">
            <a:xfrm>
              <a:off x="2820" y="1506"/>
              <a:ext cx="522" cy="228"/>
            </a:xfrm>
            <a:custGeom>
              <a:avLst/>
              <a:gdLst>
                <a:gd name="T0" fmla="*/ 6 w 522"/>
                <a:gd name="T1" fmla="*/ 90 h 228"/>
                <a:gd name="T2" fmla="*/ 18 w 522"/>
                <a:gd name="T3" fmla="*/ 72 h 228"/>
                <a:gd name="T4" fmla="*/ 24 w 522"/>
                <a:gd name="T5" fmla="*/ 66 h 228"/>
                <a:gd name="T6" fmla="*/ 84 w 522"/>
                <a:gd name="T7" fmla="*/ 30 h 228"/>
                <a:gd name="T8" fmla="*/ 120 w 522"/>
                <a:gd name="T9" fmla="*/ 18 h 228"/>
                <a:gd name="T10" fmla="*/ 168 w 522"/>
                <a:gd name="T11" fmla="*/ 6 h 228"/>
                <a:gd name="T12" fmla="*/ 216 w 522"/>
                <a:gd name="T13" fmla="*/ 0 h 228"/>
                <a:gd name="T14" fmla="*/ 312 w 522"/>
                <a:gd name="T15" fmla="*/ 0 h 228"/>
                <a:gd name="T16" fmla="*/ 360 w 522"/>
                <a:gd name="T17" fmla="*/ 6 h 228"/>
                <a:gd name="T18" fmla="*/ 444 w 522"/>
                <a:gd name="T19" fmla="*/ 30 h 228"/>
                <a:gd name="T20" fmla="*/ 474 w 522"/>
                <a:gd name="T21" fmla="*/ 48 h 228"/>
                <a:gd name="T22" fmla="*/ 498 w 522"/>
                <a:gd name="T23" fmla="*/ 66 h 228"/>
                <a:gd name="T24" fmla="*/ 504 w 522"/>
                <a:gd name="T25" fmla="*/ 72 h 228"/>
                <a:gd name="T26" fmla="*/ 516 w 522"/>
                <a:gd name="T27" fmla="*/ 90 h 228"/>
                <a:gd name="T28" fmla="*/ 522 w 522"/>
                <a:gd name="T29" fmla="*/ 114 h 228"/>
                <a:gd name="T30" fmla="*/ 516 w 522"/>
                <a:gd name="T31" fmla="*/ 138 h 228"/>
                <a:gd name="T32" fmla="*/ 504 w 522"/>
                <a:gd name="T33" fmla="*/ 156 h 228"/>
                <a:gd name="T34" fmla="*/ 498 w 522"/>
                <a:gd name="T35" fmla="*/ 162 h 228"/>
                <a:gd name="T36" fmla="*/ 474 w 522"/>
                <a:gd name="T37" fmla="*/ 180 h 228"/>
                <a:gd name="T38" fmla="*/ 444 w 522"/>
                <a:gd name="T39" fmla="*/ 198 h 228"/>
                <a:gd name="T40" fmla="*/ 360 w 522"/>
                <a:gd name="T41" fmla="*/ 222 h 228"/>
                <a:gd name="T42" fmla="*/ 312 w 522"/>
                <a:gd name="T43" fmla="*/ 228 h 228"/>
                <a:gd name="T44" fmla="*/ 216 w 522"/>
                <a:gd name="T45" fmla="*/ 228 h 228"/>
                <a:gd name="T46" fmla="*/ 168 w 522"/>
                <a:gd name="T47" fmla="*/ 222 h 228"/>
                <a:gd name="T48" fmla="*/ 120 w 522"/>
                <a:gd name="T49" fmla="*/ 210 h 228"/>
                <a:gd name="T50" fmla="*/ 84 w 522"/>
                <a:gd name="T51" fmla="*/ 198 h 228"/>
                <a:gd name="T52" fmla="*/ 24 w 522"/>
                <a:gd name="T53" fmla="*/ 162 h 228"/>
                <a:gd name="T54" fmla="*/ 18 w 522"/>
                <a:gd name="T55" fmla="*/ 156 h 228"/>
                <a:gd name="T56" fmla="*/ 6 w 522"/>
                <a:gd name="T57" fmla="*/ 138 h 228"/>
                <a:gd name="T58" fmla="*/ 0 w 522"/>
                <a:gd name="T59" fmla="*/ 114 h 228"/>
                <a:gd name="T60" fmla="*/ 12 w 522"/>
                <a:gd name="T61" fmla="*/ 114 h 228"/>
                <a:gd name="T62" fmla="*/ 18 w 522"/>
                <a:gd name="T63" fmla="*/ 138 h 228"/>
                <a:gd name="T64" fmla="*/ 30 w 522"/>
                <a:gd name="T65" fmla="*/ 150 h 228"/>
                <a:gd name="T66" fmla="*/ 84 w 522"/>
                <a:gd name="T67" fmla="*/ 186 h 228"/>
                <a:gd name="T68" fmla="*/ 120 w 522"/>
                <a:gd name="T69" fmla="*/ 198 h 228"/>
                <a:gd name="T70" fmla="*/ 168 w 522"/>
                <a:gd name="T71" fmla="*/ 210 h 228"/>
                <a:gd name="T72" fmla="*/ 216 w 522"/>
                <a:gd name="T73" fmla="*/ 216 h 228"/>
                <a:gd name="T74" fmla="*/ 312 w 522"/>
                <a:gd name="T75" fmla="*/ 216 h 228"/>
                <a:gd name="T76" fmla="*/ 360 w 522"/>
                <a:gd name="T77" fmla="*/ 210 h 228"/>
                <a:gd name="T78" fmla="*/ 444 w 522"/>
                <a:gd name="T79" fmla="*/ 186 h 228"/>
                <a:gd name="T80" fmla="*/ 474 w 522"/>
                <a:gd name="T81" fmla="*/ 168 h 228"/>
                <a:gd name="T82" fmla="*/ 492 w 522"/>
                <a:gd name="T83" fmla="*/ 156 h 228"/>
                <a:gd name="T84" fmla="*/ 504 w 522"/>
                <a:gd name="T85" fmla="*/ 138 h 228"/>
                <a:gd name="T86" fmla="*/ 510 w 522"/>
                <a:gd name="T87" fmla="*/ 114 h 228"/>
                <a:gd name="T88" fmla="*/ 504 w 522"/>
                <a:gd name="T89" fmla="*/ 90 h 228"/>
                <a:gd name="T90" fmla="*/ 492 w 522"/>
                <a:gd name="T91" fmla="*/ 78 h 228"/>
                <a:gd name="T92" fmla="*/ 474 w 522"/>
                <a:gd name="T93" fmla="*/ 60 h 228"/>
                <a:gd name="T94" fmla="*/ 444 w 522"/>
                <a:gd name="T95" fmla="*/ 42 h 228"/>
                <a:gd name="T96" fmla="*/ 360 w 522"/>
                <a:gd name="T97" fmla="*/ 18 h 228"/>
                <a:gd name="T98" fmla="*/ 312 w 522"/>
                <a:gd name="T99" fmla="*/ 12 h 228"/>
                <a:gd name="T100" fmla="*/ 216 w 522"/>
                <a:gd name="T101" fmla="*/ 12 h 228"/>
                <a:gd name="T102" fmla="*/ 168 w 522"/>
                <a:gd name="T103" fmla="*/ 18 h 228"/>
                <a:gd name="T104" fmla="*/ 120 w 522"/>
                <a:gd name="T105" fmla="*/ 30 h 228"/>
                <a:gd name="T106" fmla="*/ 84 w 522"/>
                <a:gd name="T107" fmla="*/ 42 h 228"/>
                <a:gd name="T108" fmla="*/ 30 w 522"/>
                <a:gd name="T109" fmla="*/ 78 h 228"/>
                <a:gd name="T110" fmla="*/ 18 w 522"/>
                <a:gd name="T111" fmla="*/ 90 h 228"/>
                <a:gd name="T112" fmla="*/ 6 w 522"/>
                <a:gd name="T113" fmla="*/ 90 h 2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22" h="228">
                  <a:moveTo>
                    <a:pt x="6" y="90"/>
                  </a:moveTo>
                  <a:lnTo>
                    <a:pt x="18" y="72"/>
                  </a:lnTo>
                  <a:lnTo>
                    <a:pt x="24" y="66"/>
                  </a:lnTo>
                  <a:lnTo>
                    <a:pt x="84" y="30"/>
                  </a:lnTo>
                  <a:lnTo>
                    <a:pt x="120" y="18"/>
                  </a:lnTo>
                  <a:lnTo>
                    <a:pt x="168" y="6"/>
                  </a:lnTo>
                  <a:lnTo>
                    <a:pt x="216" y="0"/>
                  </a:lnTo>
                  <a:lnTo>
                    <a:pt x="312" y="0"/>
                  </a:lnTo>
                  <a:lnTo>
                    <a:pt x="360" y="6"/>
                  </a:lnTo>
                  <a:lnTo>
                    <a:pt x="444" y="30"/>
                  </a:lnTo>
                  <a:lnTo>
                    <a:pt x="474" y="48"/>
                  </a:lnTo>
                  <a:lnTo>
                    <a:pt x="498" y="66"/>
                  </a:lnTo>
                  <a:lnTo>
                    <a:pt x="504" y="72"/>
                  </a:lnTo>
                  <a:lnTo>
                    <a:pt x="516" y="90"/>
                  </a:lnTo>
                  <a:lnTo>
                    <a:pt x="522" y="114"/>
                  </a:lnTo>
                  <a:lnTo>
                    <a:pt x="516" y="138"/>
                  </a:lnTo>
                  <a:lnTo>
                    <a:pt x="504" y="156"/>
                  </a:lnTo>
                  <a:lnTo>
                    <a:pt x="498" y="162"/>
                  </a:lnTo>
                  <a:lnTo>
                    <a:pt x="474" y="180"/>
                  </a:lnTo>
                  <a:lnTo>
                    <a:pt x="444" y="198"/>
                  </a:lnTo>
                  <a:lnTo>
                    <a:pt x="360" y="222"/>
                  </a:lnTo>
                  <a:lnTo>
                    <a:pt x="312" y="228"/>
                  </a:lnTo>
                  <a:lnTo>
                    <a:pt x="216" y="228"/>
                  </a:lnTo>
                  <a:lnTo>
                    <a:pt x="168" y="222"/>
                  </a:lnTo>
                  <a:lnTo>
                    <a:pt x="120" y="210"/>
                  </a:lnTo>
                  <a:lnTo>
                    <a:pt x="84" y="198"/>
                  </a:lnTo>
                  <a:lnTo>
                    <a:pt x="24" y="162"/>
                  </a:lnTo>
                  <a:lnTo>
                    <a:pt x="18" y="156"/>
                  </a:lnTo>
                  <a:lnTo>
                    <a:pt x="6" y="138"/>
                  </a:lnTo>
                  <a:lnTo>
                    <a:pt x="0" y="114"/>
                  </a:lnTo>
                  <a:lnTo>
                    <a:pt x="12" y="114"/>
                  </a:lnTo>
                  <a:lnTo>
                    <a:pt x="18" y="138"/>
                  </a:lnTo>
                  <a:lnTo>
                    <a:pt x="30" y="150"/>
                  </a:lnTo>
                  <a:lnTo>
                    <a:pt x="84" y="186"/>
                  </a:lnTo>
                  <a:lnTo>
                    <a:pt x="120" y="198"/>
                  </a:lnTo>
                  <a:lnTo>
                    <a:pt x="168" y="210"/>
                  </a:lnTo>
                  <a:lnTo>
                    <a:pt x="216" y="216"/>
                  </a:lnTo>
                  <a:lnTo>
                    <a:pt x="312" y="216"/>
                  </a:lnTo>
                  <a:lnTo>
                    <a:pt x="360" y="210"/>
                  </a:lnTo>
                  <a:lnTo>
                    <a:pt x="444" y="186"/>
                  </a:lnTo>
                  <a:lnTo>
                    <a:pt x="474" y="168"/>
                  </a:lnTo>
                  <a:lnTo>
                    <a:pt x="492" y="156"/>
                  </a:lnTo>
                  <a:lnTo>
                    <a:pt x="504" y="138"/>
                  </a:lnTo>
                  <a:lnTo>
                    <a:pt x="510" y="114"/>
                  </a:lnTo>
                  <a:lnTo>
                    <a:pt x="504" y="90"/>
                  </a:lnTo>
                  <a:lnTo>
                    <a:pt x="492" y="78"/>
                  </a:lnTo>
                  <a:lnTo>
                    <a:pt x="474" y="60"/>
                  </a:lnTo>
                  <a:lnTo>
                    <a:pt x="444" y="42"/>
                  </a:lnTo>
                  <a:lnTo>
                    <a:pt x="360" y="18"/>
                  </a:lnTo>
                  <a:lnTo>
                    <a:pt x="312" y="12"/>
                  </a:lnTo>
                  <a:lnTo>
                    <a:pt x="216" y="12"/>
                  </a:lnTo>
                  <a:lnTo>
                    <a:pt x="168" y="18"/>
                  </a:lnTo>
                  <a:lnTo>
                    <a:pt x="120" y="30"/>
                  </a:lnTo>
                  <a:lnTo>
                    <a:pt x="84" y="42"/>
                  </a:lnTo>
                  <a:lnTo>
                    <a:pt x="30" y="78"/>
                  </a:lnTo>
                  <a:lnTo>
                    <a:pt x="18" y="90"/>
                  </a:lnTo>
                  <a:lnTo>
                    <a:pt x="6"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1" name="Freeform 136">
              <a:extLst>
                <a:ext uri="{FF2B5EF4-FFF2-40B4-BE49-F238E27FC236}">
                  <a16:creationId xmlns:a16="http://schemas.microsoft.com/office/drawing/2014/main" id="{F5031EF2-10CB-BF7A-66BD-163754AB1432}"/>
                </a:ext>
              </a:extLst>
            </p:cNvPr>
            <p:cNvSpPr>
              <a:spLocks/>
            </p:cNvSpPr>
            <p:nvPr/>
          </p:nvSpPr>
          <p:spPr bwMode="auto">
            <a:xfrm>
              <a:off x="2820" y="1596"/>
              <a:ext cx="18" cy="24"/>
            </a:xfrm>
            <a:custGeom>
              <a:avLst/>
              <a:gdLst>
                <a:gd name="T0" fmla="*/ 0 w 18"/>
                <a:gd name="T1" fmla="*/ 24 h 24"/>
                <a:gd name="T2" fmla="*/ 6 w 18"/>
                <a:gd name="T3" fmla="*/ 0 h 24"/>
                <a:gd name="T4" fmla="*/ 18 w 18"/>
                <a:gd name="T5" fmla="*/ 0 h 24"/>
                <a:gd name="T6" fmla="*/ 12 w 18"/>
                <a:gd name="T7" fmla="*/ 24 h 24"/>
                <a:gd name="T8" fmla="*/ 0 w 18"/>
                <a:gd name="T9" fmla="*/ 24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24">
                  <a:moveTo>
                    <a:pt x="0" y="24"/>
                  </a:moveTo>
                  <a:lnTo>
                    <a:pt x="6" y="0"/>
                  </a:lnTo>
                  <a:lnTo>
                    <a:pt x="18" y="0"/>
                  </a:lnTo>
                  <a:lnTo>
                    <a:pt x="12" y="24"/>
                  </a:lnTo>
                  <a:lnTo>
                    <a:pt x="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2" name="Freeform 137">
              <a:extLst>
                <a:ext uri="{FF2B5EF4-FFF2-40B4-BE49-F238E27FC236}">
                  <a16:creationId xmlns:a16="http://schemas.microsoft.com/office/drawing/2014/main" id="{714746BE-DA95-7F3C-23CB-4EF0519B488A}"/>
                </a:ext>
              </a:extLst>
            </p:cNvPr>
            <p:cNvSpPr>
              <a:spLocks/>
            </p:cNvSpPr>
            <p:nvPr/>
          </p:nvSpPr>
          <p:spPr bwMode="auto">
            <a:xfrm>
              <a:off x="3300" y="1446"/>
              <a:ext cx="252" cy="120"/>
            </a:xfrm>
            <a:custGeom>
              <a:avLst/>
              <a:gdLst>
                <a:gd name="T0" fmla="*/ 12 w 252"/>
                <a:gd name="T1" fmla="*/ 36 h 120"/>
                <a:gd name="T2" fmla="*/ 18 w 252"/>
                <a:gd name="T3" fmla="*/ 30 h 120"/>
                <a:gd name="T4" fmla="*/ 42 w 252"/>
                <a:gd name="T5" fmla="*/ 18 h 120"/>
                <a:gd name="T6" fmla="*/ 78 w 252"/>
                <a:gd name="T7" fmla="*/ 6 h 120"/>
                <a:gd name="T8" fmla="*/ 126 w 252"/>
                <a:gd name="T9" fmla="*/ 0 h 120"/>
                <a:gd name="T10" fmla="*/ 174 w 252"/>
                <a:gd name="T11" fmla="*/ 6 h 120"/>
                <a:gd name="T12" fmla="*/ 210 w 252"/>
                <a:gd name="T13" fmla="*/ 18 h 120"/>
                <a:gd name="T14" fmla="*/ 234 w 252"/>
                <a:gd name="T15" fmla="*/ 30 h 120"/>
                <a:gd name="T16" fmla="*/ 240 w 252"/>
                <a:gd name="T17" fmla="*/ 36 h 120"/>
                <a:gd name="T18" fmla="*/ 252 w 252"/>
                <a:gd name="T19" fmla="*/ 60 h 120"/>
                <a:gd name="T20" fmla="*/ 240 w 252"/>
                <a:gd name="T21" fmla="*/ 84 h 120"/>
                <a:gd name="T22" fmla="*/ 234 w 252"/>
                <a:gd name="T23" fmla="*/ 90 h 120"/>
                <a:gd name="T24" fmla="*/ 210 w 252"/>
                <a:gd name="T25" fmla="*/ 102 h 120"/>
                <a:gd name="T26" fmla="*/ 174 w 252"/>
                <a:gd name="T27" fmla="*/ 114 h 120"/>
                <a:gd name="T28" fmla="*/ 126 w 252"/>
                <a:gd name="T29" fmla="*/ 120 h 120"/>
                <a:gd name="T30" fmla="*/ 78 w 252"/>
                <a:gd name="T31" fmla="*/ 114 h 120"/>
                <a:gd name="T32" fmla="*/ 42 w 252"/>
                <a:gd name="T33" fmla="*/ 102 h 120"/>
                <a:gd name="T34" fmla="*/ 18 w 252"/>
                <a:gd name="T35" fmla="*/ 90 h 120"/>
                <a:gd name="T36" fmla="*/ 12 w 252"/>
                <a:gd name="T37" fmla="*/ 84 h 120"/>
                <a:gd name="T38" fmla="*/ 0 w 252"/>
                <a:gd name="T39" fmla="*/ 60 h 120"/>
                <a:gd name="T40" fmla="*/ 12 w 252"/>
                <a:gd name="T41" fmla="*/ 60 h 120"/>
                <a:gd name="T42" fmla="*/ 24 w 252"/>
                <a:gd name="T43" fmla="*/ 78 h 120"/>
                <a:gd name="T44" fmla="*/ 42 w 252"/>
                <a:gd name="T45" fmla="*/ 90 h 120"/>
                <a:gd name="T46" fmla="*/ 78 w 252"/>
                <a:gd name="T47" fmla="*/ 102 h 120"/>
                <a:gd name="T48" fmla="*/ 126 w 252"/>
                <a:gd name="T49" fmla="*/ 108 h 120"/>
                <a:gd name="T50" fmla="*/ 174 w 252"/>
                <a:gd name="T51" fmla="*/ 102 h 120"/>
                <a:gd name="T52" fmla="*/ 210 w 252"/>
                <a:gd name="T53" fmla="*/ 90 h 120"/>
                <a:gd name="T54" fmla="*/ 228 w 252"/>
                <a:gd name="T55" fmla="*/ 78 h 120"/>
                <a:gd name="T56" fmla="*/ 240 w 252"/>
                <a:gd name="T57" fmla="*/ 60 h 120"/>
                <a:gd name="T58" fmla="*/ 228 w 252"/>
                <a:gd name="T59" fmla="*/ 42 h 120"/>
                <a:gd name="T60" fmla="*/ 210 w 252"/>
                <a:gd name="T61" fmla="*/ 30 h 120"/>
                <a:gd name="T62" fmla="*/ 174 w 252"/>
                <a:gd name="T63" fmla="*/ 18 h 120"/>
                <a:gd name="T64" fmla="*/ 126 w 252"/>
                <a:gd name="T65" fmla="*/ 12 h 120"/>
                <a:gd name="T66" fmla="*/ 78 w 252"/>
                <a:gd name="T67" fmla="*/ 18 h 120"/>
                <a:gd name="T68" fmla="*/ 42 w 252"/>
                <a:gd name="T69" fmla="*/ 30 h 120"/>
                <a:gd name="T70" fmla="*/ 18 w 252"/>
                <a:gd name="T71" fmla="*/ 42 h 120"/>
                <a:gd name="T72" fmla="*/ 12 w 252"/>
                <a:gd name="T73" fmla="*/ 36 h 1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2" h="120">
                  <a:moveTo>
                    <a:pt x="12" y="36"/>
                  </a:moveTo>
                  <a:lnTo>
                    <a:pt x="18" y="30"/>
                  </a:lnTo>
                  <a:lnTo>
                    <a:pt x="42" y="18"/>
                  </a:lnTo>
                  <a:lnTo>
                    <a:pt x="78" y="6"/>
                  </a:lnTo>
                  <a:lnTo>
                    <a:pt x="126" y="0"/>
                  </a:lnTo>
                  <a:lnTo>
                    <a:pt x="174" y="6"/>
                  </a:lnTo>
                  <a:lnTo>
                    <a:pt x="210" y="18"/>
                  </a:lnTo>
                  <a:lnTo>
                    <a:pt x="234" y="30"/>
                  </a:lnTo>
                  <a:lnTo>
                    <a:pt x="240" y="36"/>
                  </a:lnTo>
                  <a:lnTo>
                    <a:pt x="252" y="60"/>
                  </a:lnTo>
                  <a:lnTo>
                    <a:pt x="240" y="84"/>
                  </a:lnTo>
                  <a:lnTo>
                    <a:pt x="234" y="90"/>
                  </a:lnTo>
                  <a:lnTo>
                    <a:pt x="210" y="102"/>
                  </a:lnTo>
                  <a:lnTo>
                    <a:pt x="174" y="114"/>
                  </a:lnTo>
                  <a:lnTo>
                    <a:pt x="126" y="120"/>
                  </a:lnTo>
                  <a:lnTo>
                    <a:pt x="78" y="114"/>
                  </a:lnTo>
                  <a:lnTo>
                    <a:pt x="42" y="102"/>
                  </a:lnTo>
                  <a:lnTo>
                    <a:pt x="18" y="90"/>
                  </a:lnTo>
                  <a:lnTo>
                    <a:pt x="12" y="84"/>
                  </a:lnTo>
                  <a:lnTo>
                    <a:pt x="0" y="60"/>
                  </a:lnTo>
                  <a:lnTo>
                    <a:pt x="12" y="60"/>
                  </a:lnTo>
                  <a:lnTo>
                    <a:pt x="24" y="78"/>
                  </a:lnTo>
                  <a:lnTo>
                    <a:pt x="42" y="90"/>
                  </a:lnTo>
                  <a:lnTo>
                    <a:pt x="78" y="102"/>
                  </a:lnTo>
                  <a:lnTo>
                    <a:pt x="126" y="108"/>
                  </a:lnTo>
                  <a:lnTo>
                    <a:pt x="174" y="102"/>
                  </a:lnTo>
                  <a:lnTo>
                    <a:pt x="210" y="90"/>
                  </a:lnTo>
                  <a:lnTo>
                    <a:pt x="228" y="78"/>
                  </a:lnTo>
                  <a:lnTo>
                    <a:pt x="240" y="60"/>
                  </a:lnTo>
                  <a:lnTo>
                    <a:pt x="228" y="42"/>
                  </a:lnTo>
                  <a:lnTo>
                    <a:pt x="210" y="30"/>
                  </a:lnTo>
                  <a:lnTo>
                    <a:pt x="174" y="18"/>
                  </a:lnTo>
                  <a:lnTo>
                    <a:pt x="126" y="12"/>
                  </a:lnTo>
                  <a:lnTo>
                    <a:pt x="78" y="18"/>
                  </a:lnTo>
                  <a:lnTo>
                    <a:pt x="42" y="30"/>
                  </a:lnTo>
                  <a:lnTo>
                    <a:pt x="18" y="42"/>
                  </a:lnTo>
                  <a:lnTo>
                    <a:pt x="1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3" name="Freeform 138">
              <a:extLst>
                <a:ext uri="{FF2B5EF4-FFF2-40B4-BE49-F238E27FC236}">
                  <a16:creationId xmlns:a16="http://schemas.microsoft.com/office/drawing/2014/main" id="{A9F7E974-5EBD-95F7-1E92-7074FF288F02}"/>
                </a:ext>
              </a:extLst>
            </p:cNvPr>
            <p:cNvSpPr>
              <a:spLocks/>
            </p:cNvSpPr>
            <p:nvPr/>
          </p:nvSpPr>
          <p:spPr bwMode="auto">
            <a:xfrm>
              <a:off x="3300" y="1482"/>
              <a:ext cx="24" cy="24"/>
            </a:xfrm>
            <a:custGeom>
              <a:avLst/>
              <a:gdLst>
                <a:gd name="T0" fmla="*/ 0 w 24"/>
                <a:gd name="T1" fmla="*/ 24 h 24"/>
                <a:gd name="T2" fmla="*/ 12 w 24"/>
                <a:gd name="T3" fmla="*/ 0 h 24"/>
                <a:gd name="T4" fmla="*/ 24 w 24"/>
                <a:gd name="T5" fmla="*/ 0 h 24"/>
                <a:gd name="T6" fmla="*/ 12 w 24"/>
                <a:gd name="T7" fmla="*/ 24 h 24"/>
                <a:gd name="T8" fmla="*/ 0 w 24"/>
                <a:gd name="T9" fmla="*/ 24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4">
                  <a:moveTo>
                    <a:pt x="0" y="24"/>
                  </a:moveTo>
                  <a:lnTo>
                    <a:pt x="12" y="0"/>
                  </a:lnTo>
                  <a:lnTo>
                    <a:pt x="24" y="0"/>
                  </a:lnTo>
                  <a:lnTo>
                    <a:pt x="12" y="24"/>
                  </a:lnTo>
                  <a:lnTo>
                    <a:pt x="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4" name="Freeform 139">
              <a:extLst>
                <a:ext uri="{FF2B5EF4-FFF2-40B4-BE49-F238E27FC236}">
                  <a16:creationId xmlns:a16="http://schemas.microsoft.com/office/drawing/2014/main" id="{C30C0E5B-428D-20D2-BE1D-DC3213D841B1}"/>
                </a:ext>
              </a:extLst>
            </p:cNvPr>
            <p:cNvSpPr>
              <a:spLocks/>
            </p:cNvSpPr>
            <p:nvPr/>
          </p:nvSpPr>
          <p:spPr bwMode="auto">
            <a:xfrm>
              <a:off x="3372" y="1410"/>
              <a:ext cx="120" cy="54"/>
            </a:xfrm>
            <a:custGeom>
              <a:avLst/>
              <a:gdLst>
                <a:gd name="T0" fmla="*/ 0 w 120"/>
                <a:gd name="T1" fmla="*/ 24 h 54"/>
                <a:gd name="T2" fmla="*/ 18 w 120"/>
                <a:gd name="T3" fmla="*/ 6 h 54"/>
                <a:gd name="T4" fmla="*/ 36 w 120"/>
                <a:gd name="T5" fmla="*/ 0 h 54"/>
                <a:gd name="T6" fmla="*/ 84 w 120"/>
                <a:gd name="T7" fmla="*/ 0 h 54"/>
                <a:gd name="T8" fmla="*/ 102 w 120"/>
                <a:gd name="T9" fmla="*/ 6 h 54"/>
                <a:gd name="T10" fmla="*/ 120 w 120"/>
                <a:gd name="T11" fmla="*/ 24 h 54"/>
                <a:gd name="T12" fmla="*/ 114 w 120"/>
                <a:gd name="T13" fmla="*/ 36 h 54"/>
                <a:gd name="T14" fmla="*/ 102 w 120"/>
                <a:gd name="T15" fmla="*/ 48 h 54"/>
                <a:gd name="T16" fmla="*/ 84 w 120"/>
                <a:gd name="T17" fmla="*/ 54 h 54"/>
                <a:gd name="T18" fmla="*/ 36 w 120"/>
                <a:gd name="T19" fmla="*/ 54 h 54"/>
                <a:gd name="T20" fmla="*/ 18 w 120"/>
                <a:gd name="T21" fmla="*/ 48 h 54"/>
                <a:gd name="T22" fmla="*/ 6 w 120"/>
                <a:gd name="T23" fmla="*/ 36 h 54"/>
                <a:gd name="T24" fmla="*/ 0 w 120"/>
                <a:gd name="T25" fmla="*/ 24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0" h="54">
                  <a:moveTo>
                    <a:pt x="0" y="24"/>
                  </a:moveTo>
                  <a:lnTo>
                    <a:pt x="18" y="6"/>
                  </a:lnTo>
                  <a:lnTo>
                    <a:pt x="36" y="0"/>
                  </a:lnTo>
                  <a:lnTo>
                    <a:pt x="84" y="0"/>
                  </a:lnTo>
                  <a:lnTo>
                    <a:pt x="102" y="6"/>
                  </a:lnTo>
                  <a:lnTo>
                    <a:pt x="120" y="24"/>
                  </a:lnTo>
                  <a:lnTo>
                    <a:pt x="114" y="36"/>
                  </a:lnTo>
                  <a:lnTo>
                    <a:pt x="102" y="48"/>
                  </a:lnTo>
                  <a:lnTo>
                    <a:pt x="84" y="54"/>
                  </a:lnTo>
                  <a:lnTo>
                    <a:pt x="36" y="54"/>
                  </a:lnTo>
                  <a:lnTo>
                    <a:pt x="18" y="48"/>
                  </a:lnTo>
                  <a:lnTo>
                    <a:pt x="6" y="36"/>
                  </a:lnTo>
                  <a:lnTo>
                    <a:pt x="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5" name="Freeform 140">
              <a:extLst>
                <a:ext uri="{FF2B5EF4-FFF2-40B4-BE49-F238E27FC236}">
                  <a16:creationId xmlns:a16="http://schemas.microsoft.com/office/drawing/2014/main" id="{BAA4F857-3E1B-6B1A-FC7C-233CBDBA02CE}"/>
                </a:ext>
              </a:extLst>
            </p:cNvPr>
            <p:cNvSpPr>
              <a:spLocks/>
            </p:cNvSpPr>
            <p:nvPr/>
          </p:nvSpPr>
          <p:spPr bwMode="auto">
            <a:xfrm>
              <a:off x="3366" y="1404"/>
              <a:ext cx="132" cy="66"/>
            </a:xfrm>
            <a:custGeom>
              <a:avLst/>
              <a:gdLst>
                <a:gd name="T0" fmla="*/ 18 w 132"/>
                <a:gd name="T1" fmla="*/ 12 h 66"/>
                <a:gd name="T2" fmla="*/ 24 w 132"/>
                <a:gd name="T3" fmla="*/ 6 h 66"/>
                <a:gd name="T4" fmla="*/ 42 w 132"/>
                <a:gd name="T5" fmla="*/ 0 h 66"/>
                <a:gd name="T6" fmla="*/ 90 w 132"/>
                <a:gd name="T7" fmla="*/ 0 h 66"/>
                <a:gd name="T8" fmla="*/ 108 w 132"/>
                <a:gd name="T9" fmla="*/ 6 h 66"/>
                <a:gd name="T10" fmla="*/ 114 w 132"/>
                <a:gd name="T11" fmla="*/ 12 h 66"/>
                <a:gd name="T12" fmla="*/ 132 w 132"/>
                <a:gd name="T13" fmla="*/ 30 h 66"/>
                <a:gd name="T14" fmla="*/ 126 w 132"/>
                <a:gd name="T15" fmla="*/ 42 h 66"/>
                <a:gd name="T16" fmla="*/ 114 w 132"/>
                <a:gd name="T17" fmla="*/ 54 h 66"/>
                <a:gd name="T18" fmla="*/ 108 w 132"/>
                <a:gd name="T19" fmla="*/ 60 h 66"/>
                <a:gd name="T20" fmla="*/ 90 w 132"/>
                <a:gd name="T21" fmla="*/ 66 h 66"/>
                <a:gd name="T22" fmla="*/ 42 w 132"/>
                <a:gd name="T23" fmla="*/ 66 h 66"/>
                <a:gd name="T24" fmla="*/ 24 w 132"/>
                <a:gd name="T25" fmla="*/ 60 h 66"/>
                <a:gd name="T26" fmla="*/ 18 w 132"/>
                <a:gd name="T27" fmla="*/ 54 h 66"/>
                <a:gd name="T28" fmla="*/ 6 w 132"/>
                <a:gd name="T29" fmla="*/ 42 h 66"/>
                <a:gd name="T30" fmla="*/ 0 w 132"/>
                <a:gd name="T31" fmla="*/ 30 h 66"/>
                <a:gd name="T32" fmla="*/ 12 w 132"/>
                <a:gd name="T33" fmla="*/ 30 h 66"/>
                <a:gd name="T34" fmla="*/ 18 w 132"/>
                <a:gd name="T35" fmla="*/ 42 h 66"/>
                <a:gd name="T36" fmla="*/ 24 w 132"/>
                <a:gd name="T37" fmla="*/ 48 h 66"/>
                <a:gd name="T38" fmla="*/ 42 w 132"/>
                <a:gd name="T39" fmla="*/ 54 h 66"/>
                <a:gd name="T40" fmla="*/ 90 w 132"/>
                <a:gd name="T41" fmla="*/ 54 h 66"/>
                <a:gd name="T42" fmla="*/ 108 w 132"/>
                <a:gd name="T43" fmla="*/ 48 h 66"/>
                <a:gd name="T44" fmla="*/ 114 w 132"/>
                <a:gd name="T45" fmla="*/ 42 h 66"/>
                <a:gd name="T46" fmla="*/ 120 w 132"/>
                <a:gd name="T47" fmla="*/ 30 h 66"/>
                <a:gd name="T48" fmla="*/ 108 w 132"/>
                <a:gd name="T49" fmla="*/ 18 h 66"/>
                <a:gd name="T50" fmla="*/ 90 w 132"/>
                <a:gd name="T51" fmla="*/ 12 h 66"/>
                <a:gd name="T52" fmla="*/ 42 w 132"/>
                <a:gd name="T53" fmla="*/ 12 h 66"/>
                <a:gd name="T54" fmla="*/ 24 w 132"/>
                <a:gd name="T55" fmla="*/ 18 h 66"/>
                <a:gd name="T56" fmla="*/ 18 w 132"/>
                <a:gd name="T57" fmla="*/ 12 h 6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2" h="66">
                  <a:moveTo>
                    <a:pt x="18" y="12"/>
                  </a:moveTo>
                  <a:lnTo>
                    <a:pt x="24" y="6"/>
                  </a:lnTo>
                  <a:lnTo>
                    <a:pt x="42" y="0"/>
                  </a:lnTo>
                  <a:lnTo>
                    <a:pt x="90" y="0"/>
                  </a:lnTo>
                  <a:lnTo>
                    <a:pt x="108" y="6"/>
                  </a:lnTo>
                  <a:lnTo>
                    <a:pt x="114" y="12"/>
                  </a:lnTo>
                  <a:lnTo>
                    <a:pt x="132" y="30"/>
                  </a:lnTo>
                  <a:lnTo>
                    <a:pt x="126" y="42"/>
                  </a:lnTo>
                  <a:lnTo>
                    <a:pt x="114" y="54"/>
                  </a:lnTo>
                  <a:lnTo>
                    <a:pt x="108" y="60"/>
                  </a:lnTo>
                  <a:lnTo>
                    <a:pt x="90" y="66"/>
                  </a:lnTo>
                  <a:lnTo>
                    <a:pt x="42" y="66"/>
                  </a:lnTo>
                  <a:lnTo>
                    <a:pt x="24" y="60"/>
                  </a:lnTo>
                  <a:lnTo>
                    <a:pt x="18" y="54"/>
                  </a:lnTo>
                  <a:lnTo>
                    <a:pt x="6" y="42"/>
                  </a:lnTo>
                  <a:lnTo>
                    <a:pt x="0" y="30"/>
                  </a:lnTo>
                  <a:lnTo>
                    <a:pt x="12" y="30"/>
                  </a:lnTo>
                  <a:lnTo>
                    <a:pt x="18" y="42"/>
                  </a:lnTo>
                  <a:lnTo>
                    <a:pt x="24" y="48"/>
                  </a:lnTo>
                  <a:lnTo>
                    <a:pt x="42" y="54"/>
                  </a:lnTo>
                  <a:lnTo>
                    <a:pt x="90" y="54"/>
                  </a:lnTo>
                  <a:lnTo>
                    <a:pt x="108" y="48"/>
                  </a:lnTo>
                  <a:lnTo>
                    <a:pt x="114" y="42"/>
                  </a:lnTo>
                  <a:lnTo>
                    <a:pt x="120" y="30"/>
                  </a:lnTo>
                  <a:lnTo>
                    <a:pt x="108" y="18"/>
                  </a:lnTo>
                  <a:lnTo>
                    <a:pt x="90" y="12"/>
                  </a:lnTo>
                  <a:lnTo>
                    <a:pt x="42" y="12"/>
                  </a:lnTo>
                  <a:lnTo>
                    <a:pt x="24" y="18"/>
                  </a:lnTo>
                  <a:lnTo>
                    <a:pt x="1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6" name="Freeform 141">
              <a:extLst>
                <a:ext uri="{FF2B5EF4-FFF2-40B4-BE49-F238E27FC236}">
                  <a16:creationId xmlns:a16="http://schemas.microsoft.com/office/drawing/2014/main" id="{2E134556-44FA-CCFD-FBD0-E84582C6297E}"/>
                </a:ext>
              </a:extLst>
            </p:cNvPr>
            <p:cNvSpPr>
              <a:spLocks/>
            </p:cNvSpPr>
            <p:nvPr/>
          </p:nvSpPr>
          <p:spPr bwMode="auto">
            <a:xfrm>
              <a:off x="3366" y="1416"/>
              <a:ext cx="30" cy="18"/>
            </a:xfrm>
            <a:custGeom>
              <a:avLst/>
              <a:gdLst>
                <a:gd name="T0" fmla="*/ 0 w 30"/>
                <a:gd name="T1" fmla="*/ 18 h 18"/>
                <a:gd name="T2" fmla="*/ 18 w 30"/>
                <a:gd name="T3" fmla="*/ 0 h 18"/>
                <a:gd name="T4" fmla="*/ 30 w 30"/>
                <a:gd name="T5" fmla="*/ 0 h 18"/>
                <a:gd name="T6" fmla="*/ 12 w 30"/>
                <a:gd name="T7" fmla="*/ 18 h 18"/>
                <a:gd name="T8" fmla="*/ 0 w 30"/>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8">
                  <a:moveTo>
                    <a:pt x="0" y="18"/>
                  </a:moveTo>
                  <a:lnTo>
                    <a:pt x="18" y="0"/>
                  </a:lnTo>
                  <a:lnTo>
                    <a:pt x="30" y="0"/>
                  </a:lnTo>
                  <a:lnTo>
                    <a:pt x="12"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7" name="Freeform 142">
              <a:extLst>
                <a:ext uri="{FF2B5EF4-FFF2-40B4-BE49-F238E27FC236}">
                  <a16:creationId xmlns:a16="http://schemas.microsoft.com/office/drawing/2014/main" id="{D7E4ED4D-671D-1FAE-27F8-CAA55918814E}"/>
                </a:ext>
              </a:extLst>
            </p:cNvPr>
            <p:cNvSpPr>
              <a:spLocks/>
            </p:cNvSpPr>
            <p:nvPr/>
          </p:nvSpPr>
          <p:spPr bwMode="auto">
            <a:xfrm>
              <a:off x="3366" y="1440"/>
              <a:ext cx="126" cy="90"/>
            </a:xfrm>
            <a:custGeom>
              <a:avLst/>
              <a:gdLst>
                <a:gd name="T0" fmla="*/ 12 w 126"/>
                <a:gd name="T1" fmla="*/ 0 h 90"/>
                <a:gd name="T2" fmla="*/ 24 w 126"/>
                <a:gd name="T3" fmla="*/ 72 h 90"/>
                <a:gd name="T4" fmla="*/ 42 w 126"/>
                <a:gd name="T5" fmla="*/ 78 h 90"/>
                <a:gd name="T6" fmla="*/ 78 w 126"/>
                <a:gd name="T7" fmla="*/ 78 h 90"/>
                <a:gd name="T8" fmla="*/ 102 w 126"/>
                <a:gd name="T9" fmla="*/ 66 h 90"/>
                <a:gd name="T10" fmla="*/ 114 w 126"/>
                <a:gd name="T11" fmla="*/ 0 h 90"/>
                <a:gd name="T12" fmla="*/ 126 w 126"/>
                <a:gd name="T13" fmla="*/ 0 h 90"/>
                <a:gd name="T14" fmla="*/ 114 w 126"/>
                <a:gd name="T15" fmla="*/ 72 h 90"/>
                <a:gd name="T16" fmla="*/ 108 w 126"/>
                <a:gd name="T17" fmla="*/ 78 h 90"/>
                <a:gd name="T18" fmla="*/ 78 w 126"/>
                <a:gd name="T19" fmla="*/ 90 h 90"/>
                <a:gd name="T20" fmla="*/ 42 w 126"/>
                <a:gd name="T21" fmla="*/ 90 h 90"/>
                <a:gd name="T22" fmla="*/ 18 w 126"/>
                <a:gd name="T23" fmla="*/ 84 h 90"/>
                <a:gd name="T24" fmla="*/ 12 w 126"/>
                <a:gd name="T25" fmla="*/ 78 h 90"/>
                <a:gd name="T26" fmla="*/ 0 w 126"/>
                <a:gd name="T27" fmla="*/ 0 h 90"/>
                <a:gd name="T28" fmla="*/ 12 w 126"/>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6" h="90">
                  <a:moveTo>
                    <a:pt x="12" y="0"/>
                  </a:moveTo>
                  <a:lnTo>
                    <a:pt x="24" y="72"/>
                  </a:lnTo>
                  <a:lnTo>
                    <a:pt x="42" y="78"/>
                  </a:lnTo>
                  <a:lnTo>
                    <a:pt x="78" y="78"/>
                  </a:lnTo>
                  <a:lnTo>
                    <a:pt x="102" y="66"/>
                  </a:lnTo>
                  <a:lnTo>
                    <a:pt x="114" y="0"/>
                  </a:lnTo>
                  <a:lnTo>
                    <a:pt x="126" y="0"/>
                  </a:lnTo>
                  <a:lnTo>
                    <a:pt x="114" y="72"/>
                  </a:lnTo>
                  <a:lnTo>
                    <a:pt x="108" y="78"/>
                  </a:lnTo>
                  <a:lnTo>
                    <a:pt x="78" y="90"/>
                  </a:lnTo>
                  <a:lnTo>
                    <a:pt x="42" y="90"/>
                  </a:lnTo>
                  <a:lnTo>
                    <a:pt x="18" y="84"/>
                  </a:lnTo>
                  <a:lnTo>
                    <a:pt x="12" y="78"/>
                  </a:lnTo>
                  <a:lnTo>
                    <a:pt x="0" y="0"/>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8" name="Freeform 143">
              <a:extLst>
                <a:ext uri="{FF2B5EF4-FFF2-40B4-BE49-F238E27FC236}">
                  <a16:creationId xmlns:a16="http://schemas.microsoft.com/office/drawing/2014/main" id="{FE9E52F9-9780-0082-B3AB-ED05A5D8AFC3}"/>
                </a:ext>
              </a:extLst>
            </p:cNvPr>
            <p:cNvSpPr>
              <a:spLocks/>
            </p:cNvSpPr>
            <p:nvPr/>
          </p:nvSpPr>
          <p:spPr bwMode="auto">
            <a:xfrm>
              <a:off x="2898" y="1542"/>
              <a:ext cx="366" cy="156"/>
            </a:xfrm>
            <a:custGeom>
              <a:avLst/>
              <a:gdLst>
                <a:gd name="T0" fmla="*/ 6 w 366"/>
                <a:gd name="T1" fmla="*/ 60 h 156"/>
                <a:gd name="T2" fmla="*/ 12 w 366"/>
                <a:gd name="T3" fmla="*/ 48 h 156"/>
                <a:gd name="T4" fmla="*/ 18 w 366"/>
                <a:gd name="T5" fmla="*/ 42 h 156"/>
                <a:gd name="T6" fmla="*/ 36 w 366"/>
                <a:gd name="T7" fmla="*/ 30 h 156"/>
                <a:gd name="T8" fmla="*/ 60 w 366"/>
                <a:gd name="T9" fmla="*/ 18 h 156"/>
                <a:gd name="T10" fmla="*/ 120 w 366"/>
                <a:gd name="T11" fmla="*/ 6 h 156"/>
                <a:gd name="T12" fmla="*/ 186 w 366"/>
                <a:gd name="T13" fmla="*/ 0 h 156"/>
                <a:gd name="T14" fmla="*/ 252 w 366"/>
                <a:gd name="T15" fmla="*/ 6 h 156"/>
                <a:gd name="T16" fmla="*/ 312 w 366"/>
                <a:gd name="T17" fmla="*/ 18 h 156"/>
                <a:gd name="T18" fmla="*/ 348 w 366"/>
                <a:gd name="T19" fmla="*/ 42 h 156"/>
                <a:gd name="T20" fmla="*/ 354 w 366"/>
                <a:gd name="T21" fmla="*/ 48 h 156"/>
                <a:gd name="T22" fmla="*/ 360 w 366"/>
                <a:gd name="T23" fmla="*/ 60 h 156"/>
                <a:gd name="T24" fmla="*/ 366 w 366"/>
                <a:gd name="T25" fmla="*/ 78 h 156"/>
                <a:gd name="T26" fmla="*/ 360 w 366"/>
                <a:gd name="T27" fmla="*/ 96 h 156"/>
                <a:gd name="T28" fmla="*/ 354 w 366"/>
                <a:gd name="T29" fmla="*/ 108 h 156"/>
                <a:gd name="T30" fmla="*/ 348 w 366"/>
                <a:gd name="T31" fmla="*/ 114 h 156"/>
                <a:gd name="T32" fmla="*/ 312 w 366"/>
                <a:gd name="T33" fmla="*/ 138 h 156"/>
                <a:gd name="T34" fmla="*/ 252 w 366"/>
                <a:gd name="T35" fmla="*/ 150 h 156"/>
                <a:gd name="T36" fmla="*/ 186 w 366"/>
                <a:gd name="T37" fmla="*/ 156 h 156"/>
                <a:gd name="T38" fmla="*/ 120 w 366"/>
                <a:gd name="T39" fmla="*/ 150 h 156"/>
                <a:gd name="T40" fmla="*/ 60 w 366"/>
                <a:gd name="T41" fmla="*/ 138 h 156"/>
                <a:gd name="T42" fmla="*/ 36 w 366"/>
                <a:gd name="T43" fmla="*/ 126 h 156"/>
                <a:gd name="T44" fmla="*/ 18 w 366"/>
                <a:gd name="T45" fmla="*/ 114 h 156"/>
                <a:gd name="T46" fmla="*/ 12 w 366"/>
                <a:gd name="T47" fmla="*/ 108 h 156"/>
                <a:gd name="T48" fmla="*/ 6 w 366"/>
                <a:gd name="T49" fmla="*/ 96 h 156"/>
                <a:gd name="T50" fmla="*/ 0 w 366"/>
                <a:gd name="T51" fmla="*/ 78 h 156"/>
                <a:gd name="T52" fmla="*/ 12 w 366"/>
                <a:gd name="T53" fmla="*/ 78 h 156"/>
                <a:gd name="T54" fmla="*/ 18 w 366"/>
                <a:gd name="T55" fmla="*/ 96 h 156"/>
                <a:gd name="T56" fmla="*/ 24 w 366"/>
                <a:gd name="T57" fmla="*/ 108 h 156"/>
                <a:gd name="T58" fmla="*/ 36 w 366"/>
                <a:gd name="T59" fmla="*/ 114 h 156"/>
                <a:gd name="T60" fmla="*/ 60 w 366"/>
                <a:gd name="T61" fmla="*/ 126 h 156"/>
                <a:gd name="T62" fmla="*/ 120 w 366"/>
                <a:gd name="T63" fmla="*/ 138 h 156"/>
                <a:gd name="T64" fmla="*/ 186 w 366"/>
                <a:gd name="T65" fmla="*/ 144 h 156"/>
                <a:gd name="T66" fmla="*/ 252 w 366"/>
                <a:gd name="T67" fmla="*/ 138 h 156"/>
                <a:gd name="T68" fmla="*/ 312 w 366"/>
                <a:gd name="T69" fmla="*/ 126 h 156"/>
                <a:gd name="T70" fmla="*/ 342 w 366"/>
                <a:gd name="T71" fmla="*/ 108 h 156"/>
                <a:gd name="T72" fmla="*/ 348 w 366"/>
                <a:gd name="T73" fmla="*/ 96 h 156"/>
                <a:gd name="T74" fmla="*/ 354 w 366"/>
                <a:gd name="T75" fmla="*/ 78 h 156"/>
                <a:gd name="T76" fmla="*/ 348 w 366"/>
                <a:gd name="T77" fmla="*/ 60 h 156"/>
                <a:gd name="T78" fmla="*/ 342 w 366"/>
                <a:gd name="T79" fmla="*/ 48 h 156"/>
                <a:gd name="T80" fmla="*/ 312 w 366"/>
                <a:gd name="T81" fmla="*/ 30 h 156"/>
                <a:gd name="T82" fmla="*/ 252 w 366"/>
                <a:gd name="T83" fmla="*/ 18 h 156"/>
                <a:gd name="T84" fmla="*/ 186 w 366"/>
                <a:gd name="T85" fmla="*/ 12 h 156"/>
                <a:gd name="T86" fmla="*/ 120 w 366"/>
                <a:gd name="T87" fmla="*/ 18 h 156"/>
                <a:gd name="T88" fmla="*/ 60 w 366"/>
                <a:gd name="T89" fmla="*/ 30 h 156"/>
                <a:gd name="T90" fmla="*/ 36 w 366"/>
                <a:gd name="T91" fmla="*/ 42 h 156"/>
                <a:gd name="T92" fmla="*/ 24 w 366"/>
                <a:gd name="T93" fmla="*/ 54 h 156"/>
                <a:gd name="T94" fmla="*/ 18 w 366"/>
                <a:gd name="T95" fmla="*/ 60 h 156"/>
                <a:gd name="T96" fmla="*/ 6 w 366"/>
                <a:gd name="T97" fmla="*/ 60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6" h="156">
                  <a:moveTo>
                    <a:pt x="6" y="60"/>
                  </a:moveTo>
                  <a:lnTo>
                    <a:pt x="12" y="48"/>
                  </a:lnTo>
                  <a:lnTo>
                    <a:pt x="18" y="42"/>
                  </a:lnTo>
                  <a:lnTo>
                    <a:pt x="36" y="30"/>
                  </a:lnTo>
                  <a:lnTo>
                    <a:pt x="60" y="18"/>
                  </a:lnTo>
                  <a:lnTo>
                    <a:pt x="120" y="6"/>
                  </a:lnTo>
                  <a:lnTo>
                    <a:pt x="186" y="0"/>
                  </a:lnTo>
                  <a:lnTo>
                    <a:pt x="252" y="6"/>
                  </a:lnTo>
                  <a:lnTo>
                    <a:pt x="312" y="18"/>
                  </a:lnTo>
                  <a:lnTo>
                    <a:pt x="348" y="42"/>
                  </a:lnTo>
                  <a:lnTo>
                    <a:pt x="354" y="48"/>
                  </a:lnTo>
                  <a:lnTo>
                    <a:pt x="360" y="60"/>
                  </a:lnTo>
                  <a:lnTo>
                    <a:pt x="366" y="78"/>
                  </a:lnTo>
                  <a:lnTo>
                    <a:pt x="360" y="96"/>
                  </a:lnTo>
                  <a:lnTo>
                    <a:pt x="354" y="108"/>
                  </a:lnTo>
                  <a:lnTo>
                    <a:pt x="348" y="114"/>
                  </a:lnTo>
                  <a:lnTo>
                    <a:pt x="312" y="138"/>
                  </a:lnTo>
                  <a:lnTo>
                    <a:pt x="252" y="150"/>
                  </a:lnTo>
                  <a:lnTo>
                    <a:pt x="186" y="156"/>
                  </a:lnTo>
                  <a:lnTo>
                    <a:pt x="120" y="150"/>
                  </a:lnTo>
                  <a:lnTo>
                    <a:pt x="60" y="138"/>
                  </a:lnTo>
                  <a:lnTo>
                    <a:pt x="36" y="126"/>
                  </a:lnTo>
                  <a:lnTo>
                    <a:pt x="18" y="114"/>
                  </a:lnTo>
                  <a:lnTo>
                    <a:pt x="12" y="108"/>
                  </a:lnTo>
                  <a:lnTo>
                    <a:pt x="6" y="96"/>
                  </a:lnTo>
                  <a:lnTo>
                    <a:pt x="0" y="78"/>
                  </a:lnTo>
                  <a:lnTo>
                    <a:pt x="12" y="78"/>
                  </a:lnTo>
                  <a:lnTo>
                    <a:pt x="18" y="96"/>
                  </a:lnTo>
                  <a:lnTo>
                    <a:pt x="24" y="108"/>
                  </a:lnTo>
                  <a:lnTo>
                    <a:pt x="36" y="114"/>
                  </a:lnTo>
                  <a:lnTo>
                    <a:pt x="60" y="126"/>
                  </a:lnTo>
                  <a:lnTo>
                    <a:pt x="120" y="138"/>
                  </a:lnTo>
                  <a:lnTo>
                    <a:pt x="186" y="144"/>
                  </a:lnTo>
                  <a:lnTo>
                    <a:pt x="252" y="138"/>
                  </a:lnTo>
                  <a:lnTo>
                    <a:pt x="312" y="126"/>
                  </a:lnTo>
                  <a:lnTo>
                    <a:pt x="342" y="108"/>
                  </a:lnTo>
                  <a:lnTo>
                    <a:pt x="348" y="96"/>
                  </a:lnTo>
                  <a:lnTo>
                    <a:pt x="354" y="78"/>
                  </a:lnTo>
                  <a:lnTo>
                    <a:pt x="348" y="60"/>
                  </a:lnTo>
                  <a:lnTo>
                    <a:pt x="342" y="48"/>
                  </a:lnTo>
                  <a:lnTo>
                    <a:pt x="312" y="30"/>
                  </a:lnTo>
                  <a:lnTo>
                    <a:pt x="252" y="18"/>
                  </a:lnTo>
                  <a:lnTo>
                    <a:pt x="186" y="12"/>
                  </a:lnTo>
                  <a:lnTo>
                    <a:pt x="120" y="18"/>
                  </a:lnTo>
                  <a:lnTo>
                    <a:pt x="60" y="30"/>
                  </a:lnTo>
                  <a:lnTo>
                    <a:pt x="36" y="42"/>
                  </a:lnTo>
                  <a:lnTo>
                    <a:pt x="24" y="54"/>
                  </a:lnTo>
                  <a:lnTo>
                    <a:pt x="18" y="60"/>
                  </a:lnTo>
                  <a:lnTo>
                    <a:pt x="6"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79" name="Freeform 144">
              <a:extLst>
                <a:ext uri="{FF2B5EF4-FFF2-40B4-BE49-F238E27FC236}">
                  <a16:creationId xmlns:a16="http://schemas.microsoft.com/office/drawing/2014/main" id="{177DEE13-73F0-80A4-E14C-E622B58F771B}"/>
                </a:ext>
              </a:extLst>
            </p:cNvPr>
            <p:cNvSpPr>
              <a:spLocks/>
            </p:cNvSpPr>
            <p:nvPr/>
          </p:nvSpPr>
          <p:spPr bwMode="auto">
            <a:xfrm>
              <a:off x="2898" y="1602"/>
              <a:ext cx="18" cy="18"/>
            </a:xfrm>
            <a:custGeom>
              <a:avLst/>
              <a:gdLst>
                <a:gd name="T0" fmla="*/ 0 w 18"/>
                <a:gd name="T1" fmla="*/ 18 h 18"/>
                <a:gd name="T2" fmla="*/ 6 w 18"/>
                <a:gd name="T3" fmla="*/ 0 h 18"/>
                <a:gd name="T4" fmla="*/ 18 w 18"/>
                <a:gd name="T5" fmla="*/ 0 h 18"/>
                <a:gd name="T6" fmla="*/ 12 w 18"/>
                <a:gd name="T7" fmla="*/ 18 h 18"/>
                <a:gd name="T8" fmla="*/ 0 w 1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0" y="18"/>
                  </a:moveTo>
                  <a:lnTo>
                    <a:pt x="6" y="0"/>
                  </a:lnTo>
                  <a:lnTo>
                    <a:pt x="18" y="0"/>
                  </a:lnTo>
                  <a:lnTo>
                    <a:pt x="12"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0" name="Freeform 145">
              <a:extLst>
                <a:ext uri="{FF2B5EF4-FFF2-40B4-BE49-F238E27FC236}">
                  <a16:creationId xmlns:a16="http://schemas.microsoft.com/office/drawing/2014/main" id="{811F4B60-04B8-AE00-7AF7-45AD49AA3C48}"/>
                </a:ext>
              </a:extLst>
            </p:cNvPr>
            <p:cNvSpPr>
              <a:spLocks/>
            </p:cNvSpPr>
            <p:nvPr/>
          </p:nvSpPr>
          <p:spPr bwMode="auto">
            <a:xfrm>
              <a:off x="2718" y="1512"/>
              <a:ext cx="90" cy="222"/>
            </a:xfrm>
            <a:custGeom>
              <a:avLst/>
              <a:gdLst>
                <a:gd name="T0" fmla="*/ 90 w 90"/>
                <a:gd name="T1" fmla="*/ 0 h 222"/>
                <a:gd name="T2" fmla="*/ 30 w 90"/>
                <a:gd name="T3" fmla="*/ 222 h 222"/>
                <a:gd name="T4" fmla="*/ 0 w 90"/>
                <a:gd name="T5" fmla="*/ 222 h 222"/>
                <a:gd name="T6" fmla="*/ 36 w 90"/>
                <a:gd name="T7" fmla="*/ 114 h 222"/>
                <a:gd name="T8" fmla="*/ 30 w 90"/>
                <a:gd name="T9" fmla="*/ 84 h 222"/>
                <a:gd name="T10" fmla="*/ 54 w 90"/>
                <a:gd name="T11" fmla="*/ 30 h 222"/>
                <a:gd name="T12" fmla="*/ 90 w 90"/>
                <a:gd name="T13" fmla="*/ 0 h 2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 h="222">
                  <a:moveTo>
                    <a:pt x="90" y="0"/>
                  </a:moveTo>
                  <a:lnTo>
                    <a:pt x="30" y="222"/>
                  </a:lnTo>
                  <a:lnTo>
                    <a:pt x="0" y="222"/>
                  </a:lnTo>
                  <a:lnTo>
                    <a:pt x="36" y="114"/>
                  </a:lnTo>
                  <a:lnTo>
                    <a:pt x="30" y="84"/>
                  </a:lnTo>
                  <a:lnTo>
                    <a:pt x="54" y="30"/>
                  </a:lnTo>
                  <a:lnTo>
                    <a:pt x="9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1" name="Freeform 146">
              <a:extLst>
                <a:ext uri="{FF2B5EF4-FFF2-40B4-BE49-F238E27FC236}">
                  <a16:creationId xmlns:a16="http://schemas.microsoft.com/office/drawing/2014/main" id="{D829BDB3-963A-6F3A-CA01-4F58FA96C197}"/>
                </a:ext>
              </a:extLst>
            </p:cNvPr>
            <p:cNvSpPr>
              <a:spLocks/>
            </p:cNvSpPr>
            <p:nvPr/>
          </p:nvSpPr>
          <p:spPr bwMode="auto">
            <a:xfrm>
              <a:off x="2712" y="1506"/>
              <a:ext cx="96" cy="234"/>
            </a:xfrm>
            <a:custGeom>
              <a:avLst/>
              <a:gdLst>
                <a:gd name="T0" fmla="*/ 42 w 96"/>
                <a:gd name="T1" fmla="*/ 228 h 234"/>
                <a:gd name="T2" fmla="*/ 36 w 96"/>
                <a:gd name="T3" fmla="*/ 234 h 234"/>
                <a:gd name="T4" fmla="*/ 6 w 96"/>
                <a:gd name="T5" fmla="*/ 234 h 234"/>
                <a:gd name="T6" fmla="*/ 0 w 96"/>
                <a:gd name="T7" fmla="*/ 228 h 234"/>
                <a:gd name="T8" fmla="*/ 36 w 96"/>
                <a:gd name="T9" fmla="*/ 120 h 234"/>
                <a:gd name="T10" fmla="*/ 30 w 96"/>
                <a:gd name="T11" fmla="*/ 90 h 234"/>
                <a:gd name="T12" fmla="*/ 54 w 96"/>
                <a:gd name="T13" fmla="*/ 36 h 234"/>
                <a:gd name="T14" fmla="*/ 60 w 96"/>
                <a:gd name="T15" fmla="*/ 30 h 234"/>
                <a:gd name="T16" fmla="*/ 96 w 96"/>
                <a:gd name="T17" fmla="*/ 0 h 234"/>
                <a:gd name="T18" fmla="*/ 96 w 96"/>
                <a:gd name="T19" fmla="*/ 12 h 234"/>
                <a:gd name="T20" fmla="*/ 66 w 96"/>
                <a:gd name="T21" fmla="*/ 36 h 234"/>
                <a:gd name="T22" fmla="*/ 42 w 96"/>
                <a:gd name="T23" fmla="*/ 90 h 234"/>
                <a:gd name="T24" fmla="*/ 48 w 96"/>
                <a:gd name="T25" fmla="*/ 120 h 234"/>
                <a:gd name="T26" fmla="*/ 12 w 96"/>
                <a:gd name="T27" fmla="*/ 222 h 234"/>
                <a:gd name="T28" fmla="*/ 36 w 96"/>
                <a:gd name="T29" fmla="*/ 222 h 234"/>
                <a:gd name="T30" fmla="*/ 42 w 96"/>
                <a:gd name="T31" fmla="*/ 228 h 2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6" h="234">
                  <a:moveTo>
                    <a:pt x="42" y="228"/>
                  </a:moveTo>
                  <a:lnTo>
                    <a:pt x="36" y="234"/>
                  </a:lnTo>
                  <a:lnTo>
                    <a:pt x="6" y="234"/>
                  </a:lnTo>
                  <a:lnTo>
                    <a:pt x="0" y="228"/>
                  </a:lnTo>
                  <a:lnTo>
                    <a:pt x="36" y="120"/>
                  </a:lnTo>
                  <a:lnTo>
                    <a:pt x="30" y="90"/>
                  </a:lnTo>
                  <a:lnTo>
                    <a:pt x="54" y="36"/>
                  </a:lnTo>
                  <a:lnTo>
                    <a:pt x="60" y="30"/>
                  </a:lnTo>
                  <a:lnTo>
                    <a:pt x="96" y="0"/>
                  </a:lnTo>
                  <a:lnTo>
                    <a:pt x="96" y="12"/>
                  </a:lnTo>
                  <a:lnTo>
                    <a:pt x="66" y="36"/>
                  </a:lnTo>
                  <a:lnTo>
                    <a:pt x="42" y="90"/>
                  </a:lnTo>
                  <a:lnTo>
                    <a:pt x="48" y="120"/>
                  </a:lnTo>
                  <a:lnTo>
                    <a:pt x="12" y="222"/>
                  </a:lnTo>
                  <a:lnTo>
                    <a:pt x="36" y="222"/>
                  </a:lnTo>
                  <a:lnTo>
                    <a:pt x="42" y="2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2" name="Freeform 147">
              <a:extLst>
                <a:ext uri="{FF2B5EF4-FFF2-40B4-BE49-F238E27FC236}">
                  <a16:creationId xmlns:a16="http://schemas.microsoft.com/office/drawing/2014/main" id="{2ABF4AEA-7724-670E-EF12-67715019955D}"/>
                </a:ext>
              </a:extLst>
            </p:cNvPr>
            <p:cNvSpPr>
              <a:spLocks/>
            </p:cNvSpPr>
            <p:nvPr/>
          </p:nvSpPr>
          <p:spPr bwMode="auto">
            <a:xfrm>
              <a:off x="2742" y="1506"/>
              <a:ext cx="72" cy="228"/>
            </a:xfrm>
            <a:custGeom>
              <a:avLst/>
              <a:gdLst>
                <a:gd name="T0" fmla="*/ 66 w 72"/>
                <a:gd name="T1" fmla="*/ 0 h 228"/>
                <a:gd name="T2" fmla="*/ 72 w 72"/>
                <a:gd name="T3" fmla="*/ 6 h 228"/>
                <a:gd name="T4" fmla="*/ 12 w 72"/>
                <a:gd name="T5" fmla="*/ 228 h 228"/>
                <a:gd name="T6" fmla="*/ 0 w 72"/>
                <a:gd name="T7" fmla="*/ 228 h 228"/>
                <a:gd name="T8" fmla="*/ 60 w 72"/>
                <a:gd name="T9" fmla="*/ 6 h 228"/>
                <a:gd name="T10" fmla="*/ 66 w 72"/>
                <a:gd name="T11" fmla="*/ 0 h 2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228">
                  <a:moveTo>
                    <a:pt x="66" y="0"/>
                  </a:moveTo>
                  <a:lnTo>
                    <a:pt x="72" y="6"/>
                  </a:lnTo>
                  <a:lnTo>
                    <a:pt x="12" y="228"/>
                  </a:lnTo>
                  <a:lnTo>
                    <a:pt x="0" y="228"/>
                  </a:lnTo>
                  <a:lnTo>
                    <a:pt x="60" y="6"/>
                  </a:lnTo>
                  <a:lnTo>
                    <a:pt x="66"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3" name="Freeform 148">
              <a:extLst>
                <a:ext uri="{FF2B5EF4-FFF2-40B4-BE49-F238E27FC236}">
                  <a16:creationId xmlns:a16="http://schemas.microsoft.com/office/drawing/2014/main" id="{1CA18E96-63E8-EDE6-B924-CBCEB7006116}"/>
                </a:ext>
              </a:extLst>
            </p:cNvPr>
            <p:cNvSpPr>
              <a:spLocks/>
            </p:cNvSpPr>
            <p:nvPr/>
          </p:nvSpPr>
          <p:spPr bwMode="auto">
            <a:xfrm>
              <a:off x="2628" y="1500"/>
              <a:ext cx="120" cy="228"/>
            </a:xfrm>
            <a:custGeom>
              <a:avLst/>
              <a:gdLst>
                <a:gd name="T0" fmla="*/ 30 w 120"/>
                <a:gd name="T1" fmla="*/ 228 h 228"/>
                <a:gd name="T2" fmla="*/ 78 w 120"/>
                <a:gd name="T3" fmla="*/ 78 h 228"/>
                <a:gd name="T4" fmla="*/ 102 w 120"/>
                <a:gd name="T5" fmla="*/ 54 h 228"/>
                <a:gd name="T6" fmla="*/ 120 w 120"/>
                <a:gd name="T7" fmla="*/ 0 h 228"/>
                <a:gd name="T8" fmla="*/ 102 w 120"/>
                <a:gd name="T9" fmla="*/ 30 h 228"/>
                <a:gd name="T10" fmla="*/ 96 w 120"/>
                <a:gd name="T11" fmla="*/ 0 h 228"/>
                <a:gd name="T12" fmla="*/ 78 w 120"/>
                <a:gd name="T13" fmla="*/ 24 h 228"/>
                <a:gd name="T14" fmla="*/ 72 w 120"/>
                <a:gd name="T15" fmla="*/ 0 h 228"/>
                <a:gd name="T16" fmla="*/ 54 w 120"/>
                <a:gd name="T17" fmla="*/ 36 h 228"/>
                <a:gd name="T18" fmla="*/ 60 w 120"/>
                <a:gd name="T19" fmla="*/ 72 h 228"/>
                <a:gd name="T20" fmla="*/ 0 w 120"/>
                <a:gd name="T21" fmla="*/ 228 h 228"/>
                <a:gd name="T22" fmla="*/ 30 w 120"/>
                <a:gd name="T23" fmla="*/ 228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0" h="228">
                  <a:moveTo>
                    <a:pt x="30" y="228"/>
                  </a:moveTo>
                  <a:lnTo>
                    <a:pt x="78" y="78"/>
                  </a:lnTo>
                  <a:lnTo>
                    <a:pt x="102" y="54"/>
                  </a:lnTo>
                  <a:lnTo>
                    <a:pt x="120" y="0"/>
                  </a:lnTo>
                  <a:lnTo>
                    <a:pt x="102" y="30"/>
                  </a:lnTo>
                  <a:lnTo>
                    <a:pt x="96" y="0"/>
                  </a:lnTo>
                  <a:lnTo>
                    <a:pt x="78" y="24"/>
                  </a:lnTo>
                  <a:lnTo>
                    <a:pt x="72" y="0"/>
                  </a:lnTo>
                  <a:lnTo>
                    <a:pt x="54" y="36"/>
                  </a:lnTo>
                  <a:lnTo>
                    <a:pt x="60" y="72"/>
                  </a:lnTo>
                  <a:lnTo>
                    <a:pt x="0" y="228"/>
                  </a:lnTo>
                  <a:lnTo>
                    <a:pt x="30" y="22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4" name="Freeform 149">
              <a:extLst>
                <a:ext uri="{FF2B5EF4-FFF2-40B4-BE49-F238E27FC236}">
                  <a16:creationId xmlns:a16="http://schemas.microsoft.com/office/drawing/2014/main" id="{D17AFB5E-7C93-5A46-6357-2F37DEAAB83E}"/>
                </a:ext>
              </a:extLst>
            </p:cNvPr>
            <p:cNvSpPr>
              <a:spLocks/>
            </p:cNvSpPr>
            <p:nvPr/>
          </p:nvSpPr>
          <p:spPr bwMode="auto">
            <a:xfrm>
              <a:off x="2700" y="1500"/>
              <a:ext cx="54" cy="78"/>
            </a:xfrm>
            <a:custGeom>
              <a:avLst/>
              <a:gdLst>
                <a:gd name="T0" fmla="*/ 0 w 54"/>
                <a:gd name="T1" fmla="*/ 78 h 78"/>
                <a:gd name="T2" fmla="*/ 24 w 54"/>
                <a:gd name="T3" fmla="*/ 54 h 78"/>
                <a:gd name="T4" fmla="*/ 42 w 54"/>
                <a:gd name="T5" fmla="*/ 0 h 78"/>
                <a:gd name="T6" fmla="*/ 54 w 54"/>
                <a:gd name="T7" fmla="*/ 0 h 78"/>
                <a:gd name="T8" fmla="*/ 36 w 54"/>
                <a:gd name="T9" fmla="*/ 54 h 78"/>
                <a:gd name="T10" fmla="*/ 12 w 54"/>
                <a:gd name="T11" fmla="*/ 78 h 78"/>
                <a:gd name="T12" fmla="*/ 0 w 54"/>
                <a:gd name="T13" fmla="*/ 78 h 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78">
                  <a:moveTo>
                    <a:pt x="0" y="78"/>
                  </a:moveTo>
                  <a:lnTo>
                    <a:pt x="24" y="54"/>
                  </a:lnTo>
                  <a:lnTo>
                    <a:pt x="42" y="0"/>
                  </a:lnTo>
                  <a:lnTo>
                    <a:pt x="54" y="0"/>
                  </a:lnTo>
                  <a:lnTo>
                    <a:pt x="36" y="54"/>
                  </a:lnTo>
                  <a:lnTo>
                    <a:pt x="12" y="78"/>
                  </a:lnTo>
                  <a:lnTo>
                    <a:pt x="0" y="7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5" name="Freeform 150">
              <a:extLst>
                <a:ext uri="{FF2B5EF4-FFF2-40B4-BE49-F238E27FC236}">
                  <a16:creationId xmlns:a16="http://schemas.microsoft.com/office/drawing/2014/main" id="{5DF9C8F7-892E-7998-3031-91ACF98359D3}"/>
                </a:ext>
              </a:extLst>
            </p:cNvPr>
            <p:cNvSpPr>
              <a:spLocks/>
            </p:cNvSpPr>
            <p:nvPr/>
          </p:nvSpPr>
          <p:spPr bwMode="auto">
            <a:xfrm>
              <a:off x="2700" y="1500"/>
              <a:ext cx="54" cy="30"/>
            </a:xfrm>
            <a:custGeom>
              <a:avLst/>
              <a:gdLst>
                <a:gd name="T0" fmla="*/ 54 w 54"/>
                <a:gd name="T1" fmla="*/ 0 h 30"/>
                <a:gd name="T2" fmla="*/ 36 w 54"/>
                <a:gd name="T3" fmla="*/ 30 h 30"/>
                <a:gd name="T4" fmla="*/ 24 w 54"/>
                <a:gd name="T5" fmla="*/ 30 h 30"/>
                <a:gd name="T6" fmla="*/ 18 w 54"/>
                <a:gd name="T7" fmla="*/ 12 h 30"/>
                <a:gd name="T8" fmla="*/ 12 w 54"/>
                <a:gd name="T9" fmla="*/ 24 h 30"/>
                <a:gd name="T10" fmla="*/ 0 w 54"/>
                <a:gd name="T11" fmla="*/ 24 h 30"/>
                <a:gd name="T12" fmla="*/ 18 w 54"/>
                <a:gd name="T13" fmla="*/ 0 h 30"/>
                <a:gd name="T14" fmla="*/ 30 w 54"/>
                <a:gd name="T15" fmla="*/ 0 h 30"/>
                <a:gd name="T16" fmla="*/ 36 w 54"/>
                <a:gd name="T17" fmla="*/ 12 h 30"/>
                <a:gd name="T18" fmla="*/ 42 w 54"/>
                <a:gd name="T19" fmla="*/ 0 h 30"/>
                <a:gd name="T20" fmla="*/ 54 w 54"/>
                <a:gd name="T21" fmla="*/ 0 h 30"/>
                <a:gd name="T22" fmla="*/ 54 w 54"/>
                <a:gd name="T23" fmla="*/ 0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30">
                  <a:moveTo>
                    <a:pt x="54" y="0"/>
                  </a:moveTo>
                  <a:lnTo>
                    <a:pt x="36" y="30"/>
                  </a:lnTo>
                  <a:lnTo>
                    <a:pt x="24" y="30"/>
                  </a:lnTo>
                  <a:lnTo>
                    <a:pt x="18" y="12"/>
                  </a:lnTo>
                  <a:lnTo>
                    <a:pt x="12" y="24"/>
                  </a:lnTo>
                  <a:lnTo>
                    <a:pt x="0" y="24"/>
                  </a:lnTo>
                  <a:lnTo>
                    <a:pt x="18" y="0"/>
                  </a:lnTo>
                  <a:lnTo>
                    <a:pt x="30" y="0"/>
                  </a:lnTo>
                  <a:lnTo>
                    <a:pt x="36" y="12"/>
                  </a:lnTo>
                  <a:lnTo>
                    <a:pt x="42" y="0"/>
                  </a:lnTo>
                  <a:lnTo>
                    <a:pt x="5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6" name="Freeform 151">
              <a:extLst>
                <a:ext uri="{FF2B5EF4-FFF2-40B4-BE49-F238E27FC236}">
                  <a16:creationId xmlns:a16="http://schemas.microsoft.com/office/drawing/2014/main" id="{326A135C-BC9C-2DDC-DA0B-A07E5274E381}"/>
                </a:ext>
              </a:extLst>
            </p:cNvPr>
            <p:cNvSpPr>
              <a:spLocks/>
            </p:cNvSpPr>
            <p:nvPr/>
          </p:nvSpPr>
          <p:spPr bwMode="auto">
            <a:xfrm>
              <a:off x="2694" y="1500"/>
              <a:ext cx="18" cy="24"/>
            </a:xfrm>
            <a:custGeom>
              <a:avLst/>
              <a:gdLst>
                <a:gd name="T0" fmla="*/ 18 w 18"/>
                <a:gd name="T1" fmla="*/ 24 h 24"/>
                <a:gd name="T2" fmla="*/ 6 w 18"/>
                <a:gd name="T3" fmla="*/ 24 h 24"/>
                <a:gd name="T4" fmla="*/ 0 w 18"/>
                <a:gd name="T5" fmla="*/ 0 h 24"/>
                <a:gd name="T6" fmla="*/ 12 w 18"/>
                <a:gd name="T7" fmla="*/ 0 h 24"/>
                <a:gd name="T8" fmla="*/ 18 w 18"/>
                <a:gd name="T9" fmla="*/ 24 h 24"/>
                <a:gd name="T10" fmla="*/ 18 w 18"/>
                <a:gd name="T11" fmla="*/ 24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4">
                  <a:moveTo>
                    <a:pt x="18" y="24"/>
                  </a:moveTo>
                  <a:lnTo>
                    <a:pt x="6" y="24"/>
                  </a:lnTo>
                  <a:lnTo>
                    <a:pt x="0" y="0"/>
                  </a:lnTo>
                  <a:lnTo>
                    <a:pt x="12" y="0"/>
                  </a:lnTo>
                  <a:lnTo>
                    <a:pt x="18" y="2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7" name="Freeform 152">
              <a:extLst>
                <a:ext uri="{FF2B5EF4-FFF2-40B4-BE49-F238E27FC236}">
                  <a16:creationId xmlns:a16="http://schemas.microsoft.com/office/drawing/2014/main" id="{953B5D8B-E786-DF95-4D0A-0448F8B3D4C4}"/>
                </a:ext>
              </a:extLst>
            </p:cNvPr>
            <p:cNvSpPr>
              <a:spLocks/>
            </p:cNvSpPr>
            <p:nvPr/>
          </p:nvSpPr>
          <p:spPr bwMode="auto">
            <a:xfrm>
              <a:off x="2622" y="1500"/>
              <a:ext cx="84" cy="234"/>
            </a:xfrm>
            <a:custGeom>
              <a:avLst/>
              <a:gdLst>
                <a:gd name="T0" fmla="*/ 84 w 84"/>
                <a:gd name="T1" fmla="*/ 0 h 234"/>
                <a:gd name="T2" fmla="*/ 66 w 84"/>
                <a:gd name="T3" fmla="*/ 36 h 234"/>
                <a:gd name="T4" fmla="*/ 72 w 84"/>
                <a:gd name="T5" fmla="*/ 72 h 234"/>
                <a:gd name="T6" fmla="*/ 12 w 84"/>
                <a:gd name="T7" fmla="*/ 222 h 234"/>
                <a:gd name="T8" fmla="*/ 36 w 84"/>
                <a:gd name="T9" fmla="*/ 222 h 234"/>
                <a:gd name="T10" fmla="*/ 36 w 84"/>
                <a:gd name="T11" fmla="*/ 234 h 234"/>
                <a:gd name="T12" fmla="*/ 6 w 84"/>
                <a:gd name="T13" fmla="*/ 234 h 234"/>
                <a:gd name="T14" fmla="*/ 0 w 84"/>
                <a:gd name="T15" fmla="*/ 228 h 234"/>
                <a:gd name="T16" fmla="*/ 60 w 84"/>
                <a:gd name="T17" fmla="*/ 72 h 234"/>
                <a:gd name="T18" fmla="*/ 54 w 84"/>
                <a:gd name="T19" fmla="*/ 36 h 234"/>
                <a:gd name="T20" fmla="*/ 72 w 84"/>
                <a:gd name="T21" fmla="*/ 0 h 234"/>
                <a:gd name="T22" fmla="*/ 84 w 84"/>
                <a:gd name="T23" fmla="*/ 0 h 234"/>
                <a:gd name="T24" fmla="*/ 84 w 84"/>
                <a:gd name="T25" fmla="*/ 0 h 2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4" h="234">
                  <a:moveTo>
                    <a:pt x="84" y="0"/>
                  </a:moveTo>
                  <a:lnTo>
                    <a:pt x="66" y="36"/>
                  </a:lnTo>
                  <a:lnTo>
                    <a:pt x="72" y="72"/>
                  </a:lnTo>
                  <a:lnTo>
                    <a:pt x="12" y="222"/>
                  </a:lnTo>
                  <a:lnTo>
                    <a:pt x="36" y="222"/>
                  </a:lnTo>
                  <a:lnTo>
                    <a:pt x="36" y="234"/>
                  </a:lnTo>
                  <a:lnTo>
                    <a:pt x="6" y="234"/>
                  </a:lnTo>
                  <a:lnTo>
                    <a:pt x="0" y="228"/>
                  </a:lnTo>
                  <a:lnTo>
                    <a:pt x="60" y="72"/>
                  </a:lnTo>
                  <a:lnTo>
                    <a:pt x="54" y="36"/>
                  </a:lnTo>
                  <a:lnTo>
                    <a:pt x="72" y="0"/>
                  </a:lnTo>
                  <a:lnTo>
                    <a:pt x="8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8" name="Freeform 153">
              <a:extLst>
                <a:ext uri="{FF2B5EF4-FFF2-40B4-BE49-F238E27FC236}">
                  <a16:creationId xmlns:a16="http://schemas.microsoft.com/office/drawing/2014/main" id="{20AC76D8-3B73-1318-A1A5-1937CF529CB7}"/>
                </a:ext>
              </a:extLst>
            </p:cNvPr>
            <p:cNvSpPr>
              <a:spLocks/>
            </p:cNvSpPr>
            <p:nvPr/>
          </p:nvSpPr>
          <p:spPr bwMode="auto">
            <a:xfrm>
              <a:off x="2652" y="1578"/>
              <a:ext cx="60" cy="156"/>
            </a:xfrm>
            <a:custGeom>
              <a:avLst/>
              <a:gdLst>
                <a:gd name="T0" fmla="*/ 0 w 60"/>
                <a:gd name="T1" fmla="*/ 150 h 156"/>
                <a:gd name="T2" fmla="*/ 48 w 60"/>
                <a:gd name="T3" fmla="*/ 0 h 156"/>
                <a:gd name="T4" fmla="*/ 60 w 60"/>
                <a:gd name="T5" fmla="*/ 0 h 156"/>
                <a:gd name="T6" fmla="*/ 12 w 60"/>
                <a:gd name="T7" fmla="*/ 150 h 156"/>
                <a:gd name="T8" fmla="*/ 6 w 60"/>
                <a:gd name="T9" fmla="*/ 156 h 156"/>
                <a:gd name="T10" fmla="*/ 0 w 60"/>
                <a:gd name="T11" fmla="*/ 15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156">
                  <a:moveTo>
                    <a:pt x="0" y="150"/>
                  </a:moveTo>
                  <a:lnTo>
                    <a:pt x="48" y="0"/>
                  </a:lnTo>
                  <a:lnTo>
                    <a:pt x="60" y="0"/>
                  </a:lnTo>
                  <a:lnTo>
                    <a:pt x="12" y="150"/>
                  </a:lnTo>
                  <a:lnTo>
                    <a:pt x="6" y="156"/>
                  </a:lnTo>
                  <a:lnTo>
                    <a:pt x="0" y="15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89" name="Freeform 154">
              <a:extLst>
                <a:ext uri="{FF2B5EF4-FFF2-40B4-BE49-F238E27FC236}">
                  <a16:creationId xmlns:a16="http://schemas.microsoft.com/office/drawing/2014/main" id="{6FBC5B61-87E5-5D05-99B1-D338927291AA}"/>
                </a:ext>
              </a:extLst>
            </p:cNvPr>
            <p:cNvSpPr>
              <a:spLocks/>
            </p:cNvSpPr>
            <p:nvPr/>
          </p:nvSpPr>
          <p:spPr bwMode="auto">
            <a:xfrm>
              <a:off x="2994" y="1428"/>
              <a:ext cx="282" cy="54"/>
            </a:xfrm>
            <a:custGeom>
              <a:avLst/>
              <a:gdLst>
                <a:gd name="T0" fmla="*/ 48 w 282"/>
                <a:gd name="T1" fmla="*/ 0 h 54"/>
                <a:gd name="T2" fmla="*/ 0 w 282"/>
                <a:gd name="T3" fmla="*/ 24 h 54"/>
                <a:gd name="T4" fmla="*/ 36 w 282"/>
                <a:gd name="T5" fmla="*/ 48 h 54"/>
                <a:gd name="T6" fmla="*/ 78 w 282"/>
                <a:gd name="T7" fmla="*/ 36 h 54"/>
                <a:gd name="T8" fmla="*/ 252 w 282"/>
                <a:gd name="T9" fmla="*/ 54 h 54"/>
                <a:gd name="T10" fmla="*/ 282 w 282"/>
                <a:gd name="T11" fmla="*/ 24 h 54"/>
                <a:gd name="T12" fmla="*/ 84 w 282"/>
                <a:gd name="T13" fmla="*/ 24 h 54"/>
                <a:gd name="T14" fmla="*/ 48 w 282"/>
                <a:gd name="T15" fmla="*/ 0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2" h="54">
                  <a:moveTo>
                    <a:pt x="48" y="0"/>
                  </a:moveTo>
                  <a:lnTo>
                    <a:pt x="0" y="24"/>
                  </a:lnTo>
                  <a:lnTo>
                    <a:pt x="36" y="48"/>
                  </a:lnTo>
                  <a:lnTo>
                    <a:pt x="78" y="36"/>
                  </a:lnTo>
                  <a:lnTo>
                    <a:pt x="252" y="54"/>
                  </a:lnTo>
                  <a:lnTo>
                    <a:pt x="282" y="24"/>
                  </a:lnTo>
                  <a:lnTo>
                    <a:pt x="84" y="24"/>
                  </a:lnTo>
                  <a:lnTo>
                    <a:pt x="48"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0" name="Freeform 155">
              <a:extLst>
                <a:ext uri="{FF2B5EF4-FFF2-40B4-BE49-F238E27FC236}">
                  <a16:creationId xmlns:a16="http://schemas.microsoft.com/office/drawing/2014/main" id="{1393E3CB-9067-6B14-128D-C53027BFA1CC}"/>
                </a:ext>
              </a:extLst>
            </p:cNvPr>
            <p:cNvSpPr>
              <a:spLocks/>
            </p:cNvSpPr>
            <p:nvPr/>
          </p:nvSpPr>
          <p:spPr bwMode="auto">
            <a:xfrm>
              <a:off x="2994" y="1422"/>
              <a:ext cx="288" cy="66"/>
            </a:xfrm>
            <a:custGeom>
              <a:avLst/>
              <a:gdLst>
                <a:gd name="T0" fmla="*/ 0 w 288"/>
                <a:gd name="T1" fmla="*/ 24 h 66"/>
                <a:gd name="T2" fmla="*/ 36 w 288"/>
                <a:gd name="T3" fmla="*/ 48 h 66"/>
                <a:gd name="T4" fmla="*/ 78 w 288"/>
                <a:gd name="T5" fmla="*/ 36 h 66"/>
                <a:gd name="T6" fmla="*/ 252 w 288"/>
                <a:gd name="T7" fmla="*/ 54 h 66"/>
                <a:gd name="T8" fmla="*/ 270 w 288"/>
                <a:gd name="T9" fmla="*/ 36 h 66"/>
                <a:gd name="T10" fmla="*/ 84 w 288"/>
                <a:gd name="T11" fmla="*/ 36 h 66"/>
                <a:gd name="T12" fmla="*/ 48 w 288"/>
                <a:gd name="T13" fmla="*/ 12 h 66"/>
                <a:gd name="T14" fmla="*/ 48 w 288"/>
                <a:gd name="T15" fmla="*/ 0 h 66"/>
                <a:gd name="T16" fmla="*/ 84 w 288"/>
                <a:gd name="T17" fmla="*/ 24 h 66"/>
                <a:gd name="T18" fmla="*/ 282 w 288"/>
                <a:gd name="T19" fmla="*/ 24 h 66"/>
                <a:gd name="T20" fmla="*/ 288 w 288"/>
                <a:gd name="T21" fmla="*/ 30 h 66"/>
                <a:gd name="T22" fmla="*/ 258 w 288"/>
                <a:gd name="T23" fmla="*/ 60 h 66"/>
                <a:gd name="T24" fmla="*/ 252 w 288"/>
                <a:gd name="T25" fmla="*/ 66 h 66"/>
                <a:gd name="T26" fmla="*/ 78 w 288"/>
                <a:gd name="T27" fmla="*/ 48 h 66"/>
                <a:gd name="T28" fmla="*/ 36 w 288"/>
                <a:gd name="T29" fmla="*/ 60 h 66"/>
                <a:gd name="T30" fmla="*/ 0 w 288"/>
                <a:gd name="T31" fmla="*/ 36 h 66"/>
                <a:gd name="T32" fmla="*/ 0 w 288"/>
                <a:gd name="T33" fmla="*/ 24 h 66"/>
                <a:gd name="T34" fmla="*/ 0 w 288"/>
                <a:gd name="T35" fmla="*/ 2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8" h="66">
                  <a:moveTo>
                    <a:pt x="0" y="24"/>
                  </a:moveTo>
                  <a:lnTo>
                    <a:pt x="36" y="48"/>
                  </a:lnTo>
                  <a:lnTo>
                    <a:pt x="78" y="36"/>
                  </a:lnTo>
                  <a:lnTo>
                    <a:pt x="252" y="54"/>
                  </a:lnTo>
                  <a:lnTo>
                    <a:pt x="270" y="36"/>
                  </a:lnTo>
                  <a:lnTo>
                    <a:pt x="84" y="36"/>
                  </a:lnTo>
                  <a:lnTo>
                    <a:pt x="48" y="12"/>
                  </a:lnTo>
                  <a:lnTo>
                    <a:pt x="48" y="0"/>
                  </a:lnTo>
                  <a:lnTo>
                    <a:pt x="84" y="24"/>
                  </a:lnTo>
                  <a:lnTo>
                    <a:pt x="282" y="24"/>
                  </a:lnTo>
                  <a:lnTo>
                    <a:pt x="288" y="30"/>
                  </a:lnTo>
                  <a:lnTo>
                    <a:pt x="258" y="60"/>
                  </a:lnTo>
                  <a:lnTo>
                    <a:pt x="252" y="66"/>
                  </a:lnTo>
                  <a:lnTo>
                    <a:pt x="78" y="48"/>
                  </a:lnTo>
                  <a:lnTo>
                    <a:pt x="36" y="60"/>
                  </a:lnTo>
                  <a:lnTo>
                    <a:pt x="0" y="36"/>
                  </a:lnTo>
                  <a:lnTo>
                    <a:pt x="0" y="2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1" name="Freeform 156">
              <a:extLst>
                <a:ext uri="{FF2B5EF4-FFF2-40B4-BE49-F238E27FC236}">
                  <a16:creationId xmlns:a16="http://schemas.microsoft.com/office/drawing/2014/main" id="{9796430D-138D-2B34-6B29-9A5EC2209725}"/>
                </a:ext>
              </a:extLst>
            </p:cNvPr>
            <p:cNvSpPr>
              <a:spLocks/>
            </p:cNvSpPr>
            <p:nvPr/>
          </p:nvSpPr>
          <p:spPr bwMode="auto">
            <a:xfrm>
              <a:off x="2994" y="1422"/>
              <a:ext cx="48" cy="36"/>
            </a:xfrm>
            <a:custGeom>
              <a:avLst/>
              <a:gdLst>
                <a:gd name="T0" fmla="*/ 48 w 48"/>
                <a:gd name="T1" fmla="*/ 12 h 36"/>
                <a:gd name="T2" fmla="*/ 0 w 48"/>
                <a:gd name="T3" fmla="*/ 36 h 36"/>
                <a:gd name="T4" fmla="*/ 0 w 48"/>
                <a:gd name="T5" fmla="*/ 24 h 36"/>
                <a:gd name="T6" fmla="*/ 48 w 48"/>
                <a:gd name="T7" fmla="*/ 0 h 36"/>
                <a:gd name="T8" fmla="*/ 48 w 48"/>
                <a:gd name="T9" fmla="*/ 12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6">
                  <a:moveTo>
                    <a:pt x="48" y="12"/>
                  </a:moveTo>
                  <a:lnTo>
                    <a:pt x="0" y="36"/>
                  </a:lnTo>
                  <a:lnTo>
                    <a:pt x="0" y="24"/>
                  </a:lnTo>
                  <a:lnTo>
                    <a:pt x="48" y="0"/>
                  </a:lnTo>
                  <a:lnTo>
                    <a:pt x="48" y="1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5292" name="Group 157">
              <a:extLst>
                <a:ext uri="{FF2B5EF4-FFF2-40B4-BE49-F238E27FC236}">
                  <a16:creationId xmlns:a16="http://schemas.microsoft.com/office/drawing/2014/main" id="{5241EB3D-2DCE-BD74-5343-3F746BCB23CC}"/>
                </a:ext>
              </a:extLst>
            </p:cNvPr>
            <p:cNvGrpSpPr>
              <a:grpSpLocks/>
            </p:cNvGrpSpPr>
            <p:nvPr/>
          </p:nvGrpSpPr>
          <p:grpSpPr bwMode="auto">
            <a:xfrm>
              <a:off x="1603" y="1152"/>
              <a:ext cx="221" cy="528"/>
              <a:chOff x="1656" y="1200"/>
              <a:chExt cx="198" cy="474"/>
            </a:xfrm>
          </p:grpSpPr>
          <p:sp>
            <p:nvSpPr>
              <p:cNvPr id="5309" name="Freeform 158">
                <a:extLst>
                  <a:ext uri="{FF2B5EF4-FFF2-40B4-BE49-F238E27FC236}">
                    <a16:creationId xmlns:a16="http://schemas.microsoft.com/office/drawing/2014/main" id="{73C0736D-2D3B-CF42-E4D5-FECB0657B33E}"/>
                  </a:ext>
                </a:extLst>
              </p:cNvPr>
              <p:cNvSpPr>
                <a:spLocks/>
              </p:cNvSpPr>
              <p:nvPr/>
            </p:nvSpPr>
            <p:spPr bwMode="auto">
              <a:xfrm>
                <a:off x="1674" y="1326"/>
                <a:ext cx="168" cy="246"/>
              </a:xfrm>
              <a:custGeom>
                <a:avLst/>
                <a:gdLst>
                  <a:gd name="T0" fmla="*/ 78 w 168"/>
                  <a:gd name="T1" fmla="*/ 0 h 246"/>
                  <a:gd name="T2" fmla="*/ 36 w 168"/>
                  <a:gd name="T3" fmla="*/ 12 h 246"/>
                  <a:gd name="T4" fmla="*/ 36 w 168"/>
                  <a:gd name="T5" fmla="*/ 126 h 246"/>
                  <a:gd name="T6" fmla="*/ 0 w 168"/>
                  <a:gd name="T7" fmla="*/ 246 h 246"/>
                  <a:gd name="T8" fmla="*/ 168 w 168"/>
                  <a:gd name="T9" fmla="*/ 246 h 246"/>
                  <a:gd name="T10" fmla="*/ 132 w 168"/>
                  <a:gd name="T11" fmla="*/ 126 h 246"/>
                  <a:gd name="T12" fmla="*/ 126 w 168"/>
                  <a:gd name="T13" fmla="*/ 12 h 246"/>
                  <a:gd name="T14" fmla="*/ 78 w 168"/>
                  <a:gd name="T15" fmla="*/ 0 h 2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246">
                    <a:moveTo>
                      <a:pt x="78" y="0"/>
                    </a:moveTo>
                    <a:lnTo>
                      <a:pt x="36" y="12"/>
                    </a:lnTo>
                    <a:lnTo>
                      <a:pt x="36" y="126"/>
                    </a:lnTo>
                    <a:lnTo>
                      <a:pt x="0" y="246"/>
                    </a:lnTo>
                    <a:lnTo>
                      <a:pt x="168" y="246"/>
                    </a:lnTo>
                    <a:lnTo>
                      <a:pt x="132" y="126"/>
                    </a:lnTo>
                    <a:lnTo>
                      <a:pt x="126" y="12"/>
                    </a:lnTo>
                    <a:lnTo>
                      <a:pt x="78" y="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0" name="Freeform 159">
                <a:extLst>
                  <a:ext uri="{FF2B5EF4-FFF2-40B4-BE49-F238E27FC236}">
                    <a16:creationId xmlns:a16="http://schemas.microsoft.com/office/drawing/2014/main" id="{D8558DE6-8ED5-8B02-9B55-A1640067A5C8}"/>
                  </a:ext>
                </a:extLst>
              </p:cNvPr>
              <p:cNvSpPr>
                <a:spLocks/>
              </p:cNvSpPr>
              <p:nvPr/>
            </p:nvSpPr>
            <p:spPr bwMode="auto">
              <a:xfrm>
                <a:off x="1668" y="1320"/>
                <a:ext cx="180" cy="258"/>
              </a:xfrm>
              <a:custGeom>
                <a:avLst/>
                <a:gdLst>
                  <a:gd name="T0" fmla="*/ 48 w 180"/>
                  <a:gd name="T1" fmla="*/ 18 h 258"/>
                  <a:gd name="T2" fmla="*/ 48 w 180"/>
                  <a:gd name="T3" fmla="*/ 132 h 258"/>
                  <a:gd name="T4" fmla="*/ 12 w 180"/>
                  <a:gd name="T5" fmla="*/ 246 h 258"/>
                  <a:gd name="T6" fmla="*/ 168 w 180"/>
                  <a:gd name="T7" fmla="*/ 246 h 258"/>
                  <a:gd name="T8" fmla="*/ 132 w 180"/>
                  <a:gd name="T9" fmla="*/ 132 h 258"/>
                  <a:gd name="T10" fmla="*/ 126 w 180"/>
                  <a:gd name="T11" fmla="*/ 24 h 258"/>
                  <a:gd name="T12" fmla="*/ 84 w 180"/>
                  <a:gd name="T13" fmla="*/ 12 h 258"/>
                  <a:gd name="T14" fmla="*/ 84 w 180"/>
                  <a:gd name="T15" fmla="*/ 0 h 258"/>
                  <a:gd name="T16" fmla="*/ 132 w 180"/>
                  <a:gd name="T17" fmla="*/ 12 h 258"/>
                  <a:gd name="T18" fmla="*/ 138 w 180"/>
                  <a:gd name="T19" fmla="*/ 18 h 258"/>
                  <a:gd name="T20" fmla="*/ 144 w 180"/>
                  <a:gd name="T21" fmla="*/ 132 h 258"/>
                  <a:gd name="T22" fmla="*/ 180 w 180"/>
                  <a:gd name="T23" fmla="*/ 252 h 258"/>
                  <a:gd name="T24" fmla="*/ 174 w 180"/>
                  <a:gd name="T25" fmla="*/ 258 h 258"/>
                  <a:gd name="T26" fmla="*/ 6 w 180"/>
                  <a:gd name="T27" fmla="*/ 258 h 258"/>
                  <a:gd name="T28" fmla="*/ 0 w 180"/>
                  <a:gd name="T29" fmla="*/ 252 h 258"/>
                  <a:gd name="T30" fmla="*/ 36 w 180"/>
                  <a:gd name="T31" fmla="*/ 132 h 258"/>
                  <a:gd name="T32" fmla="*/ 36 w 180"/>
                  <a:gd name="T33" fmla="*/ 18 h 258"/>
                  <a:gd name="T34" fmla="*/ 42 w 180"/>
                  <a:gd name="T35" fmla="*/ 12 h 258"/>
                  <a:gd name="T36" fmla="*/ 48 w 180"/>
                  <a:gd name="T37" fmla="*/ 18 h 2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0" h="258">
                    <a:moveTo>
                      <a:pt x="48" y="18"/>
                    </a:moveTo>
                    <a:lnTo>
                      <a:pt x="48" y="132"/>
                    </a:lnTo>
                    <a:lnTo>
                      <a:pt x="12" y="246"/>
                    </a:lnTo>
                    <a:lnTo>
                      <a:pt x="168" y="246"/>
                    </a:lnTo>
                    <a:lnTo>
                      <a:pt x="132" y="132"/>
                    </a:lnTo>
                    <a:lnTo>
                      <a:pt x="126" y="24"/>
                    </a:lnTo>
                    <a:lnTo>
                      <a:pt x="84" y="12"/>
                    </a:lnTo>
                    <a:lnTo>
                      <a:pt x="84" y="0"/>
                    </a:lnTo>
                    <a:lnTo>
                      <a:pt x="132" y="12"/>
                    </a:lnTo>
                    <a:lnTo>
                      <a:pt x="138" y="18"/>
                    </a:lnTo>
                    <a:lnTo>
                      <a:pt x="144" y="132"/>
                    </a:lnTo>
                    <a:lnTo>
                      <a:pt x="180" y="252"/>
                    </a:lnTo>
                    <a:lnTo>
                      <a:pt x="174" y="258"/>
                    </a:lnTo>
                    <a:lnTo>
                      <a:pt x="6" y="258"/>
                    </a:lnTo>
                    <a:lnTo>
                      <a:pt x="0" y="252"/>
                    </a:lnTo>
                    <a:lnTo>
                      <a:pt x="36" y="132"/>
                    </a:lnTo>
                    <a:lnTo>
                      <a:pt x="36" y="18"/>
                    </a:lnTo>
                    <a:lnTo>
                      <a:pt x="42" y="12"/>
                    </a:lnTo>
                    <a:lnTo>
                      <a:pt x="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1" name="Freeform 160">
                <a:extLst>
                  <a:ext uri="{FF2B5EF4-FFF2-40B4-BE49-F238E27FC236}">
                    <a16:creationId xmlns:a16="http://schemas.microsoft.com/office/drawing/2014/main" id="{6491A89E-705D-084A-E7AE-EADC1C8340FF}"/>
                  </a:ext>
                </a:extLst>
              </p:cNvPr>
              <p:cNvSpPr>
                <a:spLocks/>
              </p:cNvSpPr>
              <p:nvPr/>
            </p:nvSpPr>
            <p:spPr bwMode="auto">
              <a:xfrm>
                <a:off x="1710" y="1320"/>
                <a:ext cx="42" cy="24"/>
              </a:xfrm>
              <a:custGeom>
                <a:avLst/>
                <a:gdLst>
                  <a:gd name="T0" fmla="*/ 42 w 42"/>
                  <a:gd name="T1" fmla="*/ 12 h 24"/>
                  <a:gd name="T2" fmla="*/ 0 w 42"/>
                  <a:gd name="T3" fmla="*/ 24 h 24"/>
                  <a:gd name="T4" fmla="*/ 0 w 42"/>
                  <a:gd name="T5" fmla="*/ 12 h 24"/>
                  <a:gd name="T6" fmla="*/ 42 w 42"/>
                  <a:gd name="T7" fmla="*/ 0 h 24"/>
                  <a:gd name="T8" fmla="*/ 42 w 42"/>
                  <a:gd name="T9" fmla="*/ 12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24">
                    <a:moveTo>
                      <a:pt x="42" y="12"/>
                    </a:moveTo>
                    <a:lnTo>
                      <a:pt x="0" y="24"/>
                    </a:lnTo>
                    <a:lnTo>
                      <a:pt x="0" y="12"/>
                    </a:lnTo>
                    <a:lnTo>
                      <a:pt x="42" y="0"/>
                    </a:lnTo>
                    <a:lnTo>
                      <a:pt x="4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2" name="Freeform 161">
                <a:extLst>
                  <a:ext uri="{FF2B5EF4-FFF2-40B4-BE49-F238E27FC236}">
                    <a16:creationId xmlns:a16="http://schemas.microsoft.com/office/drawing/2014/main" id="{6BC9E2CD-3C56-5086-992B-43B144CA6B05}"/>
                  </a:ext>
                </a:extLst>
              </p:cNvPr>
              <p:cNvSpPr>
                <a:spLocks/>
              </p:cNvSpPr>
              <p:nvPr/>
            </p:nvSpPr>
            <p:spPr bwMode="auto">
              <a:xfrm>
                <a:off x="1674" y="1572"/>
                <a:ext cx="54" cy="96"/>
              </a:xfrm>
              <a:custGeom>
                <a:avLst/>
                <a:gdLst>
                  <a:gd name="T0" fmla="*/ 54 w 54"/>
                  <a:gd name="T1" fmla="*/ 0 h 96"/>
                  <a:gd name="T2" fmla="*/ 42 w 54"/>
                  <a:gd name="T3" fmla="*/ 90 h 96"/>
                  <a:gd name="T4" fmla="*/ 36 w 54"/>
                  <a:gd name="T5" fmla="*/ 96 h 96"/>
                  <a:gd name="T6" fmla="*/ 0 w 54"/>
                  <a:gd name="T7" fmla="*/ 96 h 96"/>
                  <a:gd name="T8" fmla="*/ 0 w 54"/>
                  <a:gd name="T9" fmla="*/ 78 h 96"/>
                  <a:gd name="T10" fmla="*/ 24 w 54"/>
                  <a:gd name="T11" fmla="*/ 78 h 96"/>
                  <a:gd name="T12" fmla="*/ 36 w 54"/>
                  <a:gd name="T13" fmla="*/ 0 h 96"/>
                  <a:gd name="T14" fmla="*/ 54 w 54"/>
                  <a:gd name="T15" fmla="*/ 0 h 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96">
                    <a:moveTo>
                      <a:pt x="54" y="0"/>
                    </a:moveTo>
                    <a:lnTo>
                      <a:pt x="42" y="90"/>
                    </a:lnTo>
                    <a:lnTo>
                      <a:pt x="36" y="96"/>
                    </a:lnTo>
                    <a:lnTo>
                      <a:pt x="0" y="96"/>
                    </a:lnTo>
                    <a:lnTo>
                      <a:pt x="0" y="78"/>
                    </a:lnTo>
                    <a:lnTo>
                      <a:pt x="24" y="78"/>
                    </a:lnTo>
                    <a:lnTo>
                      <a:pt x="36" y="0"/>
                    </a:lnTo>
                    <a:lnTo>
                      <a:pt x="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3" name="Freeform 162">
                <a:extLst>
                  <a:ext uri="{FF2B5EF4-FFF2-40B4-BE49-F238E27FC236}">
                    <a16:creationId xmlns:a16="http://schemas.microsoft.com/office/drawing/2014/main" id="{84A0D6CE-4608-0A37-0EBF-9441957F4035}"/>
                  </a:ext>
                </a:extLst>
              </p:cNvPr>
              <p:cNvSpPr>
                <a:spLocks/>
              </p:cNvSpPr>
              <p:nvPr/>
            </p:nvSpPr>
            <p:spPr bwMode="auto">
              <a:xfrm>
                <a:off x="1758" y="1572"/>
                <a:ext cx="42" cy="102"/>
              </a:xfrm>
              <a:custGeom>
                <a:avLst/>
                <a:gdLst>
                  <a:gd name="T0" fmla="*/ 30 w 42"/>
                  <a:gd name="T1" fmla="*/ 0 h 102"/>
                  <a:gd name="T2" fmla="*/ 42 w 42"/>
                  <a:gd name="T3" fmla="*/ 96 h 102"/>
                  <a:gd name="T4" fmla="*/ 36 w 42"/>
                  <a:gd name="T5" fmla="*/ 102 h 102"/>
                  <a:gd name="T6" fmla="*/ 0 w 42"/>
                  <a:gd name="T7" fmla="*/ 96 h 102"/>
                  <a:gd name="T8" fmla="*/ 0 w 42"/>
                  <a:gd name="T9" fmla="*/ 78 h 102"/>
                  <a:gd name="T10" fmla="*/ 24 w 42"/>
                  <a:gd name="T11" fmla="*/ 84 h 102"/>
                  <a:gd name="T12" fmla="*/ 12 w 42"/>
                  <a:gd name="T13" fmla="*/ 0 h 102"/>
                  <a:gd name="T14" fmla="*/ 30 w 42"/>
                  <a:gd name="T15" fmla="*/ 0 h 1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 h="102">
                    <a:moveTo>
                      <a:pt x="30" y="0"/>
                    </a:moveTo>
                    <a:lnTo>
                      <a:pt x="42" y="96"/>
                    </a:lnTo>
                    <a:lnTo>
                      <a:pt x="36" y="102"/>
                    </a:lnTo>
                    <a:lnTo>
                      <a:pt x="0" y="96"/>
                    </a:lnTo>
                    <a:lnTo>
                      <a:pt x="0" y="78"/>
                    </a:lnTo>
                    <a:lnTo>
                      <a:pt x="24" y="84"/>
                    </a:lnTo>
                    <a:lnTo>
                      <a:pt x="12"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4" name="Freeform 163">
                <a:extLst>
                  <a:ext uri="{FF2B5EF4-FFF2-40B4-BE49-F238E27FC236}">
                    <a16:creationId xmlns:a16="http://schemas.microsoft.com/office/drawing/2014/main" id="{23CF68C7-0CE7-3BB2-B90F-647E18EB867D}"/>
                  </a:ext>
                </a:extLst>
              </p:cNvPr>
              <p:cNvSpPr>
                <a:spLocks/>
              </p:cNvSpPr>
              <p:nvPr/>
            </p:nvSpPr>
            <p:spPr bwMode="auto">
              <a:xfrm>
                <a:off x="1764" y="1356"/>
                <a:ext cx="90" cy="138"/>
              </a:xfrm>
              <a:custGeom>
                <a:avLst/>
                <a:gdLst>
                  <a:gd name="T0" fmla="*/ 42 w 90"/>
                  <a:gd name="T1" fmla="*/ 0 h 138"/>
                  <a:gd name="T2" fmla="*/ 90 w 90"/>
                  <a:gd name="T3" fmla="*/ 90 h 138"/>
                  <a:gd name="T4" fmla="*/ 84 w 90"/>
                  <a:gd name="T5" fmla="*/ 96 h 138"/>
                  <a:gd name="T6" fmla="*/ 0 w 90"/>
                  <a:gd name="T7" fmla="*/ 138 h 138"/>
                  <a:gd name="T8" fmla="*/ 0 w 90"/>
                  <a:gd name="T9" fmla="*/ 120 h 138"/>
                  <a:gd name="T10" fmla="*/ 72 w 90"/>
                  <a:gd name="T11" fmla="*/ 84 h 138"/>
                  <a:gd name="T12" fmla="*/ 24 w 90"/>
                  <a:gd name="T13" fmla="*/ 0 h 138"/>
                  <a:gd name="T14" fmla="*/ 42 w 90"/>
                  <a:gd name="T15" fmla="*/ 0 h 1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138">
                    <a:moveTo>
                      <a:pt x="42" y="0"/>
                    </a:moveTo>
                    <a:lnTo>
                      <a:pt x="90" y="90"/>
                    </a:lnTo>
                    <a:lnTo>
                      <a:pt x="84" y="96"/>
                    </a:lnTo>
                    <a:lnTo>
                      <a:pt x="0" y="138"/>
                    </a:lnTo>
                    <a:lnTo>
                      <a:pt x="0" y="120"/>
                    </a:lnTo>
                    <a:lnTo>
                      <a:pt x="72" y="84"/>
                    </a:lnTo>
                    <a:lnTo>
                      <a:pt x="24" y="0"/>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5" name="Freeform 164">
                <a:extLst>
                  <a:ext uri="{FF2B5EF4-FFF2-40B4-BE49-F238E27FC236}">
                    <a16:creationId xmlns:a16="http://schemas.microsoft.com/office/drawing/2014/main" id="{83AD3647-6ADE-D974-2298-15FC7E13C9C0}"/>
                  </a:ext>
                </a:extLst>
              </p:cNvPr>
              <p:cNvSpPr>
                <a:spLocks/>
              </p:cNvSpPr>
              <p:nvPr/>
            </p:nvSpPr>
            <p:spPr bwMode="auto">
              <a:xfrm>
                <a:off x="1656" y="1356"/>
                <a:ext cx="60" cy="144"/>
              </a:xfrm>
              <a:custGeom>
                <a:avLst/>
                <a:gdLst>
                  <a:gd name="T0" fmla="*/ 60 w 60"/>
                  <a:gd name="T1" fmla="*/ 0 h 144"/>
                  <a:gd name="T2" fmla="*/ 42 w 60"/>
                  <a:gd name="T3" fmla="*/ 78 h 144"/>
                  <a:gd name="T4" fmla="*/ 18 w 60"/>
                  <a:gd name="T5" fmla="*/ 144 h 144"/>
                  <a:gd name="T6" fmla="*/ 0 w 60"/>
                  <a:gd name="T7" fmla="*/ 144 h 144"/>
                  <a:gd name="T8" fmla="*/ 24 w 60"/>
                  <a:gd name="T9" fmla="*/ 78 h 144"/>
                  <a:gd name="T10" fmla="*/ 42 w 60"/>
                  <a:gd name="T11" fmla="*/ 0 h 144"/>
                  <a:gd name="T12" fmla="*/ 60 w 60"/>
                  <a:gd name="T13" fmla="*/ 0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 h="144">
                    <a:moveTo>
                      <a:pt x="60" y="0"/>
                    </a:moveTo>
                    <a:lnTo>
                      <a:pt x="42" y="78"/>
                    </a:lnTo>
                    <a:lnTo>
                      <a:pt x="18" y="144"/>
                    </a:lnTo>
                    <a:lnTo>
                      <a:pt x="0" y="144"/>
                    </a:lnTo>
                    <a:lnTo>
                      <a:pt x="24" y="78"/>
                    </a:lnTo>
                    <a:lnTo>
                      <a:pt x="42" y="0"/>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6" name="Freeform 165">
                <a:extLst>
                  <a:ext uri="{FF2B5EF4-FFF2-40B4-BE49-F238E27FC236}">
                    <a16:creationId xmlns:a16="http://schemas.microsoft.com/office/drawing/2014/main" id="{5F10195C-7C11-6164-CAA6-46BECA339F86}"/>
                  </a:ext>
                </a:extLst>
              </p:cNvPr>
              <p:cNvSpPr>
                <a:spLocks/>
              </p:cNvSpPr>
              <p:nvPr/>
            </p:nvSpPr>
            <p:spPr bwMode="auto">
              <a:xfrm>
                <a:off x="1716" y="1224"/>
                <a:ext cx="90" cy="90"/>
              </a:xfrm>
              <a:custGeom>
                <a:avLst/>
                <a:gdLst>
                  <a:gd name="T0" fmla="*/ 0 w 90"/>
                  <a:gd name="T1" fmla="*/ 48 h 90"/>
                  <a:gd name="T2" fmla="*/ 6 w 90"/>
                  <a:gd name="T3" fmla="*/ 30 h 90"/>
                  <a:gd name="T4" fmla="*/ 30 w 90"/>
                  <a:gd name="T5" fmla="*/ 6 h 90"/>
                  <a:gd name="T6" fmla="*/ 48 w 90"/>
                  <a:gd name="T7" fmla="*/ 0 h 90"/>
                  <a:gd name="T8" fmla="*/ 66 w 90"/>
                  <a:gd name="T9" fmla="*/ 6 h 90"/>
                  <a:gd name="T10" fmla="*/ 78 w 90"/>
                  <a:gd name="T11" fmla="*/ 18 h 90"/>
                  <a:gd name="T12" fmla="*/ 84 w 90"/>
                  <a:gd name="T13" fmla="*/ 30 h 90"/>
                  <a:gd name="T14" fmla="*/ 90 w 90"/>
                  <a:gd name="T15" fmla="*/ 48 h 90"/>
                  <a:gd name="T16" fmla="*/ 84 w 90"/>
                  <a:gd name="T17" fmla="*/ 66 h 90"/>
                  <a:gd name="T18" fmla="*/ 78 w 90"/>
                  <a:gd name="T19" fmla="*/ 78 h 90"/>
                  <a:gd name="T20" fmla="*/ 66 w 90"/>
                  <a:gd name="T21" fmla="*/ 84 h 90"/>
                  <a:gd name="T22" fmla="*/ 48 w 90"/>
                  <a:gd name="T23" fmla="*/ 90 h 90"/>
                  <a:gd name="T24" fmla="*/ 30 w 90"/>
                  <a:gd name="T25" fmla="*/ 84 h 90"/>
                  <a:gd name="T26" fmla="*/ 18 w 90"/>
                  <a:gd name="T27" fmla="*/ 78 h 90"/>
                  <a:gd name="T28" fmla="*/ 6 w 90"/>
                  <a:gd name="T29" fmla="*/ 66 h 90"/>
                  <a:gd name="T30" fmla="*/ 0 w 90"/>
                  <a:gd name="T31" fmla="*/ 48 h 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0" h="90">
                    <a:moveTo>
                      <a:pt x="0" y="48"/>
                    </a:moveTo>
                    <a:lnTo>
                      <a:pt x="6" y="30"/>
                    </a:lnTo>
                    <a:lnTo>
                      <a:pt x="30" y="6"/>
                    </a:lnTo>
                    <a:lnTo>
                      <a:pt x="48" y="0"/>
                    </a:lnTo>
                    <a:lnTo>
                      <a:pt x="66" y="6"/>
                    </a:lnTo>
                    <a:lnTo>
                      <a:pt x="78" y="18"/>
                    </a:lnTo>
                    <a:lnTo>
                      <a:pt x="84" y="30"/>
                    </a:lnTo>
                    <a:lnTo>
                      <a:pt x="90" y="48"/>
                    </a:lnTo>
                    <a:lnTo>
                      <a:pt x="84" y="66"/>
                    </a:lnTo>
                    <a:lnTo>
                      <a:pt x="78" y="78"/>
                    </a:lnTo>
                    <a:lnTo>
                      <a:pt x="66" y="84"/>
                    </a:lnTo>
                    <a:lnTo>
                      <a:pt x="48" y="90"/>
                    </a:lnTo>
                    <a:lnTo>
                      <a:pt x="30" y="84"/>
                    </a:lnTo>
                    <a:lnTo>
                      <a:pt x="18" y="78"/>
                    </a:lnTo>
                    <a:lnTo>
                      <a:pt x="6" y="66"/>
                    </a:lnTo>
                    <a:lnTo>
                      <a:pt x="0" y="48"/>
                    </a:lnTo>
                    <a:close/>
                  </a:path>
                </a:pathLst>
              </a:custGeom>
              <a:solidFill>
                <a:srgbClr val="FF9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7" name="Freeform 166">
                <a:extLst>
                  <a:ext uri="{FF2B5EF4-FFF2-40B4-BE49-F238E27FC236}">
                    <a16:creationId xmlns:a16="http://schemas.microsoft.com/office/drawing/2014/main" id="{9680E180-1C81-37C2-5465-BA4374D32D5D}"/>
                  </a:ext>
                </a:extLst>
              </p:cNvPr>
              <p:cNvSpPr>
                <a:spLocks/>
              </p:cNvSpPr>
              <p:nvPr/>
            </p:nvSpPr>
            <p:spPr bwMode="auto">
              <a:xfrm>
                <a:off x="1710" y="1218"/>
                <a:ext cx="102" cy="102"/>
              </a:xfrm>
              <a:custGeom>
                <a:avLst/>
                <a:gdLst>
                  <a:gd name="T0" fmla="*/ 6 w 102"/>
                  <a:gd name="T1" fmla="*/ 36 h 102"/>
                  <a:gd name="T2" fmla="*/ 30 w 102"/>
                  <a:gd name="T3" fmla="*/ 12 h 102"/>
                  <a:gd name="T4" fmla="*/ 36 w 102"/>
                  <a:gd name="T5" fmla="*/ 6 h 102"/>
                  <a:gd name="T6" fmla="*/ 54 w 102"/>
                  <a:gd name="T7" fmla="*/ 0 h 102"/>
                  <a:gd name="T8" fmla="*/ 72 w 102"/>
                  <a:gd name="T9" fmla="*/ 6 h 102"/>
                  <a:gd name="T10" fmla="*/ 78 w 102"/>
                  <a:gd name="T11" fmla="*/ 12 h 102"/>
                  <a:gd name="T12" fmla="*/ 90 w 102"/>
                  <a:gd name="T13" fmla="*/ 24 h 102"/>
                  <a:gd name="T14" fmla="*/ 96 w 102"/>
                  <a:gd name="T15" fmla="*/ 36 h 102"/>
                  <a:gd name="T16" fmla="*/ 102 w 102"/>
                  <a:gd name="T17" fmla="*/ 54 h 102"/>
                  <a:gd name="T18" fmla="*/ 96 w 102"/>
                  <a:gd name="T19" fmla="*/ 72 h 102"/>
                  <a:gd name="T20" fmla="*/ 90 w 102"/>
                  <a:gd name="T21" fmla="*/ 84 h 102"/>
                  <a:gd name="T22" fmla="*/ 84 w 102"/>
                  <a:gd name="T23" fmla="*/ 90 h 102"/>
                  <a:gd name="T24" fmla="*/ 72 w 102"/>
                  <a:gd name="T25" fmla="*/ 96 h 102"/>
                  <a:gd name="T26" fmla="*/ 54 w 102"/>
                  <a:gd name="T27" fmla="*/ 102 h 102"/>
                  <a:gd name="T28" fmla="*/ 36 w 102"/>
                  <a:gd name="T29" fmla="*/ 96 h 102"/>
                  <a:gd name="T30" fmla="*/ 24 w 102"/>
                  <a:gd name="T31" fmla="*/ 90 h 102"/>
                  <a:gd name="T32" fmla="*/ 18 w 102"/>
                  <a:gd name="T33" fmla="*/ 84 h 102"/>
                  <a:gd name="T34" fmla="*/ 6 w 102"/>
                  <a:gd name="T35" fmla="*/ 72 h 102"/>
                  <a:gd name="T36" fmla="*/ 0 w 102"/>
                  <a:gd name="T37" fmla="*/ 54 h 102"/>
                  <a:gd name="T38" fmla="*/ 12 w 102"/>
                  <a:gd name="T39" fmla="*/ 54 h 102"/>
                  <a:gd name="T40" fmla="*/ 18 w 102"/>
                  <a:gd name="T41" fmla="*/ 72 h 102"/>
                  <a:gd name="T42" fmla="*/ 24 w 102"/>
                  <a:gd name="T43" fmla="*/ 78 h 102"/>
                  <a:gd name="T44" fmla="*/ 36 w 102"/>
                  <a:gd name="T45" fmla="*/ 84 h 102"/>
                  <a:gd name="T46" fmla="*/ 54 w 102"/>
                  <a:gd name="T47" fmla="*/ 90 h 102"/>
                  <a:gd name="T48" fmla="*/ 72 w 102"/>
                  <a:gd name="T49" fmla="*/ 84 h 102"/>
                  <a:gd name="T50" fmla="*/ 78 w 102"/>
                  <a:gd name="T51" fmla="*/ 78 h 102"/>
                  <a:gd name="T52" fmla="*/ 84 w 102"/>
                  <a:gd name="T53" fmla="*/ 72 h 102"/>
                  <a:gd name="T54" fmla="*/ 90 w 102"/>
                  <a:gd name="T55" fmla="*/ 54 h 102"/>
                  <a:gd name="T56" fmla="*/ 84 w 102"/>
                  <a:gd name="T57" fmla="*/ 36 h 102"/>
                  <a:gd name="T58" fmla="*/ 78 w 102"/>
                  <a:gd name="T59" fmla="*/ 24 h 102"/>
                  <a:gd name="T60" fmla="*/ 72 w 102"/>
                  <a:gd name="T61" fmla="*/ 18 h 102"/>
                  <a:gd name="T62" fmla="*/ 54 w 102"/>
                  <a:gd name="T63" fmla="*/ 12 h 102"/>
                  <a:gd name="T64" fmla="*/ 36 w 102"/>
                  <a:gd name="T65" fmla="*/ 18 h 102"/>
                  <a:gd name="T66" fmla="*/ 18 w 102"/>
                  <a:gd name="T67" fmla="*/ 36 h 102"/>
                  <a:gd name="T68" fmla="*/ 6 w 102"/>
                  <a:gd name="T69" fmla="*/ 36 h 1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2" h="102">
                    <a:moveTo>
                      <a:pt x="6" y="36"/>
                    </a:moveTo>
                    <a:lnTo>
                      <a:pt x="30" y="12"/>
                    </a:lnTo>
                    <a:lnTo>
                      <a:pt x="36" y="6"/>
                    </a:lnTo>
                    <a:lnTo>
                      <a:pt x="54" y="0"/>
                    </a:lnTo>
                    <a:lnTo>
                      <a:pt x="72" y="6"/>
                    </a:lnTo>
                    <a:lnTo>
                      <a:pt x="78" y="12"/>
                    </a:lnTo>
                    <a:lnTo>
                      <a:pt x="90" y="24"/>
                    </a:lnTo>
                    <a:lnTo>
                      <a:pt x="96" y="36"/>
                    </a:lnTo>
                    <a:lnTo>
                      <a:pt x="102" y="54"/>
                    </a:lnTo>
                    <a:lnTo>
                      <a:pt x="96" y="72"/>
                    </a:lnTo>
                    <a:lnTo>
                      <a:pt x="90" y="84"/>
                    </a:lnTo>
                    <a:lnTo>
                      <a:pt x="84" y="90"/>
                    </a:lnTo>
                    <a:lnTo>
                      <a:pt x="72" y="96"/>
                    </a:lnTo>
                    <a:lnTo>
                      <a:pt x="54" y="102"/>
                    </a:lnTo>
                    <a:lnTo>
                      <a:pt x="36" y="96"/>
                    </a:lnTo>
                    <a:lnTo>
                      <a:pt x="24" y="90"/>
                    </a:lnTo>
                    <a:lnTo>
                      <a:pt x="18" y="84"/>
                    </a:lnTo>
                    <a:lnTo>
                      <a:pt x="6" y="72"/>
                    </a:lnTo>
                    <a:lnTo>
                      <a:pt x="0" y="54"/>
                    </a:lnTo>
                    <a:lnTo>
                      <a:pt x="12" y="54"/>
                    </a:lnTo>
                    <a:lnTo>
                      <a:pt x="18" y="72"/>
                    </a:lnTo>
                    <a:lnTo>
                      <a:pt x="24" y="78"/>
                    </a:lnTo>
                    <a:lnTo>
                      <a:pt x="36" y="84"/>
                    </a:lnTo>
                    <a:lnTo>
                      <a:pt x="54" y="90"/>
                    </a:lnTo>
                    <a:lnTo>
                      <a:pt x="72" y="84"/>
                    </a:lnTo>
                    <a:lnTo>
                      <a:pt x="78" y="78"/>
                    </a:lnTo>
                    <a:lnTo>
                      <a:pt x="84" y="72"/>
                    </a:lnTo>
                    <a:lnTo>
                      <a:pt x="90" y="54"/>
                    </a:lnTo>
                    <a:lnTo>
                      <a:pt x="84" y="36"/>
                    </a:lnTo>
                    <a:lnTo>
                      <a:pt x="78" y="24"/>
                    </a:lnTo>
                    <a:lnTo>
                      <a:pt x="72" y="18"/>
                    </a:lnTo>
                    <a:lnTo>
                      <a:pt x="54" y="12"/>
                    </a:lnTo>
                    <a:lnTo>
                      <a:pt x="36" y="18"/>
                    </a:lnTo>
                    <a:lnTo>
                      <a:pt x="18" y="36"/>
                    </a:lnTo>
                    <a:lnTo>
                      <a:pt x="6"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8" name="Freeform 167">
                <a:extLst>
                  <a:ext uri="{FF2B5EF4-FFF2-40B4-BE49-F238E27FC236}">
                    <a16:creationId xmlns:a16="http://schemas.microsoft.com/office/drawing/2014/main" id="{A95D80C6-E8F2-150F-78CB-536A52C1EE66}"/>
                  </a:ext>
                </a:extLst>
              </p:cNvPr>
              <p:cNvSpPr>
                <a:spLocks/>
              </p:cNvSpPr>
              <p:nvPr/>
            </p:nvSpPr>
            <p:spPr bwMode="auto">
              <a:xfrm>
                <a:off x="1710" y="1254"/>
                <a:ext cx="18" cy="18"/>
              </a:xfrm>
              <a:custGeom>
                <a:avLst/>
                <a:gdLst>
                  <a:gd name="T0" fmla="*/ 0 w 18"/>
                  <a:gd name="T1" fmla="*/ 18 h 18"/>
                  <a:gd name="T2" fmla="*/ 6 w 18"/>
                  <a:gd name="T3" fmla="*/ 0 h 18"/>
                  <a:gd name="T4" fmla="*/ 18 w 18"/>
                  <a:gd name="T5" fmla="*/ 0 h 18"/>
                  <a:gd name="T6" fmla="*/ 12 w 18"/>
                  <a:gd name="T7" fmla="*/ 18 h 18"/>
                  <a:gd name="T8" fmla="*/ 0 w 18"/>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0" y="18"/>
                    </a:moveTo>
                    <a:lnTo>
                      <a:pt x="6" y="0"/>
                    </a:lnTo>
                    <a:lnTo>
                      <a:pt x="18" y="0"/>
                    </a:lnTo>
                    <a:lnTo>
                      <a:pt x="12"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19" name="Freeform 168">
                <a:extLst>
                  <a:ext uri="{FF2B5EF4-FFF2-40B4-BE49-F238E27FC236}">
                    <a16:creationId xmlns:a16="http://schemas.microsoft.com/office/drawing/2014/main" id="{B27D95FF-5994-0EA8-C91A-C1963AF74699}"/>
                  </a:ext>
                </a:extLst>
              </p:cNvPr>
              <p:cNvSpPr>
                <a:spLocks/>
              </p:cNvSpPr>
              <p:nvPr/>
            </p:nvSpPr>
            <p:spPr bwMode="auto">
              <a:xfrm>
                <a:off x="1704" y="1242"/>
                <a:ext cx="24" cy="42"/>
              </a:xfrm>
              <a:custGeom>
                <a:avLst/>
                <a:gdLst>
                  <a:gd name="T0" fmla="*/ 0 w 24"/>
                  <a:gd name="T1" fmla="*/ 24 h 42"/>
                  <a:gd name="T2" fmla="*/ 6 w 24"/>
                  <a:gd name="T3" fmla="*/ 24 h 42"/>
                  <a:gd name="T4" fmla="*/ 6 w 24"/>
                  <a:gd name="T5" fmla="*/ 24 h 42"/>
                  <a:gd name="T6" fmla="*/ 0 w 24"/>
                  <a:gd name="T7" fmla="*/ 18 h 42"/>
                  <a:gd name="T8" fmla="*/ 0 w 24"/>
                  <a:gd name="T9" fmla="*/ 18 h 42"/>
                  <a:gd name="T10" fmla="*/ 0 w 24"/>
                  <a:gd name="T11" fmla="*/ 0 h 42"/>
                  <a:gd name="T12" fmla="*/ 12 w 24"/>
                  <a:gd name="T13" fmla="*/ 6 h 42"/>
                  <a:gd name="T14" fmla="*/ 18 w 24"/>
                  <a:gd name="T15" fmla="*/ 12 h 42"/>
                  <a:gd name="T16" fmla="*/ 24 w 24"/>
                  <a:gd name="T17" fmla="*/ 18 h 42"/>
                  <a:gd name="T18" fmla="*/ 24 w 24"/>
                  <a:gd name="T19" fmla="*/ 30 h 42"/>
                  <a:gd name="T20" fmla="*/ 18 w 24"/>
                  <a:gd name="T21" fmla="*/ 36 h 42"/>
                  <a:gd name="T22" fmla="*/ 12 w 24"/>
                  <a:gd name="T23" fmla="*/ 42 h 42"/>
                  <a:gd name="T24" fmla="*/ 0 w 24"/>
                  <a:gd name="T25" fmla="*/ 42 h 42"/>
                  <a:gd name="T26" fmla="*/ 0 w 24"/>
                  <a:gd name="T27" fmla="*/ 24 h 4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 h="42">
                    <a:moveTo>
                      <a:pt x="0" y="24"/>
                    </a:moveTo>
                    <a:lnTo>
                      <a:pt x="6" y="24"/>
                    </a:lnTo>
                    <a:lnTo>
                      <a:pt x="0" y="18"/>
                    </a:lnTo>
                    <a:lnTo>
                      <a:pt x="0" y="0"/>
                    </a:lnTo>
                    <a:lnTo>
                      <a:pt x="12" y="6"/>
                    </a:lnTo>
                    <a:lnTo>
                      <a:pt x="18" y="12"/>
                    </a:lnTo>
                    <a:lnTo>
                      <a:pt x="24" y="18"/>
                    </a:lnTo>
                    <a:lnTo>
                      <a:pt x="24" y="30"/>
                    </a:lnTo>
                    <a:lnTo>
                      <a:pt x="18" y="36"/>
                    </a:lnTo>
                    <a:lnTo>
                      <a:pt x="12" y="42"/>
                    </a:lnTo>
                    <a:lnTo>
                      <a:pt x="0" y="42"/>
                    </a:lnTo>
                    <a:lnTo>
                      <a:pt x="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0" name="Freeform 169">
                <a:extLst>
                  <a:ext uri="{FF2B5EF4-FFF2-40B4-BE49-F238E27FC236}">
                    <a16:creationId xmlns:a16="http://schemas.microsoft.com/office/drawing/2014/main" id="{3C9F82F6-44D3-7F3A-ED00-17D490FE76CE}"/>
                  </a:ext>
                </a:extLst>
              </p:cNvPr>
              <p:cNvSpPr>
                <a:spLocks/>
              </p:cNvSpPr>
              <p:nvPr/>
            </p:nvSpPr>
            <p:spPr bwMode="auto">
              <a:xfrm>
                <a:off x="1704" y="1236"/>
                <a:ext cx="24" cy="30"/>
              </a:xfrm>
              <a:custGeom>
                <a:avLst/>
                <a:gdLst>
                  <a:gd name="T0" fmla="*/ 0 w 24"/>
                  <a:gd name="T1" fmla="*/ 24 h 30"/>
                  <a:gd name="T2" fmla="*/ 0 w 24"/>
                  <a:gd name="T3" fmla="*/ 12 h 30"/>
                  <a:gd name="T4" fmla="*/ 24 w 24"/>
                  <a:gd name="T5" fmla="*/ 0 h 30"/>
                  <a:gd name="T6" fmla="*/ 24 w 24"/>
                  <a:gd name="T7" fmla="*/ 18 h 30"/>
                  <a:gd name="T8" fmla="*/ 0 w 24"/>
                  <a:gd name="T9" fmla="*/ 30 h 30"/>
                  <a:gd name="T10" fmla="*/ 0 w 24"/>
                  <a:gd name="T11" fmla="*/ 24 h 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30">
                    <a:moveTo>
                      <a:pt x="0" y="24"/>
                    </a:moveTo>
                    <a:lnTo>
                      <a:pt x="0" y="12"/>
                    </a:lnTo>
                    <a:lnTo>
                      <a:pt x="24" y="0"/>
                    </a:lnTo>
                    <a:lnTo>
                      <a:pt x="24" y="18"/>
                    </a:lnTo>
                    <a:lnTo>
                      <a:pt x="0" y="30"/>
                    </a:lnTo>
                    <a:lnTo>
                      <a:pt x="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1" name="Freeform 170">
                <a:extLst>
                  <a:ext uri="{FF2B5EF4-FFF2-40B4-BE49-F238E27FC236}">
                    <a16:creationId xmlns:a16="http://schemas.microsoft.com/office/drawing/2014/main" id="{AA6E8002-EDED-D0DB-D19B-4CBBF8F78D77}"/>
                  </a:ext>
                </a:extLst>
              </p:cNvPr>
              <p:cNvSpPr>
                <a:spLocks/>
              </p:cNvSpPr>
              <p:nvPr/>
            </p:nvSpPr>
            <p:spPr bwMode="auto">
              <a:xfrm>
                <a:off x="1716" y="1224"/>
                <a:ext cx="24" cy="30"/>
              </a:xfrm>
              <a:custGeom>
                <a:avLst/>
                <a:gdLst>
                  <a:gd name="T0" fmla="*/ 6 w 24"/>
                  <a:gd name="T1" fmla="*/ 18 h 30"/>
                  <a:gd name="T2" fmla="*/ 6 w 24"/>
                  <a:gd name="T3" fmla="*/ 18 h 30"/>
                  <a:gd name="T4" fmla="*/ 0 w 24"/>
                  <a:gd name="T5" fmla="*/ 12 h 30"/>
                  <a:gd name="T6" fmla="*/ 12 w 24"/>
                  <a:gd name="T7" fmla="*/ 0 h 30"/>
                  <a:gd name="T8" fmla="*/ 18 w 24"/>
                  <a:gd name="T9" fmla="*/ 6 h 30"/>
                  <a:gd name="T10" fmla="*/ 24 w 24"/>
                  <a:gd name="T11" fmla="*/ 12 h 30"/>
                  <a:gd name="T12" fmla="*/ 24 w 24"/>
                  <a:gd name="T13" fmla="*/ 18 h 30"/>
                  <a:gd name="T14" fmla="*/ 12 w 24"/>
                  <a:gd name="T15" fmla="*/ 30 h 30"/>
                  <a:gd name="T16" fmla="*/ 6 w 24"/>
                  <a:gd name="T17" fmla="*/ 18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30">
                    <a:moveTo>
                      <a:pt x="6" y="18"/>
                    </a:moveTo>
                    <a:lnTo>
                      <a:pt x="6" y="18"/>
                    </a:lnTo>
                    <a:lnTo>
                      <a:pt x="0" y="12"/>
                    </a:lnTo>
                    <a:lnTo>
                      <a:pt x="12" y="0"/>
                    </a:lnTo>
                    <a:lnTo>
                      <a:pt x="18" y="6"/>
                    </a:lnTo>
                    <a:lnTo>
                      <a:pt x="24" y="12"/>
                    </a:lnTo>
                    <a:lnTo>
                      <a:pt x="24" y="18"/>
                    </a:lnTo>
                    <a:lnTo>
                      <a:pt x="12" y="3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2" name="Freeform 171">
                <a:extLst>
                  <a:ext uri="{FF2B5EF4-FFF2-40B4-BE49-F238E27FC236}">
                    <a16:creationId xmlns:a16="http://schemas.microsoft.com/office/drawing/2014/main" id="{6BB2D2A2-F1FE-85C4-E5E2-53EBE0F41E52}"/>
                  </a:ext>
                </a:extLst>
              </p:cNvPr>
              <p:cNvSpPr>
                <a:spLocks/>
              </p:cNvSpPr>
              <p:nvPr/>
            </p:nvSpPr>
            <p:spPr bwMode="auto">
              <a:xfrm>
                <a:off x="1716" y="1224"/>
                <a:ext cx="42" cy="18"/>
              </a:xfrm>
              <a:custGeom>
                <a:avLst/>
                <a:gdLst>
                  <a:gd name="T0" fmla="*/ 0 w 42"/>
                  <a:gd name="T1" fmla="*/ 12 h 18"/>
                  <a:gd name="T2" fmla="*/ 6 w 42"/>
                  <a:gd name="T3" fmla="*/ 0 h 18"/>
                  <a:gd name="T4" fmla="*/ 42 w 42"/>
                  <a:gd name="T5" fmla="*/ 0 h 18"/>
                  <a:gd name="T6" fmla="*/ 42 w 42"/>
                  <a:gd name="T7" fmla="*/ 18 h 18"/>
                  <a:gd name="T8" fmla="*/ 6 w 42"/>
                  <a:gd name="T9" fmla="*/ 18 h 18"/>
                  <a:gd name="T10" fmla="*/ 0 w 42"/>
                  <a:gd name="T11" fmla="*/ 12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18">
                    <a:moveTo>
                      <a:pt x="0" y="12"/>
                    </a:moveTo>
                    <a:lnTo>
                      <a:pt x="6" y="0"/>
                    </a:lnTo>
                    <a:lnTo>
                      <a:pt x="42" y="0"/>
                    </a:lnTo>
                    <a:lnTo>
                      <a:pt x="42" y="18"/>
                    </a:lnTo>
                    <a:lnTo>
                      <a:pt x="6" y="18"/>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3" name="Freeform 172">
                <a:extLst>
                  <a:ext uri="{FF2B5EF4-FFF2-40B4-BE49-F238E27FC236}">
                    <a16:creationId xmlns:a16="http://schemas.microsoft.com/office/drawing/2014/main" id="{50A3ED69-C05C-662D-C64D-8CEC1AC1E882}"/>
                  </a:ext>
                </a:extLst>
              </p:cNvPr>
              <p:cNvSpPr>
                <a:spLocks/>
              </p:cNvSpPr>
              <p:nvPr/>
            </p:nvSpPr>
            <p:spPr bwMode="auto">
              <a:xfrm>
                <a:off x="1746" y="1206"/>
                <a:ext cx="24" cy="36"/>
              </a:xfrm>
              <a:custGeom>
                <a:avLst/>
                <a:gdLst>
                  <a:gd name="T0" fmla="*/ 6 w 24"/>
                  <a:gd name="T1" fmla="*/ 24 h 36"/>
                  <a:gd name="T2" fmla="*/ 6 w 24"/>
                  <a:gd name="T3" fmla="*/ 24 h 36"/>
                  <a:gd name="T4" fmla="*/ 0 w 24"/>
                  <a:gd name="T5" fmla="*/ 18 h 36"/>
                  <a:gd name="T6" fmla="*/ 0 w 24"/>
                  <a:gd name="T7" fmla="*/ 12 h 36"/>
                  <a:gd name="T8" fmla="*/ 0 w 24"/>
                  <a:gd name="T9" fmla="*/ 0 h 36"/>
                  <a:gd name="T10" fmla="*/ 18 w 24"/>
                  <a:gd name="T11" fmla="*/ 0 h 36"/>
                  <a:gd name="T12" fmla="*/ 18 w 24"/>
                  <a:gd name="T13" fmla="*/ 12 h 36"/>
                  <a:gd name="T14" fmla="*/ 18 w 24"/>
                  <a:gd name="T15" fmla="*/ 12 h 36"/>
                  <a:gd name="T16" fmla="*/ 24 w 24"/>
                  <a:gd name="T17" fmla="*/ 18 h 36"/>
                  <a:gd name="T18" fmla="*/ 24 w 24"/>
                  <a:gd name="T19" fmla="*/ 24 h 36"/>
                  <a:gd name="T20" fmla="*/ 12 w 24"/>
                  <a:gd name="T21" fmla="*/ 36 h 36"/>
                  <a:gd name="T22" fmla="*/ 6 w 24"/>
                  <a:gd name="T23" fmla="*/ 24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36">
                    <a:moveTo>
                      <a:pt x="6" y="24"/>
                    </a:moveTo>
                    <a:lnTo>
                      <a:pt x="6" y="24"/>
                    </a:lnTo>
                    <a:lnTo>
                      <a:pt x="0" y="18"/>
                    </a:lnTo>
                    <a:lnTo>
                      <a:pt x="0" y="12"/>
                    </a:lnTo>
                    <a:lnTo>
                      <a:pt x="0" y="0"/>
                    </a:lnTo>
                    <a:lnTo>
                      <a:pt x="18" y="0"/>
                    </a:lnTo>
                    <a:lnTo>
                      <a:pt x="18" y="12"/>
                    </a:lnTo>
                    <a:lnTo>
                      <a:pt x="24" y="18"/>
                    </a:lnTo>
                    <a:lnTo>
                      <a:pt x="24" y="24"/>
                    </a:lnTo>
                    <a:lnTo>
                      <a:pt x="12" y="36"/>
                    </a:lnTo>
                    <a:lnTo>
                      <a:pt x="6"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4" name="Freeform 173">
                <a:extLst>
                  <a:ext uri="{FF2B5EF4-FFF2-40B4-BE49-F238E27FC236}">
                    <a16:creationId xmlns:a16="http://schemas.microsoft.com/office/drawing/2014/main" id="{90BC7034-9F75-2213-1AE6-DC5C35BE685C}"/>
                  </a:ext>
                </a:extLst>
              </p:cNvPr>
              <p:cNvSpPr>
                <a:spLocks/>
              </p:cNvSpPr>
              <p:nvPr/>
            </p:nvSpPr>
            <p:spPr bwMode="auto">
              <a:xfrm>
                <a:off x="1746" y="1200"/>
                <a:ext cx="36" cy="30"/>
              </a:xfrm>
              <a:custGeom>
                <a:avLst/>
                <a:gdLst>
                  <a:gd name="T0" fmla="*/ 0 w 36"/>
                  <a:gd name="T1" fmla="*/ 6 h 30"/>
                  <a:gd name="T2" fmla="*/ 6 w 36"/>
                  <a:gd name="T3" fmla="*/ 0 h 30"/>
                  <a:gd name="T4" fmla="*/ 24 w 36"/>
                  <a:gd name="T5" fmla="*/ 6 h 30"/>
                  <a:gd name="T6" fmla="*/ 36 w 36"/>
                  <a:gd name="T7" fmla="*/ 12 h 30"/>
                  <a:gd name="T8" fmla="*/ 36 w 36"/>
                  <a:gd name="T9" fmla="*/ 30 h 30"/>
                  <a:gd name="T10" fmla="*/ 24 w 36"/>
                  <a:gd name="T11" fmla="*/ 24 h 30"/>
                  <a:gd name="T12" fmla="*/ 6 w 36"/>
                  <a:gd name="T13" fmla="*/ 18 h 30"/>
                  <a:gd name="T14" fmla="*/ 0 w 36"/>
                  <a:gd name="T15" fmla="*/ 6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30">
                    <a:moveTo>
                      <a:pt x="0" y="6"/>
                    </a:moveTo>
                    <a:lnTo>
                      <a:pt x="6" y="0"/>
                    </a:lnTo>
                    <a:lnTo>
                      <a:pt x="24" y="6"/>
                    </a:lnTo>
                    <a:lnTo>
                      <a:pt x="36" y="12"/>
                    </a:lnTo>
                    <a:lnTo>
                      <a:pt x="36" y="30"/>
                    </a:lnTo>
                    <a:lnTo>
                      <a:pt x="24" y="24"/>
                    </a:lnTo>
                    <a:lnTo>
                      <a:pt x="6" y="18"/>
                    </a:ln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5" name="Freeform 174">
                <a:extLst>
                  <a:ext uri="{FF2B5EF4-FFF2-40B4-BE49-F238E27FC236}">
                    <a16:creationId xmlns:a16="http://schemas.microsoft.com/office/drawing/2014/main" id="{ED0A427B-2064-A8AA-F550-3D9FEBD5866C}"/>
                  </a:ext>
                </a:extLst>
              </p:cNvPr>
              <p:cNvSpPr>
                <a:spLocks/>
              </p:cNvSpPr>
              <p:nvPr/>
            </p:nvSpPr>
            <p:spPr bwMode="auto">
              <a:xfrm>
                <a:off x="1764" y="1212"/>
                <a:ext cx="24" cy="24"/>
              </a:xfrm>
              <a:custGeom>
                <a:avLst/>
                <a:gdLst>
                  <a:gd name="T0" fmla="*/ 18 w 24"/>
                  <a:gd name="T1" fmla="*/ 0 h 24"/>
                  <a:gd name="T2" fmla="*/ 24 w 24"/>
                  <a:gd name="T3" fmla="*/ 12 h 24"/>
                  <a:gd name="T4" fmla="*/ 12 w 24"/>
                  <a:gd name="T5" fmla="*/ 24 h 24"/>
                  <a:gd name="T6" fmla="*/ 0 w 24"/>
                  <a:gd name="T7" fmla="*/ 12 h 24"/>
                  <a:gd name="T8" fmla="*/ 12 w 24"/>
                  <a:gd name="T9" fmla="*/ 0 h 24"/>
                  <a:gd name="T10" fmla="*/ 18 w 24"/>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24">
                    <a:moveTo>
                      <a:pt x="18" y="0"/>
                    </a:moveTo>
                    <a:lnTo>
                      <a:pt x="24" y="12"/>
                    </a:lnTo>
                    <a:lnTo>
                      <a:pt x="12" y="24"/>
                    </a:lnTo>
                    <a:lnTo>
                      <a:pt x="0" y="12"/>
                    </a:lnTo>
                    <a:lnTo>
                      <a:pt x="12" y="0"/>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6" name="Freeform 175">
                <a:extLst>
                  <a:ext uri="{FF2B5EF4-FFF2-40B4-BE49-F238E27FC236}">
                    <a16:creationId xmlns:a16="http://schemas.microsoft.com/office/drawing/2014/main" id="{6AD7F021-EA97-6100-05C6-A2F8C8472B3A}"/>
                  </a:ext>
                </a:extLst>
              </p:cNvPr>
              <p:cNvSpPr>
                <a:spLocks/>
              </p:cNvSpPr>
              <p:nvPr/>
            </p:nvSpPr>
            <p:spPr bwMode="auto">
              <a:xfrm>
                <a:off x="1764" y="1224"/>
                <a:ext cx="36" cy="18"/>
              </a:xfrm>
              <a:custGeom>
                <a:avLst/>
                <a:gdLst>
                  <a:gd name="T0" fmla="*/ 6 w 36"/>
                  <a:gd name="T1" fmla="*/ 0 h 18"/>
                  <a:gd name="T2" fmla="*/ 36 w 36"/>
                  <a:gd name="T3" fmla="*/ 0 h 18"/>
                  <a:gd name="T4" fmla="*/ 36 w 36"/>
                  <a:gd name="T5" fmla="*/ 18 h 18"/>
                  <a:gd name="T6" fmla="*/ 6 w 36"/>
                  <a:gd name="T7" fmla="*/ 18 h 18"/>
                  <a:gd name="T8" fmla="*/ 0 w 36"/>
                  <a:gd name="T9" fmla="*/ 0 h 18"/>
                  <a:gd name="T10" fmla="*/ 6 w 36"/>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18">
                    <a:moveTo>
                      <a:pt x="6" y="0"/>
                    </a:moveTo>
                    <a:lnTo>
                      <a:pt x="36" y="0"/>
                    </a:lnTo>
                    <a:lnTo>
                      <a:pt x="36" y="18"/>
                    </a:lnTo>
                    <a:lnTo>
                      <a:pt x="6" y="18"/>
                    </a:lnTo>
                    <a:lnTo>
                      <a:pt x="0"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7" name="Freeform 176">
                <a:extLst>
                  <a:ext uri="{FF2B5EF4-FFF2-40B4-BE49-F238E27FC236}">
                    <a16:creationId xmlns:a16="http://schemas.microsoft.com/office/drawing/2014/main" id="{C80F6BAC-8394-57C2-7D93-384078140898}"/>
                  </a:ext>
                </a:extLst>
              </p:cNvPr>
              <p:cNvSpPr>
                <a:spLocks/>
              </p:cNvSpPr>
              <p:nvPr/>
            </p:nvSpPr>
            <p:spPr bwMode="auto">
              <a:xfrm>
                <a:off x="1788" y="1224"/>
                <a:ext cx="18" cy="24"/>
              </a:xfrm>
              <a:custGeom>
                <a:avLst/>
                <a:gdLst>
                  <a:gd name="T0" fmla="*/ 12 w 18"/>
                  <a:gd name="T1" fmla="*/ 0 h 24"/>
                  <a:gd name="T2" fmla="*/ 18 w 18"/>
                  <a:gd name="T3" fmla="*/ 6 h 24"/>
                  <a:gd name="T4" fmla="*/ 18 w 18"/>
                  <a:gd name="T5" fmla="*/ 12 h 24"/>
                  <a:gd name="T6" fmla="*/ 18 w 18"/>
                  <a:gd name="T7" fmla="*/ 18 h 24"/>
                  <a:gd name="T8" fmla="*/ 12 w 18"/>
                  <a:gd name="T9" fmla="*/ 24 h 24"/>
                  <a:gd name="T10" fmla="*/ 0 w 18"/>
                  <a:gd name="T11" fmla="*/ 12 h 24"/>
                  <a:gd name="T12" fmla="*/ 0 w 18"/>
                  <a:gd name="T13" fmla="*/ 12 h 24"/>
                  <a:gd name="T14" fmla="*/ 0 w 18"/>
                  <a:gd name="T15" fmla="*/ 6 h 24"/>
                  <a:gd name="T16" fmla="*/ 12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24">
                    <a:moveTo>
                      <a:pt x="12" y="0"/>
                    </a:moveTo>
                    <a:lnTo>
                      <a:pt x="18" y="6"/>
                    </a:lnTo>
                    <a:lnTo>
                      <a:pt x="18" y="12"/>
                    </a:lnTo>
                    <a:lnTo>
                      <a:pt x="18" y="18"/>
                    </a:lnTo>
                    <a:lnTo>
                      <a:pt x="12" y="24"/>
                    </a:lnTo>
                    <a:lnTo>
                      <a:pt x="0" y="12"/>
                    </a:lnTo>
                    <a:lnTo>
                      <a:pt x="0" y="6"/>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8" name="Freeform 177">
                <a:extLst>
                  <a:ext uri="{FF2B5EF4-FFF2-40B4-BE49-F238E27FC236}">
                    <a16:creationId xmlns:a16="http://schemas.microsoft.com/office/drawing/2014/main" id="{4F236FAC-837A-2D07-666F-C577B1F118DB}"/>
                  </a:ext>
                </a:extLst>
              </p:cNvPr>
              <p:cNvSpPr>
                <a:spLocks/>
              </p:cNvSpPr>
              <p:nvPr/>
            </p:nvSpPr>
            <p:spPr bwMode="auto">
              <a:xfrm>
                <a:off x="1788" y="1236"/>
                <a:ext cx="24" cy="24"/>
              </a:xfrm>
              <a:custGeom>
                <a:avLst/>
                <a:gdLst>
                  <a:gd name="T0" fmla="*/ 6 w 24"/>
                  <a:gd name="T1" fmla="*/ 0 h 24"/>
                  <a:gd name="T2" fmla="*/ 18 w 24"/>
                  <a:gd name="T3" fmla="*/ 6 h 24"/>
                  <a:gd name="T4" fmla="*/ 24 w 24"/>
                  <a:gd name="T5" fmla="*/ 6 h 24"/>
                  <a:gd name="T6" fmla="*/ 24 w 24"/>
                  <a:gd name="T7" fmla="*/ 24 h 24"/>
                  <a:gd name="T8" fmla="*/ 18 w 24"/>
                  <a:gd name="T9" fmla="*/ 24 h 24"/>
                  <a:gd name="T10" fmla="*/ 6 w 24"/>
                  <a:gd name="T11" fmla="*/ 18 h 24"/>
                  <a:gd name="T12" fmla="*/ 0 w 24"/>
                  <a:gd name="T13" fmla="*/ 0 h 24"/>
                  <a:gd name="T14" fmla="*/ 6 w 24"/>
                  <a:gd name="T15" fmla="*/ 0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 h="24">
                    <a:moveTo>
                      <a:pt x="6" y="0"/>
                    </a:moveTo>
                    <a:lnTo>
                      <a:pt x="18" y="6"/>
                    </a:lnTo>
                    <a:lnTo>
                      <a:pt x="24" y="6"/>
                    </a:lnTo>
                    <a:lnTo>
                      <a:pt x="24" y="24"/>
                    </a:lnTo>
                    <a:lnTo>
                      <a:pt x="18" y="24"/>
                    </a:lnTo>
                    <a:lnTo>
                      <a:pt x="6" y="18"/>
                    </a:lnTo>
                    <a:lnTo>
                      <a:pt x="0"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29" name="Freeform 178">
                <a:extLst>
                  <a:ext uri="{FF2B5EF4-FFF2-40B4-BE49-F238E27FC236}">
                    <a16:creationId xmlns:a16="http://schemas.microsoft.com/office/drawing/2014/main" id="{7E642D2B-53C8-497C-02F2-D6F21084B698}"/>
                  </a:ext>
                </a:extLst>
              </p:cNvPr>
              <p:cNvSpPr>
                <a:spLocks/>
              </p:cNvSpPr>
              <p:nvPr/>
            </p:nvSpPr>
            <p:spPr bwMode="auto">
              <a:xfrm>
                <a:off x="1794" y="1242"/>
                <a:ext cx="24" cy="42"/>
              </a:xfrm>
              <a:custGeom>
                <a:avLst/>
                <a:gdLst>
                  <a:gd name="T0" fmla="*/ 18 w 24"/>
                  <a:gd name="T1" fmla="*/ 0 h 42"/>
                  <a:gd name="T2" fmla="*/ 24 w 24"/>
                  <a:gd name="T3" fmla="*/ 6 h 42"/>
                  <a:gd name="T4" fmla="*/ 18 w 24"/>
                  <a:gd name="T5" fmla="*/ 18 h 42"/>
                  <a:gd name="T6" fmla="*/ 18 w 24"/>
                  <a:gd name="T7" fmla="*/ 24 h 42"/>
                  <a:gd name="T8" fmla="*/ 18 w 24"/>
                  <a:gd name="T9" fmla="*/ 24 h 42"/>
                  <a:gd name="T10" fmla="*/ 18 w 24"/>
                  <a:gd name="T11" fmla="*/ 24 h 42"/>
                  <a:gd name="T12" fmla="*/ 24 w 24"/>
                  <a:gd name="T13" fmla="*/ 24 h 42"/>
                  <a:gd name="T14" fmla="*/ 24 w 24"/>
                  <a:gd name="T15" fmla="*/ 42 h 42"/>
                  <a:gd name="T16" fmla="*/ 12 w 24"/>
                  <a:gd name="T17" fmla="*/ 42 h 42"/>
                  <a:gd name="T18" fmla="*/ 6 w 24"/>
                  <a:gd name="T19" fmla="*/ 36 h 42"/>
                  <a:gd name="T20" fmla="*/ 0 w 24"/>
                  <a:gd name="T21" fmla="*/ 30 h 42"/>
                  <a:gd name="T22" fmla="*/ 0 w 24"/>
                  <a:gd name="T23" fmla="*/ 18 h 42"/>
                  <a:gd name="T24" fmla="*/ 0 w 24"/>
                  <a:gd name="T25" fmla="*/ 18 h 42"/>
                  <a:gd name="T26" fmla="*/ 6 w 24"/>
                  <a:gd name="T27" fmla="*/ 6 h 42"/>
                  <a:gd name="T28" fmla="*/ 18 w 24"/>
                  <a:gd name="T29" fmla="*/ 0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42">
                    <a:moveTo>
                      <a:pt x="18" y="0"/>
                    </a:moveTo>
                    <a:lnTo>
                      <a:pt x="24" y="6"/>
                    </a:lnTo>
                    <a:lnTo>
                      <a:pt x="18" y="18"/>
                    </a:lnTo>
                    <a:lnTo>
                      <a:pt x="18" y="24"/>
                    </a:lnTo>
                    <a:lnTo>
                      <a:pt x="24" y="24"/>
                    </a:lnTo>
                    <a:lnTo>
                      <a:pt x="24" y="42"/>
                    </a:lnTo>
                    <a:lnTo>
                      <a:pt x="12" y="42"/>
                    </a:lnTo>
                    <a:lnTo>
                      <a:pt x="6" y="36"/>
                    </a:lnTo>
                    <a:lnTo>
                      <a:pt x="0" y="30"/>
                    </a:lnTo>
                    <a:lnTo>
                      <a:pt x="0" y="18"/>
                    </a:lnTo>
                    <a:lnTo>
                      <a:pt x="6" y="6"/>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5293" name="Freeform 179">
              <a:extLst>
                <a:ext uri="{FF2B5EF4-FFF2-40B4-BE49-F238E27FC236}">
                  <a16:creationId xmlns:a16="http://schemas.microsoft.com/office/drawing/2014/main" id="{AF2A1C05-7D5B-A2F7-C488-84DA36C34332}"/>
                </a:ext>
              </a:extLst>
            </p:cNvPr>
            <p:cNvSpPr>
              <a:spLocks/>
            </p:cNvSpPr>
            <p:nvPr/>
          </p:nvSpPr>
          <p:spPr bwMode="auto">
            <a:xfrm>
              <a:off x="876" y="714"/>
              <a:ext cx="66" cy="132"/>
            </a:xfrm>
            <a:custGeom>
              <a:avLst/>
              <a:gdLst>
                <a:gd name="T0" fmla="*/ 12 w 66"/>
                <a:gd name="T1" fmla="*/ 0 h 132"/>
                <a:gd name="T2" fmla="*/ 0 w 66"/>
                <a:gd name="T3" fmla="*/ 132 h 132"/>
                <a:gd name="T4" fmla="*/ 66 w 66"/>
                <a:gd name="T5" fmla="*/ 132 h 132"/>
                <a:gd name="T6" fmla="*/ 66 w 66"/>
                <a:gd name="T7" fmla="*/ 24 h 132"/>
                <a:gd name="T8" fmla="*/ 48 w 66"/>
                <a:gd name="T9" fmla="*/ 0 h 132"/>
                <a:gd name="T10" fmla="*/ 12 w 66"/>
                <a:gd name="T11" fmla="*/ 0 h 1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 h="132">
                  <a:moveTo>
                    <a:pt x="12" y="0"/>
                  </a:moveTo>
                  <a:lnTo>
                    <a:pt x="0" y="132"/>
                  </a:lnTo>
                  <a:lnTo>
                    <a:pt x="66" y="132"/>
                  </a:lnTo>
                  <a:lnTo>
                    <a:pt x="66" y="24"/>
                  </a:lnTo>
                  <a:lnTo>
                    <a:pt x="48" y="0"/>
                  </a:lnTo>
                  <a:lnTo>
                    <a:pt x="12"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4" name="Freeform 180">
              <a:extLst>
                <a:ext uri="{FF2B5EF4-FFF2-40B4-BE49-F238E27FC236}">
                  <a16:creationId xmlns:a16="http://schemas.microsoft.com/office/drawing/2014/main" id="{50D336B0-B9EA-AAB8-6BF5-07550A8CD028}"/>
                </a:ext>
              </a:extLst>
            </p:cNvPr>
            <p:cNvSpPr>
              <a:spLocks/>
            </p:cNvSpPr>
            <p:nvPr/>
          </p:nvSpPr>
          <p:spPr bwMode="auto">
            <a:xfrm>
              <a:off x="1038" y="752"/>
              <a:ext cx="114" cy="176"/>
            </a:xfrm>
            <a:custGeom>
              <a:avLst/>
              <a:gdLst>
                <a:gd name="T0" fmla="*/ 24 w 114"/>
                <a:gd name="T1" fmla="*/ 0 h 176"/>
                <a:gd name="T2" fmla="*/ 20 w 114"/>
                <a:gd name="T3" fmla="*/ 134 h 176"/>
                <a:gd name="T4" fmla="*/ 114 w 114"/>
                <a:gd name="T5" fmla="*/ 108 h 176"/>
                <a:gd name="T6" fmla="*/ 0 60000 65536"/>
                <a:gd name="T7" fmla="*/ 0 60000 65536"/>
                <a:gd name="T8" fmla="*/ 0 60000 65536"/>
              </a:gdLst>
              <a:ahLst/>
              <a:cxnLst>
                <a:cxn ang="T6">
                  <a:pos x="T0" y="T1"/>
                </a:cxn>
                <a:cxn ang="T7">
                  <a:pos x="T2" y="T3"/>
                </a:cxn>
                <a:cxn ang="T8">
                  <a:pos x="T4" y="T5"/>
                </a:cxn>
              </a:cxnLst>
              <a:rect l="0" t="0" r="r" b="b"/>
              <a:pathLst>
                <a:path w="114" h="176">
                  <a:moveTo>
                    <a:pt x="24" y="0"/>
                  </a:moveTo>
                  <a:cubicBezTo>
                    <a:pt x="10" y="50"/>
                    <a:pt x="0" y="124"/>
                    <a:pt x="20" y="134"/>
                  </a:cubicBezTo>
                  <a:cubicBezTo>
                    <a:pt x="68" y="158"/>
                    <a:pt x="88" y="176"/>
                    <a:pt x="114" y="108"/>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295" name="Group 181">
              <a:extLst>
                <a:ext uri="{FF2B5EF4-FFF2-40B4-BE49-F238E27FC236}">
                  <a16:creationId xmlns:a16="http://schemas.microsoft.com/office/drawing/2014/main" id="{CA20052C-E353-D048-8642-9747E4711FCB}"/>
                </a:ext>
              </a:extLst>
            </p:cNvPr>
            <p:cNvGrpSpPr>
              <a:grpSpLocks/>
            </p:cNvGrpSpPr>
            <p:nvPr/>
          </p:nvGrpSpPr>
          <p:grpSpPr bwMode="auto">
            <a:xfrm>
              <a:off x="773" y="1176"/>
              <a:ext cx="271" cy="504"/>
              <a:chOff x="792" y="1176"/>
              <a:chExt cx="252" cy="468"/>
            </a:xfrm>
          </p:grpSpPr>
          <p:sp>
            <p:nvSpPr>
              <p:cNvPr id="5296" name="Freeform 182">
                <a:extLst>
                  <a:ext uri="{FF2B5EF4-FFF2-40B4-BE49-F238E27FC236}">
                    <a16:creationId xmlns:a16="http://schemas.microsoft.com/office/drawing/2014/main" id="{D5DB0434-6659-8757-AA80-A924A76AB16A}"/>
                  </a:ext>
                </a:extLst>
              </p:cNvPr>
              <p:cNvSpPr>
                <a:spLocks/>
              </p:cNvSpPr>
              <p:nvPr/>
            </p:nvSpPr>
            <p:spPr bwMode="auto">
              <a:xfrm>
                <a:off x="852" y="1302"/>
                <a:ext cx="96" cy="180"/>
              </a:xfrm>
              <a:custGeom>
                <a:avLst/>
                <a:gdLst>
                  <a:gd name="T0" fmla="*/ 12 w 96"/>
                  <a:gd name="T1" fmla="*/ 162 h 180"/>
                  <a:gd name="T2" fmla="*/ 78 w 96"/>
                  <a:gd name="T3" fmla="*/ 162 h 180"/>
                  <a:gd name="T4" fmla="*/ 78 w 96"/>
                  <a:gd name="T5" fmla="*/ 48 h 180"/>
                  <a:gd name="T6" fmla="*/ 54 w 96"/>
                  <a:gd name="T7" fmla="*/ 24 h 180"/>
                  <a:gd name="T8" fmla="*/ 18 w 96"/>
                  <a:gd name="T9" fmla="*/ 18 h 180"/>
                  <a:gd name="T10" fmla="*/ 18 w 96"/>
                  <a:gd name="T11" fmla="*/ 0 h 180"/>
                  <a:gd name="T12" fmla="*/ 60 w 96"/>
                  <a:gd name="T13" fmla="*/ 6 h 180"/>
                  <a:gd name="T14" fmla="*/ 66 w 96"/>
                  <a:gd name="T15" fmla="*/ 12 h 180"/>
                  <a:gd name="T16" fmla="*/ 90 w 96"/>
                  <a:gd name="T17" fmla="*/ 36 h 180"/>
                  <a:gd name="T18" fmla="*/ 96 w 96"/>
                  <a:gd name="T19" fmla="*/ 42 h 180"/>
                  <a:gd name="T20" fmla="*/ 96 w 96"/>
                  <a:gd name="T21" fmla="*/ 168 h 180"/>
                  <a:gd name="T22" fmla="*/ 84 w 96"/>
                  <a:gd name="T23" fmla="*/ 180 h 180"/>
                  <a:gd name="T24" fmla="*/ 12 w 96"/>
                  <a:gd name="T25" fmla="*/ 180 h 180"/>
                  <a:gd name="T26" fmla="*/ 0 w 96"/>
                  <a:gd name="T27" fmla="*/ 168 h 180"/>
                  <a:gd name="T28" fmla="*/ 12 w 96"/>
                  <a:gd name="T29" fmla="*/ 162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6" h="180">
                    <a:moveTo>
                      <a:pt x="12" y="162"/>
                    </a:moveTo>
                    <a:lnTo>
                      <a:pt x="78" y="162"/>
                    </a:lnTo>
                    <a:lnTo>
                      <a:pt x="78" y="48"/>
                    </a:lnTo>
                    <a:lnTo>
                      <a:pt x="54" y="24"/>
                    </a:lnTo>
                    <a:lnTo>
                      <a:pt x="18" y="18"/>
                    </a:lnTo>
                    <a:lnTo>
                      <a:pt x="18" y="0"/>
                    </a:lnTo>
                    <a:lnTo>
                      <a:pt x="60" y="6"/>
                    </a:lnTo>
                    <a:lnTo>
                      <a:pt x="66" y="12"/>
                    </a:lnTo>
                    <a:lnTo>
                      <a:pt x="90" y="36"/>
                    </a:lnTo>
                    <a:lnTo>
                      <a:pt x="96" y="42"/>
                    </a:lnTo>
                    <a:lnTo>
                      <a:pt x="96" y="168"/>
                    </a:lnTo>
                    <a:lnTo>
                      <a:pt x="84" y="180"/>
                    </a:lnTo>
                    <a:lnTo>
                      <a:pt x="12" y="180"/>
                    </a:lnTo>
                    <a:lnTo>
                      <a:pt x="0" y="168"/>
                    </a:lnTo>
                    <a:lnTo>
                      <a:pt x="12"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7" name="Freeform 183">
                <a:extLst>
                  <a:ext uri="{FF2B5EF4-FFF2-40B4-BE49-F238E27FC236}">
                    <a16:creationId xmlns:a16="http://schemas.microsoft.com/office/drawing/2014/main" id="{C38D1076-BF9C-A828-9224-D0FCE5A353CE}"/>
                  </a:ext>
                </a:extLst>
              </p:cNvPr>
              <p:cNvSpPr>
                <a:spLocks/>
              </p:cNvSpPr>
              <p:nvPr/>
            </p:nvSpPr>
            <p:spPr bwMode="auto">
              <a:xfrm>
                <a:off x="852" y="1302"/>
                <a:ext cx="24" cy="168"/>
              </a:xfrm>
              <a:custGeom>
                <a:avLst/>
                <a:gdLst>
                  <a:gd name="T0" fmla="*/ 24 w 24"/>
                  <a:gd name="T1" fmla="*/ 12 h 168"/>
                  <a:gd name="T2" fmla="*/ 18 w 24"/>
                  <a:gd name="T3" fmla="*/ 168 h 168"/>
                  <a:gd name="T4" fmla="*/ 0 w 24"/>
                  <a:gd name="T5" fmla="*/ 168 h 168"/>
                  <a:gd name="T6" fmla="*/ 6 w 24"/>
                  <a:gd name="T7" fmla="*/ 12 h 168"/>
                  <a:gd name="T8" fmla="*/ 18 w 24"/>
                  <a:gd name="T9" fmla="*/ 0 h 168"/>
                  <a:gd name="T10" fmla="*/ 24 w 24"/>
                  <a:gd name="T11" fmla="*/ 12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168">
                    <a:moveTo>
                      <a:pt x="24" y="12"/>
                    </a:moveTo>
                    <a:lnTo>
                      <a:pt x="18" y="168"/>
                    </a:lnTo>
                    <a:lnTo>
                      <a:pt x="0" y="168"/>
                    </a:lnTo>
                    <a:lnTo>
                      <a:pt x="6" y="12"/>
                    </a:lnTo>
                    <a:lnTo>
                      <a:pt x="18" y="0"/>
                    </a:lnTo>
                    <a:lnTo>
                      <a:pt x="2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8" name="Freeform 184">
                <a:extLst>
                  <a:ext uri="{FF2B5EF4-FFF2-40B4-BE49-F238E27FC236}">
                    <a16:creationId xmlns:a16="http://schemas.microsoft.com/office/drawing/2014/main" id="{2FE6E71F-2D03-473B-4BA0-92CB398600FA}"/>
                  </a:ext>
                </a:extLst>
              </p:cNvPr>
              <p:cNvSpPr>
                <a:spLocks/>
              </p:cNvSpPr>
              <p:nvPr/>
            </p:nvSpPr>
            <p:spPr bwMode="auto">
              <a:xfrm>
                <a:off x="840" y="1254"/>
                <a:ext cx="72" cy="390"/>
              </a:xfrm>
              <a:custGeom>
                <a:avLst/>
                <a:gdLst>
                  <a:gd name="T0" fmla="*/ 72 w 72"/>
                  <a:gd name="T1" fmla="*/ 0 h 390"/>
                  <a:gd name="T2" fmla="*/ 72 w 72"/>
                  <a:gd name="T3" fmla="*/ 180 h 390"/>
                  <a:gd name="T4" fmla="*/ 18 w 72"/>
                  <a:gd name="T5" fmla="*/ 372 h 390"/>
                  <a:gd name="T6" fmla="*/ 66 w 72"/>
                  <a:gd name="T7" fmla="*/ 372 h 390"/>
                  <a:gd name="T8" fmla="*/ 66 w 72"/>
                  <a:gd name="T9" fmla="*/ 390 h 390"/>
                  <a:gd name="T10" fmla="*/ 12 w 72"/>
                  <a:gd name="T11" fmla="*/ 390 h 390"/>
                  <a:gd name="T12" fmla="*/ 0 w 72"/>
                  <a:gd name="T13" fmla="*/ 378 h 390"/>
                  <a:gd name="T14" fmla="*/ 54 w 72"/>
                  <a:gd name="T15" fmla="*/ 180 h 390"/>
                  <a:gd name="T16" fmla="*/ 54 w 72"/>
                  <a:gd name="T17" fmla="*/ 0 h 390"/>
                  <a:gd name="T18" fmla="*/ 72 w 72"/>
                  <a:gd name="T19" fmla="*/ 0 h 3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 h="390">
                    <a:moveTo>
                      <a:pt x="72" y="0"/>
                    </a:moveTo>
                    <a:lnTo>
                      <a:pt x="72" y="180"/>
                    </a:lnTo>
                    <a:lnTo>
                      <a:pt x="18" y="372"/>
                    </a:lnTo>
                    <a:lnTo>
                      <a:pt x="66" y="372"/>
                    </a:lnTo>
                    <a:lnTo>
                      <a:pt x="66" y="390"/>
                    </a:lnTo>
                    <a:lnTo>
                      <a:pt x="12" y="390"/>
                    </a:lnTo>
                    <a:lnTo>
                      <a:pt x="0" y="378"/>
                    </a:lnTo>
                    <a:lnTo>
                      <a:pt x="54" y="180"/>
                    </a:lnTo>
                    <a:lnTo>
                      <a:pt x="54" y="0"/>
                    </a:lnTo>
                    <a:lnTo>
                      <a:pt x="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99" name="Freeform 185">
                <a:extLst>
                  <a:ext uri="{FF2B5EF4-FFF2-40B4-BE49-F238E27FC236}">
                    <a16:creationId xmlns:a16="http://schemas.microsoft.com/office/drawing/2014/main" id="{D194C2E8-D79C-C6E2-711B-08FB629CFB1A}"/>
                  </a:ext>
                </a:extLst>
              </p:cNvPr>
              <p:cNvSpPr>
                <a:spLocks/>
              </p:cNvSpPr>
              <p:nvPr/>
            </p:nvSpPr>
            <p:spPr bwMode="auto">
              <a:xfrm>
                <a:off x="894" y="1446"/>
                <a:ext cx="90" cy="198"/>
              </a:xfrm>
              <a:custGeom>
                <a:avLst/>
                <a:gdLst>
                  <a:gd name="T0" fmla="*/ 18 w 90"/>
                  <a:gd name="T1" fmla="*/ 0 h 198"/>
                  <a:gd name="T2" fmla="*/ 48 w 90"/>
                  <a:gd name="T3" fmla="*/ 102 h 198"/>
                  <a:gd name="T4" fmla="*/ 54 w 90"/>
                  <a:gd name="T5" fmla="*/ 180 h 198"/>
                  <a:gd name="T6" fmla="*/ 90 w 90"/>
                  <a:gd name="T7" fmla="*/ 180 h 198"/>
                  <a:gd name="T8" fmla="*/ 90 w 90"/>
                  <a:gd name="T9" fmla="*/ 198 h 198"/>
                  <a:gd name="T10" fmla="*/ 48 w 90"/>
                  <a:gd name="T11" fmla="*/ 198 h 198"/>
                  <a:gd name="T12" fmla="*/ 36 w 90"/>
                  <a:gd name="T13" fmla="*/ 186 h 198"/>
                  <a:gd name="T14" fmla="*/ 30 w 90"/>
                  <a:gd name="T15" fmla="*/ 102 h 198"/>
                  <a:gd name="T16" fmla="*/ 0 w 90"/>
                  <a:gd name="T17" fmla="*/ 0 h 198"/>
                  <a:gd name="T18" fmla="*/ 18 w 90"/>
                  <a:gd name="T19" fmla="*/ 0 h 1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0" h="198">
                    <a:moveTo>
                      <a:pt x="18" y="0"/>
                    </a:moveTo>
                    <a:lnTo>
                      <a:pt x="48" y="102"/>
                    </a:lnTo>
                    <a:lnTo>
                      <a:pt x="54" y="180"/>
                    </a:lnTo>
                    <a:lnTo>
                      <a:pt x="90" y="180"/>
                    </a:lnTo>
                    <a:lnTo>
                      <a:pt x="90" y="198"/>
                    </a:lnTo>
                    <a:lnTo>
                      <a:pt x="48" y="198"/>
                    </a:lnTo>
                    <a:lnTo>
                      <a:pt x="36" y="186"/>
                    </a:lnTo>
                    <a:lnTo>
                      <a:pt x="30" y="102"/>
                    </a:lnTo>
                    <a:lnTo>
                      <a:pt x="0" y="0"/>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0" name="Rectangle 186">
                <a:extLst>
                  <a:ext uri="{FF2B5EF4-FFF2-40B4-BE49-F238E27FC236}">
                    <a16:creationId xmlns:a16="http://schemas.microsoft.com/office/drawing/2014/main" id="{CCB96B72-C29B-5C8F-FE98-925E0452AF75}"/>
                  </a:ext>
                </a:extLst>
              </p:cNvPr>
              <p:cNvSpPr>
                <a:spLocks noChangeArrowheads="1"/>
              </p:cNvSpPr>
              <p:nvPr/>
            </p:nvSpPr>
            <p:spPr bwMode="auto">
              <a:xfrm>
                <a:off x="804" y="1476"/>
                <a:ext cx="180" cy="1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5301" name="Freeform 187">
                <a:extLst>
                  <a:ext uri="{FF2B5EF4-FFF2-40B4-BE49-F238E27FC236}">
                    <a16:creationId xmlns:a16="http://schemas.microsoft.com/office/drawing/2014/main" id="{802D67AB-C34C-793A-D36B-00E012615734}"/>
                  </a:ext>
                </a:extLst>
              </p:cNvPr>
              <p:cNvSpPr>
                <a:spLocks/>
              </p:cNvSpPr>
              <p:nvPr/>
            </p:nvSpPr>
            <p:spPr bwMode="auto">
              <a:xfrm>
                <a:off x="792" y="1464"/>
                <a:ext cx="198" cy="138"/>
              </a:xfrm>
              <a:custGeom>
                <a:avLst/>
                <a:gdLst>
                  <a:gd name="T0" fmla="*/ 12 w 198"/>
                  <a:gd name="T1" fmla="*/ 120 h 138"/>
                  <a:gd name="T2" fmla="*/ 180 w 198"/>
                  <a:gd name="T3" fmla="*/ 120 h 138"/>
                  <a:gd name="T4" fmla="*/ 180 w 198"/>
                  <a:gd name="T5" fmla="*/ 18 h 138"/>
                  <a:gd name="T6" fmla="*/ 12 w 198"/>
                  <a:gd name="T7" fmla="*/ 18 h 138"/>
                  <a:gd name="T8" fmla="*/ 12 w 198"/>
                  <a:gd name="T9" fmla="*/ 0 h 138"/>
                  <a:gd name="T10" fmla="*/ 186 w 198"/>
                  <a:gd name="T11" fmla="*/ 0 h 138"/>
                  <a:gd name="T12" fmla="*/ 198 w 198"/>
                  <a:gd name="T13" fmla="*/ 12 h 138"/>
                  <a:gd name="T14" fmla="*/ 198 w 198"/>
                  <a:gd name="T15" fmla="*/ 126 h 138"/>
                  <a:gd name="T16" fmla="*/ 186 w 198"/>
                  <a:gd name="T17" fmla="*/ 138 h 138"/>
                  <a:gd name="T18" fmla="*/ 12 w 198"/>
                  <a:gd name="T19" fmla="*/ 138 h 138"/>
                  <a:gd name="T20" fmla="*/ 0 w 198"/>
                  <a:gd name="T21" fmla="*/ 126 h 138"/>
                  <a:gd name="T22" fmla="*/ 12 w 198"/>
                  <a:gd name="T23" fmla="*/ 120 h 1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8" h="138">
                    <a:moveTo>
                      <a:pt x="12" y="120"/>
                    </a:moveTo>
                    <a:lnTo>
                      <a:pt x="180" y="120"/>
                    </a:lnTo>
                    <a:lnTo>
                      <a:pt x="180" y="18"/>
                    </a:lnTo>
                    <a:lnTo>
                      <a:pt x="12" y="18"/>
                    </a:lnTo>
                    <a:lnTo>
                      <a:pt x="12" y="0"/>
                    </a:lnTo>
                    <a:lnTo>
                      <a:pt x="186" y="0"/>
                    </a:lnTo>
                    <a:lnTo>
                      <a:pt x="198" y="12"/>
                    </a:lnTo>
                    <a:lnTo>
                      <a:pt x="198" y="126"/>
                    </a:lnTo>
                    <a:lnTo>
                      <a:pt x="186" y="138"/>
                    </a:lnTo>
                    <a:lnTo>
                      <a:pt x="12" y="138"/>
                    </a:lnTo>
                    <a:lnTo>
                      <a:pt x="0" y="126"/>
                    </a:lnTo>
                    <a:lnTo>
                      <a:pt x="12"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2" name="Freeform 188">
                <a:extLst>
                  <a:ext uri="{FF2B5EF4-FFF2-40B4-BE49-F238E27FC236}">
                    <a16:creationId xmlns:a16="http://schemas.microsoft.com/office/drawing/2014/main" id="{33515C20-71B5-77E3-B4C3-65B5966784F7}"/>
                  </a:ext>
                </a:extLst>
              </p:cNvPr>
              <p:cNvSpPr>
                <a:spLocks/>
              </p:cNvSpPr>
              <p:nvPr/>
            </p:nvSpPr>
            <p:spPr bwMode="auto">
              <a:xfrm>
                <a:off x="792" y="1464"/>
                <a:ext cx="18" cy="126"/>
              </a:xfrm>
              <a:custGeom>
                <a:avLst/>
                <a:gdLst>
                  <a:gd name="T0" fmla="*/ 18 w 18"/>
                  <a:gd name="T1" fmla="*/ 12 h 126"/>
                  <a:gd name="T2" fmla="*/ 18 w 18"/>
                  <a:gd name="T3" fmla="*/ 126 h 126"/>
                  <a:gd name="T4" fmla="*/ 0 w 18"/>
                  <a:gd name="T5" fmla="*/ 126 h 126"/>
                  <a:gd name="T6" fmla="*/ 0 w 18"/>
                  <a:gd name="T7" fmla="*/ 12 h 126"/>
                  <a:gd name="T8" fmla="*/ 12 w 18"/>
                  <a:gd name="T9" fmla="*/ 0 h 126"/>
                  <a:gd name="T10" fmla="*/ 18 w 18"/>
                  <a:gd name="T11" fmla="*/ 12 h 1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126">
                    <a:moveTo>
                      <a:pt x="18" y="12"/>
                    </a:moveTo>
                    <a:lnTo>
                      <a:pt x="18" y="126"/>
                    </a:lnTo>
                    <a:lnTo>
                      <a:pt x="0" y="126"/>
                    </a:lnTo>
                    <a:lnTo>
                      <a:pt x="0" y="12"/>
                    </a:lnTo>
                    <a:lnTo>
                      <a:pt x="12" y="0"/>
                    </a:lnTo>
                    <a:lnTo>
                      <a:pt x="18"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3" name="Freeform 189">
                <a:extLst>
                  <a:ext uri="{FF2B5EF4-FFF2-40B4-BE49-F238E27FC236}">
                    <a16:creationId xmlns:a16="http://schemas.microsoft.com/office/drawing/2014/main" id="{E6830AA4-14EB-865B-56F2-234C3AE8CC42}"/>
                  </a:ext>
                </a:extLst>
              </p:cNvPr>
              <p:cNvSpPr>
                <a:spLocks/>
              </p:cNvSpPr>
              <p:nvPr/>
            </p:nvSpPr>
            <p:spPr bwMode="auto">
              <a:xfrm>
                <a:off x="840" y="1302"/>
                <a:ext cx="66" cy="180"/>
              </a:xfrm>
              <a:custGeom>
                <a:avLst/>
                <a:gdLst>
                  <a:gd name="T0" fmla="*/ 66 w 66"/>
                  <a:gd name="T1" fmla="*/ 18 h 180"/>
                  <a:gd name="T2" fmla="*/ 24 w 66"/>
                  <a:gd name="T3" fmla="*/ 24 h 180"/>
                  <a:gd name="T4" fmla="*/ 18 w 66"/>
                  <a:gd name="T5" fmla="*/ 114 h 180"/>
                  <a:gd name="T6" fmla="*/ 48 w 66"/>
                  <a:gd name="T7" fmla="*/ 180 h 180"/>
                  <a:gd name="T8" fmla="*/ 30 w 66"/>
                  <a:gd name="T9" fmla="*/ 180 h 180"/>
                  <a:gd name="T10" fmla="*/ 0 w 66"/>
                  <a:gd name="T11" fmla="*/ 114 h 180"/>
                  <a:gd name="T12" fmla="*/ 6 w 66"/>
                  <a:gd name="T13" fmla="*/ 18 h 180"/>
                  <a:gd name="T14" fmla="*/ 18 w 66"/>
                  <a:gd name="T15" fmla="*/ 6 h 180"/>
                  <a:gd name="T16" fmla="*/ 66 w 66"/>
                  <a:gd name="T17" fmla="*/ 0 h 180"/>
                  <a:gd name="T18" fmla="*/ 66 w 66"/>
                  <a:gd name="T19" fmla="*/ 18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 h="180">
                    <a:moveTo>
                      <a:pt x="66" y="18"/>
                    </a:moveTo>
                    <a:lnTo>
                      <a:pt x="24" y="24"/>
                    </a:lnTo>
                    <a:lnTo>
                      <a:pt x="18" y="114"/>
                    </a:lnTo>
                    <a:lnTo>
                      <a:pt x="48" y="180"/>
                    </a:lnTo>
                    <a:lnTo>
                      <a:pt x="30" y="180"/>
                    </a:lnTo>
                    <a:lnTo>
                      <a:pt x="0" y="114"/>
                    </a:lnTo>
                    <a:lnTo>
                      <a:pt x="6" y="18"/>
                    </a:lnTo>
                    <a:lnTo>
                      <a:pt x="18" y="6"/>
                    </a:lnTo>
                    <a:lnTo>
                      <a:pt x="66" y="0"/>
                    </a:lnTo>
                    <a:lnTo>
                      <a:pt x="6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4" name="Freeform 190">
                <a:extLst>
                  <a:ext uri="{FF2B5EF4-FFF2-40B4-BE49-F238E27FC236}">
                    <a16:creationId xmlns:a16="http://schemas.microsoft.com/office/drawing/2014/main" id="{249623DB-BC6D-6044-7E4B-3A0A66AC1BEE}"/>
                  </a:ext>
                </a:extLst>
              </p:cNvPr>
              <p:cNvSpPr>
                <a:spLocks/>
              </p:cNvSpPr>
              <p:nvPr/>
            </p:nvSpPr>
            <p:spPr bwMode="auto">
              <a:xfrm>
                <a:off x="894" y="1308"/>
                <a:ext cx="150" cy="162"/>
              </a:xfrm>
              <a:custGeom>
                <a:avLst/>
                <a:gdLst>
                  <a:gd name="T0" fmla="*/ 18 w 150"/>
                  <a:gd name="T1" fmla="*/ 0 h 162"/>
                  <a:gd name="T2" fmla="*/ 84 w 150"/>
                  <a:gd name="T3" fmla="*/ 102 h 162"/>
                  <a:gd name="T4" fmla="*/ 150 w 150"/>
                  <a:gd name="T5" fmla="*/ 144 h 162"/>
                  <a:gd name="T6" fmla="*/ 138 w 150"/>
                  <a:gd name="T7" fmla="*/ 162 h 162"/>
                  <a:gd name="T8" fmla="*/ 72 w 150"/>
                  <a:gd name="T9" fmla="*/ 120 h 162"/>
                  <a:gd name="T10" fmla="*/ 66 w 150"/>
                  <a:gd name="T11" fmla="*/ 114 h 162"/>
                  <a:gd name="T12" fmla="*/ 0 w 150"/>
                  <a:gd name="T13" fmla="*/ 12 h 162"/>
                  <a:gd name="T14" fmla="*/ 18 w 150"/>
                  <a:gd name="T15" fmla="*/ 0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62">
                    <a:moveTo>
                      <a:pt x="18" y="0"/>
                    </a:moveTo>
                    <a:lnTo>
                      <a:pt x="84" y="102"/>
                    </a:lnTo>
                    <a:lnTo>
                      <a:pt x="150" y="144"/>
                    </a:lnTo>
                    <a:lnTo>
                      <a:pt x="138" y="162"/>
                    </a:lnTo>
                    <a:lnTo>
                      <a:pt x="72" y="120"/>
                    </a:lnTo>
                    <a:lnTo>
                      <a:pt x="66" y="114"/>
                    </a:lnTo>
                    <a:lnTo>
                      <a:pt x="0" y="12"/>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5" name="Freeform 191">
                <a:extLst>
                  <a:ext uri="{FF2B5EF4-FFF2-40B4-BE49-F238E27FC236}">
                    <a16:creationId xmlns:a16="http://schemas.microsoft.com/office/drawing/2014/main" id="{12C6B395-5233-453E-D097-DC39E2B57532}"/>
                  </a:ext>
                </a:extLst>
              </p:cNvPr>
              <p:cNvSpPr>
                <a:spLocks/>
              </p:cNvSpPr>
              <p:nvPr/>
            </p:nvSpPr>
            <p:spPr bwMode="auto">
              <a:xfrm>
                <a:off x="870" y="1182"/>
                <a:ext cx="90" cy="102"/>
              </a:xfrm>
              <a:custGeom>
                <a:avLst/>
                <a:gdLst>
                  <a:gd name="T0" fmla="*/ 0 w 90"/>
                  <a:gd name="T1" fmla="*/ 48 h 102"/>
                  <a:gd name="T2" fmla="*/ 6 w 90"/>
                  <a:gd name="T3" fmla="*/ 30 h 102"/>
                  <a:gd name="T4" fmla="*/ 12 w 90"/>
                  <a:gd name="T5" fmla="*/ 18 h 102"/>
                  <a:gd name="T6" fmla="*/ 24 w 90"/>
                  <a:gd name="T7" fmla="*/ 6 h 102"/>
                  <a:gd name="T8" fmla="*/ 42 w 90"/>
                  <a:gd name="T9" fmla="*/ 0 h 102"/>
                  <a:gd name="T10" fmla="*/ 60 w 90"/>
                  <a:gd name="T11" fmla="*/ 6 h 102"/>
                  <a:gd name="T12" fmla="*/ 78 w 90"/>
                  <a:gd name="T13" fmla="*/ 18 h 102"/>
                  <a:gd name="T14" fmla="*/ 84 w 90"/>
                  <a:gd name="T15" fmla="*/ 30 h 102"/>
                  <a:gd name="T16" fmla="*/ 90 w 90"/>
                  <a:gd name="T17" fmla="*/ 48 h 102"/>
                  <a:gd name="T18" fmla="*/ 84 w 90"/>
                  <a:gd name="T19" fmla="*/ 72 h 102"/>
                  <a:gd name="T20" fmla="*/ 78 w 90"/>
                  <a:gd name="T21" fmla="*/ 84 h 102"/>
                  <a:gd name="T22" fmla="*/ 60 w 90"/>
                  <a:gd name="T23" fmla="*/ 96 h 102"/>
                  <a:gd name="T24" fmla="*/ 42 w 90"/>
                  <a:gd name="T25" fmla="*/ 102 h 102"/>
                  <a:gd name="T26" fmla="*/ 24 w 90"/>
                  <a:gd name="T27" fmla="*/ 96 h 102"/>
                  <a:gd name="T28" fmla="*/ 12 w 90"/>
                  <a:gd name="T29" fmla="*/ 84 h 102"/>
                  <a:gd name="T30" fmla="*/ 6 w 90"/>
                  <a:gd name="T31" fmla="*/ 72 h 102"/>
                  <a:gd name="T32" fmla="*/ 0 w 90"/>
                  <a:gd name="T33" fmla="*/ 48 h 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0" h="102">
                    <a:moveTo>
                      <a:pt x="0" y="48"/>
                    </a:moveTo>
                    <a:lnTo>
                      <a:pt x="6" y="30"/>
                    </a:lnTo>
                    <a:lnTo>
                      <a:pt x="12" y="18"/>
                    </a:lnTo>
                    <a:lnTo>
                      <a:pt x="24" y="6"/>
                    </a:lnTo>
                    <a:lnTo>
                      <a:pt x="42" y="0"/>
                    </a:lnTo>
                    <a:lnTo>
                      <a:pt x="60" y="6"/>
                    </a:lnTo>
                    <a:lnTo>
                      <a:pt x="78" y="18"/>
                    </a:lnTo>
                    <a:lnTo>
                      <a:pt x="84" y="30"/>
                    </a:lnTo>
                    <a:lnTo>
                      <a:pt x="90" y="48"/>
                    </a:lnTo>
                    <a:lnTo>
                      <a:pt x="84" y="72"/>
                    </a:lnTo>
                    <a:lnTo>
                      <a:pt x="78" y="84"/>
                    </a:lnTo>
                    <a:lnTo>
                      <a:pt x="60" y="96"/>
                    </a:lnTo>
                    <a:lnTo>
                      <a:pt x="42" y="102"/>
                    </a:lnTo>
                    <a:lnTo>
                      <a:pt x="24" y="96"/>
                    </a:lnTo>
                    <a:lnTo>
                      <a:pt x="12" y="84"/>
                    </a:lnTo>
                    <a:lnTo>
                      <a:pt x="6" y="72"/>
                    </a:lnTo>
                    <a:lnTo>
                      <a:pt x="0" y="48"/>
                    </a:lnTo>
                    <a:close/>
                  </a:path>
                </a:pathLst>
              </a:custGeom>
              <a:solidFill>
                <a:srgbClr val="FF9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6" name="Freeform 192">
                <a:extLst>
                  <a:ext uri="{FF2B5EF4-FFF2-40B4-BE49-F238E27FC236}">
                    <a16:creationId xmlns:a16="http://schemas.microsoft.com/office/drawing/2014/main" id="{EB6F9FE8-902B-0656-9BE7-5BBB95D85E3E}"/>
                  </a:ext>
                </a:extLst>
              </p:cNvPr>
              <p:cNvSpPr>
                <a:spLocks/>
              </p:cNvSpPr>
              <p:nvPr/>
            </p:nvSpPr>
            <p:spPr bwMode="auto">
              <a:xfrm>
                <a:off x="864" y="1176"/>
                <a:ext cx="102" cy="114"/>
              </a:xfrm>
              <a:custGeom>
                <a:avLst/>
                <a:gdLst>
                  <a:gd name="T0" fmla="*/ 6 w 102"/>
                  <a:gd name="T1" fmla="*/ 36 h 114"/>
                  <a:gd name="T2" fmla="*/ 12 w 102"/>
                  <a:gd name="T3" fmla="*/ 24 h 114"/>
                  <a:gd name="T4" fmla="*/ 12 w 102"/>
                  <a:gd name="T5" fmla="*/ 18 h 114"/>
                  <a:gd name="T6" fmla="*/ 24 w 102"/>
                  <a:gd name="T7" fmla="*/ 6 h 114"/>
                  <a:gd name="T8" fmla="*/ 30 w 102"/>
                  <a:gd name="T9" fmla="*/ 6 h 114"/>
                  <a:gd name="T10" fmla="*/ 48 w 102"/>
                  <a:gd name="T11" fmla="*/ 0 h 114"/>
                  <a:gd name="T12" fmla="*/ 66 w 102"/>
                  <a:gd name="T13" fmla="*/ 6 h 114"/>
                  <a:gd name="T14" fmla="*/ 72 w 102"/>
                  <a:gd name="T15" fmla="*/ 6 h 114"/>
                  <a:gd name="T16" fmla="*/ 90 w 102"/>
                  <a:gd name="T17" fmla="*/ 18 h 114"/>
                  <a:gd name="T18" fmla="*/ 90 w 102"/>
                  <a:gd name="T19" fmla="*/ 24 h 114"/>
                  <a:gd name="T20" fmla="*/ 96 w 102"/>
                  <a:gd name="T21" fmla="*/ 36 h 114"/>
                  <a:gd name="T22" fmla="*/ 102 w 102"/>
                  <a:gd name="T23" fmla="*/ 54 h 114"/>
                  <a:gd name="T24" fmla="*/ 96 w 102"/>
                  <a:gd name="T25" fmla="*/ 78 h 114"/>
                  <a:gd name="T26" fmla="*/ 90 w 102"/>
                  <a:gd name="T27" fmla="*/ 90 h 114"/>
                  <a:gd name="T28" fmla="*/ 90 w 102"/>
                  <a:gd name="T29" fmla="*/ 96 h 114"/>
                  <a:gd name="T30" fmla="*/ 72 w 102"/>
                  <a:gd name="T31" fmla="*/ 108 h 114"/>
                  <a:gd name="T32" fmla="*/ 66 w 102"/>
                  <a:gd name="T33" fmla="*/ 108 h 114"/>
                  <a:gd name="T34" fmla="*/ 48 w 102"/>
                  <a:gd name="T35" fmla="*/ 114 h 114"/>
                  <a:gd name="T36" fmla="*/ 30 w 102"/>
                  <a:gd name="T37" fmla="*/ 108 h 114"/>
                  <a:gd name="T38" fmla="*/ 24 w 102"/>
                  <a:gd name="T39" fmla="*/ 108 h 114"/>
                  <a:gd name="T40" fmla="*/ 12 w 102"/>
                  <a:gd name="T41" fmla="*/ 96 h 114"/>
                  <a:gd name="T42" fmla="*/ 12 w 102"/>
                  <a:gd name="T43" fmla="*/ 90 h 114"/>
                  <a:gd name="T44" fmla="*/ 6 w 102"/>
                  <a:gd name="T45" fmla="*/ 78 h 114"/>
                  <a:gd name="T46" fmla="*/ 0 w 102"/>
                  <a:gd name="T47" fmla="*/ 54 h 114"/>
                  <a:gd name="T48" fmla="*/ 18 w 102"/>
                  <a:gd name="T49" fmla="*/ 54 h 114"/>
                  <a:gd name="T50" fmla="*/ 24 w 102"/>
                  <a:gd name="T51" fmla="*/ 78 h 114"/>
                  <a:gd name="T52" fmla="*/ 30 w 102"/>
                  <a:gd name="T53" fmla="*/ 90 h 114"/>
                  <a:gd name="T54" fmla="*/ 30 w 102"/>
                  <a:gd name="T55" fmla="*/ 90 h 114"/>
                  <a:gd name="T56" fmla="*/ 48 w 102"/>
                  <a:gd name="T57" fmla="*/ 96 h 114"/>
                  <a:gd name="T58" fmla="*/ 72 w 102"/>
                  <a:gd name="T59" fmla="*/ 90 h 114"/>
                  <a:gd name="T60" fmla="*/ 72 w 102"/>
                  <a:gd name="T61" fmla="*/ 90 h 114"/>
                  <a:gd name="T62" fmla="*/ 78 w 102"/>
                  <a:gd name="T63" fmla="*/ 78 h 114"/>
                  <a:gd name="T64" fmla="*/ 84 w 102"/>
                  <a:gd name="T65" fmla="*/ 54 h 114"/>
                  <a:gd name="T66" fmla="*/ 78 w 102"/>
                  <a:gd name="T67" fmla="*/ 36 h 114"/>
                  <a:gd name="T68" fmla="*/ 72 w 102"/>
                  <a:gd name="T69" fmla="*/ 24 h 114"/>
                  <a:gd name="T70" fmla="*/ 72 w 102"/>
                  <a:gd name="T71" fmla="*/ 24 h 114"/>
                  <a:gd name="T72" fmla="*/ 48 w 102"/>
                  <a:gd name="T73" fmla="*/ 18 h 114"/>
                  <a:gd name="T74" fmla="*/ 30 w 102"/>
                  <a:gd name="T75" fmla="*/ 24 h 114"/>
                  <a:gd name="T76" fmla="*/ 30 w 102"/>
                  <a:gd name="T77" fmla="*/ 24 h 114"/>
                  <a:gd name="T78" fmla="*/ 24 w 102"/>
                  <a:gd name="T79" fmla="*/ 36 h 114"/>
                  <a:gd name="T80" fmla="*/ 6 w 102"/>
                  <a:gd name="T81" fmla="*/ 36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2" h="114">
                    <a:moveTo>
                      <a:pt x="6" y="36"/>
                    </a:moveTo>
                    <a:lnTo>
                      <a:pt x="12" y="24"/>
                    </a:lnTo>
                    <a:lnTo>
                      <a:pt x="12" y="18"/>
                    </a:lnTo>
                    <a:lnTo>
                      <a:pt x="24" y="6"/>
                    </a:lnTo>
                    <a:lnTo>
                      <a:pt x="30" y="6"/>
                    </a:lnTo>
                    <a:lnTo>
                      <a:pt x="48" y="0"/>
                    </a:lnTo>
                    <a:lnTo>
                      <a:pt x="66" y="6"/>
                    </a:lnTo>
                    <a:lnTo>
                      <a:pt x="72" y="6"/>
                    </a:lnTo>
                    <a:lnTo>
                      <a:pt x="90" y="18"/>
                    </a:lnTo>
                    <a:lnTo>
                      <a:pt x="90" y="24"/>
                    </a:lnTo>
                    <a:lnTo>
                      <a:pt x="96" y="36"/>
                    </a:lnTo>
                    <a:lnTo>
                      <a:pt x="102" y="54"/>
                    </a:lnTo>
                    <a:lnTo>
                      <a:pt x="96" y="78"/>
                    </a:lnTo>
                    <a:lnTo>
                      <a:pt x="90" y="90"/>
                    </a:lnTo>
                    <a:lnTo>
                      <a:pt x="90" y="96"/>
                    </a:lnTo>
                    <a:lnTo>
                      <a:pt x="72" y="108"/>
                    </a:lnTo>
                    <a:lnTo>
                      <a:pt x="66" y="108"/>
                    </a:lnTo>
                    <a:lnTo>
                      <a:pt x="48" y="114"/>
                    </a:lnTo>
                    <a:lnTo>
                      <a:pt x="30" y="108"/>
                    </a:lnTo>
                    <a:lnTo>
                      <a:pt x="24" y="108"/>
                    </a:lnTo>
                    <a:lnTo>
                      <a:pt x="12" y="96"/>
                    </a:lnTo>
                    <a:lnTo>
                      <a:pt x="12" y="90"/>
                    </a:lnTo>
                    <a:lnTo>
                      <a:pt x="6" y="78"/>
                    </a:lnTo>
                    <a:lnTo>
                      <a:pt x="0" y="54"/>
                    </a:lnTo>
                    <a:lnTo>
                      <a:pt x="18" y="54"/>
                    </a:lnTo>
                    <a:lnTo>
                      <a:pt x="24" y="78"/>
                    </a:lnTo>
                    <a:lnTo>
                      <a:pt x="30" y="90"/>
                    </a:lnTo>
                    <a:lnTo>
                      <a:pt x="48" y="96"/>
                    </a:lnTo>
                    <a:lnTo>
                      <a:pt x="72" y="90"/>
                    </a:lnTo>
                    <a:lnTo>
                      <a:pt x="78" y="78"/>
                    </a:lnTo>
                    <a:lnTo>
                      <a:pt x="84" y="54"/>
                    </a:lnTo>
                    <a:lnTo>
                      <a:pt x="78" y="36"/>
                    </a:lnTo>
                    <a:lnTo>
                      <a:pt x="72" y="24"/>
                    </a:lnTo>
                    <a:lnTo>
                      <a:pt x="48" y="18"/>
                    </a:lnTo>
                    <a:lnTo>
                      <a:pt x="30" y="24"/>
                    </a:lnTo>
                    <a:lnTo>
                      <a:pt x="24" y="36"/>
                    </a:lnTo>
                    <a:lnTo>
                      <a:pt x="6"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7" name="Freeform 193">
                <a:extLst>
                  <a:ext uri="{FF2B5EF4-FFF2-40B4-BE49-F238E27FC236}">
                    <a16:creationId xmlns:a16="http://schemas.microsoft.com/office/drawing/2014/main" id="{187FAE11-3E1E-A95B-9A8C-A037ECB5948B}"/>
                  </a:ext>
                </a:extLst>
              </p:cNvPr>
              <p:cNvSpPr>
                <a:spLocks/>
              </p:cNvSpPr>
              <p:nvPr/>
            </p:nvSpPr>
            <p:spPr bwMode="auto">
              <a:xfrm>
                <a:off x="864" y="1212"/>
                <a:ext cx="24" cy="18"/>
              </a:xfrm>
              <a:custGeom>
                <a:avLst/>
                <a:gdLst>
                  <a:gd name="T0" fmla="*/ 0 w 24"/>
                  <a:gd name="T1" fmla="*/ 18 h 18"/>
                  <a:gd name="T2" fmla="*/ 6 w 24"/>
                  <a:gd name="T3" fmla="*/ 0 h 18"/>
                  <a:gd name="T4" fmla="*/ 24 w 24"/>
                  <a:gd name="T5" fmla="*/ 0 h 18"/>
                  <a:gd name="T6" fmla="*/ 18 w 24"/>
                  <a:gd name="T7" fmla="*/ 18 h 18"/>
                  <a:gd name="T8" fmla="*/ 0 w 24"/>
                  <a:gd name="T9" fmla="*/ 1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8">
                    <a:moveTo>
                      <a:pt x="0" y="18"/>
                    </a:moveTo>
                    <a:lnTo>
                      <a:pt x="6" y="0"/>
                    </a:lnTo>
                    <a:lnTo>
                      <a:pt x="24" y="0"/>
                    </a:lnTo>
                    <a:lnTo>
                      <a:pt x="18" y="18"/>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308" name="Freeform 194">
                <a:extLst>
                  <a:ext uri="{FF2B5EF4-FFF2-40B4-BE49-F238E27FC236}">
                    <a16:creationId xmlns:a16="http://schemas.microsoft.com/office/drawing/2014/main" id="{1AE86A1C-25A7-E9FA-7573-7EB1900F5BB8}"/>
                  </a:ext>
                </a:extLst>
              </p:cNvPr>
              <p:cNvSpPr>
                <a:spLocks/>
              </p:cNvSpPr>
              <p:nvPr/>
            </p:nvSpPr>
            <p:spPr bwMode="auto">
              <a:xfrm>
                <a:off x="864" y="1314"/>
                <a:ext cx="72" cy="156"/>
              </a:xfrm>
              <a:custGeom>
                <a:avLst/>
                <a:gdLst>
                  <a:gd name="T0" fmla="*/ 6 w 72"/>
                  <a:gd name="T1" fmla="*/ 0 h 156"/>
                  <a:gd name="T2" fmla="*/ 0 w 72"/>
                  <a:gd name="T3" fmla="*/ 156 h 156"/>
                  <a:gd name="T4" fmla="*/ 72 w 72"/>
                  <a:gd name="T5" fmla="*/ 156 h 156"/>
                  <a:gd name="T6" fmla="*/ 72 w 72"/>
                  <a:gd name="T7" fmla="*/ 30 h 156"/>
                  <a:gd name="T8" fmla="*/ 48 w 72"/>
                  <a:gd name="T9" fmla="*/ 6 h 156"/>
                  <a:gd name="T10" fmla="*/ 6 w 72"/>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156">
                    <a:moveTo>
                      <a:pt x="6" y="0"/>
                    </a:moveTo>
                    <a:lnTo>
                      <a:pt x="0" y="156"/>
                    </a:lnTo>
                    <a:lnTo>
                      <a:pt x="72" y="156"/>
                    </a:lnTo>
                    <a:lnTo>
                      <a:pt x="72" y="30"/>
                    </a:lnTo>
                    <a:lnTo>
                      <a:pt x="48" y="6"/>
                    </a:lnTo>
                    <a:lnTo>
                      <a:pt x="6"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grpSp>
      <p:sp>
        <p:nvSpPr>
          <p:cNvPr id="5124" name="Rectangle 195">
            <a:extLst>
              <a:ext uri="{FF2B5EF4-FFF2-40B4-BE49-F238E27FC236}">
                <a16:creationId xmlns:a16="http://schemas.microsoft.com/office/drawing/2014/main" id="{EE6C80A4-3C84-91C7-97FF-0DFD09CAF367}"/>
              </a:ext>
            </a:extLst>
          </p:cNvPr>
          <p:cNvSpPr>
            <a:spLocks noChangeArrowheads="1"/>
          </p:cNvSpPr>
          <p:nvPr/>
        </p:nvSpPr>
        <p:spPr bwMode="auto">
          <a:xfrm>
            <a:off x="5334000" y="838200"/>
            <a:ext cx="3810000"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 pos="2571750" algn="l"/>
              </a:tabLst>
              <a:defRPr sz="1400" b="1">
                <a:solidFill>
                  <a:schemeClr val="tx1"/>
                </a:solidFill>
                <a:latin typeface="Arial" panose="020B0604020202020204" pitchFamily="34" charset="0"/>
              </a:defRPr>
            </a:lvl1pPr>
            <a:lvl2pPr marL="742950" indent="-285750">
              <a:tabLst>
                <a:tab pos="292100" algn="l"/>
                <a:tab pos="2571750" algn="l"/>
              </a:tabLst>
              <a:defRPr sz="1400" b="1">
                <a:solidFill>
                  <a:schemeClr val="tx1"/>
                </a:solidFill>
                <a:latin typeface="Arial" panose="020B0604020202020204" pitchFamily="34" charset="0"/>
              </a:defRPr>
            </a:lvl2pPr>
            <a:lvl3pPr marL="1143000" indent="-228600">
              <a:tabLst>
                <a:tab pos="292100" algn="l"/>
                <a:tab pos="2571750" algn="l"/>
              </a:tabLst>
              <a:defRPr sz="1400" b="1">
                <a:solidFill>
                  <a:schemeClr val="tx1"/>
                </a:solidFill>
                <a:latin typeface="Arial" panose="020B0604020202020204" pitchFamily="34" charset="0"/>
              </a:defRPr>
            </a:lvl3pPr>
            <a:lvl4pPr marL="1600200" indent="-228600">
              <a:tabLst>
                <a:tab pos="292100" algn="l"/>
                <a:tab pos="2571750" algn="l"/>
              </a:tabLst>
              <a:defRPr sz="1400" b="1">
                <a:solidFill>
                  <a:schemeClr val="tx1"/>
                </a:solidFill>
                <a:latin typeface="Arial" panose="020B0604020202020204" pitchFamily="34" charset="0"/>
              </a:defRPr>
            </a:lvl4pPr>
            <a:lvl5pPr marL="2057400" indent="-228600">
              <a:tabLst>
                <a:tab pos="29210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 pos="2571750" algn="l"/>
              </a:tabLst>
              <a:defRPr sz="1400" b="1">
                <a:solidFill>
                  <a:schemeClr val="tx1"/>
                </a:solidFill>
                <a:latin typeface="Arial" panose="020B0604020202020204" pitchFamily="34" charset="0"/>
              </a:defRPr>
            </a:lvl9pPr>
          </a:lstStyle>
          <a:p>
            <a:r>
              <a:rPr lang="en-US" altLang="da-DK" b="0"/>
              <a:t>	We will show the design approach through an example: Design the user interface for a hotel reception system.</a:t>
            </a:r>
          </a:p>
        </p:txBody>
      </p:sp>
      <p:sp>
        <p:nvSpPr>
          <p:cNvPr id="3268" name="AutoShape 196">
            <a:extLst>
              <a:ext uri="{FF2B5EF4-FFF2-40B4-BE49-F238E27FC236}">
                <a16:creationId xmlns:a16="http://schemas.microsoft.com/office/drawing/2014/main" id="{9CCB855C-13C8-2E3E-3592-F80A90F3D8C4}"/>
              </a:ext>
            </a:extLst>
          </p:cNvPr>
          <p:cNvSpPr>
            <a:spLocks noChangeArrowheads="1"/>
          </p:cNvSpPr>
          <p:nvPr/>
        </p:nvSpPr>
        <p:spPr bwMode="auto">
          <a:xfrm>
            <a:off x="581025" y="3200400"/>
            <a:ext cx="1682750" cy="2163763"/>
          </a:xfrm>
          <a:prstGeom prst="foldedCorner">
            <a:avLst>
              <a:gd name="adj" fmla="val 16227"/>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spAutoFit/>
          </a:bodyPr>
          <a:lstStyle>
            <a:lvl1pPr>
              <a:tabLst>
                <a:tab pos="2571750" algn="l"/>
              </a:tabLst>
              <a:defRPr sz="1400" b="1">
                <a:solidFill>
                  <a:schemeClr val="tx1"/>
                </a:solidFill>
                <a:latin typeface="Arial" panose="020B0604020202020204" pitchFamily="34" charset="0"/>
              </a:defRPr>
            </a:lvl1pPr>
            <a:lvl2pPr marL="742950" indent="-285750">
              <a:tabLst>
                <a:tab pos="2571750" algn="l"/>
              </a:tabLst>
              <a:defRPr sz="1400" b="1">
                <a:solidFill>
                  <a:schemeClr val="tx1"/>
                </a:solidFill>
                <a:latin typeface="Arial" panose="020B0604020202020204" pitchFamily="34" charset="0"/>
              </a:defRPr>
            </a:lvl2pPr>
            <a:lvl3pPr marL="1143000" indent="-228600">
              <a:tabLst>
                <a:tab pos="2571750" algn="l"/>
              </a:tabLst>
              <a:defRPr sz="1400" b="1">
                <a:solidFill>
                  <a:schemeClr val="tx1"/>
                </a:solidFill>
                <a:latin typeface="Arial" panose="020B0604020202020204" pitchFamily="34" charset="0"/>
              </a:defRPr>
            </a:lvl3pPr>
            <a:lvl4pPr marL="1600200" indent="-228600">
              <a:tabLst>
                <a:tab pos="2571750" algn="l"/>
              </a:tabLst>
              <a:defRPr sz="1400" b="1">
                <a:solidFill>
                  <a:schemeClr val="tx1"/>
                </a:solidFill>
                <a:latin typeface="Arial" panose="020B0604020202020204" pitchFamily="34" charset="0"/>
              </a:defRPr>
            </a:lvl4pPr>
            <a:lvl5pPr marL="2057400" indent="-228600">
              <a:tabLst>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9pPr>
          </a:lstStyle>
          <a:p>
            <a:r>
              <a:rPr lang="en-US" altLang="da-DK" sz="1600"/>
              <a:t>Task list</a:t>
            </a:r>
            <a:endParaRPr lang="en-US" altLang="da-DK" sz="2400"/>
          </a:p>
          <a:p>
            <a:r>
              <a:rPr lang="en-US" altLang="da-DK" sz="1600" b="0"/>
              <a:t>Book guest</a:t>
            </a:r>
          </a:p>
          <a:p>
            <a:r>
              <a:rPr lang="en-US" altLang="da-DK" sz="1600" b="0"/>
              <a:t>Check in</a:t>
            </a:r>
          </a:p>
          <a:p>
            <a:r>
              <a:rPr lang="en-US" altLang="da-DK" sz="1600" b="0"/>
              <a:t>Check out</a:t>
            </a:r>
          </a:p>
          <a:p>
            <a:r>
              <a:rPr lang="en-US" altLang="da-DK" sz="1600" b="0"/>
              <a:t>Change room</a:t>
            </a:r>
          </a:p>
          <a:p>
            <a:r>
              <a:rPr lang="en-US" altLang="da-DK" sz="1600" b="0"/>
              <a:t>Breakfast list &amp;</a:t>
            </a:r>
          </a:p>
          <a:p>
            <a:r>
              <a:rPr lang="en-US" altLang="da-DK" sz="1600" b="0"/>
              <a:t>other services</a:t>
            </a:r>
            <a:endParaRPr lang="en-US" altLang="da-DK" sz="1800"/>
          </a:p>
        </p:txBody>
      </p:sp>
      <p:sp>
        <p:nvSpPr>
          <p:cNvPr id="3270" name="AutoShape 198">
            <a:extLst>
              <a:ext uri="{FF2B5EF4-FFF2-40B4-BE49-F238E27FC236}">
                <a16:creationId xmlns:a16="http://schemas.microsoft.com/office/drawing/2014/main" id="{8169E62A-3E69-98C4-3857-2065466B90FC}"/>
              </a:ext>
            </a:extLst>
          </p:cNvPr>
          <p:cNvSpPr>
            <a:spLocks noChangeArrowheads="1"/>
          </p:cNvSpPr>
          <p:nvPr/>
        </p:nvSpPr>
        <p:spPr bwMode="auto">
          <a:xfrm>
            <a:off x="2971800" y="3200400"/>
            <a:ext cx="1376363" cy="1347788"/>
          </a:xfrm>
          <a:prstGeom prst="foldedCorner">
            <a:avLst>
              <a:gd name="adj" fmla="val 18917"/>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spAutoFit/>
          </a:bodyPr>
          <a:lstStyle>
            <a:lvl1pPr>
              <a:tabLst>
                <a:tab pos="2571750" algn="l"/>
              </a:tabLst>
              <a:defRPr sz="1400" b="1">
                <a:solidFill>
                  <a:schemeClr val="tx1"/>
                </a:solidFill>
                <a:latin typeface="Arial" panose="020B0604020202020204" pitchFamily="34" charset="0"/>
              </a:defRPr>
            </a:lvl1pPr>
            <a:lvl2pPr marL="742950" indent="-285750">
              <a:tabLst>
                <a:tab pos="2571750" algn="l"/>
              </a:tabLst>
              <a:defRPr sz="1400" b="1">
                <a:solidFill>
                  <a:schemeClr val="tx1"/>
                </a:solidFill>
                <a:latin typeface="Arial" panose="020B0604020202020204" pitchFamily="34" charset="0"/>
              </a:defRPr>
            </a:lvl2pPr>
            <a:lvl3pPr marL="1143000" indent="-228600">
              <a:tabLst>
                <a:tab pos="2571750" algn="l"/>
              </a:tabLst>
              <a:defRPr sz="1400" b="1">
                <a:solidFill>
                  <a:schemeClr val="tx1"/>
                </a:solidFill>
                <a:latin typeface="Arial" panose="020B0604020202020204" pitchFamily="34" charset="0"/>
              </a:defRPr>
            </a:lvl3pPr>
            <a:lvl4pPr marL="1600200" indent="-228600">
              <a:tabLst>
                <a:tab pos="2571750" algn="l"/>
              </a:tabLst>
              <a:defRPr sz="1400" b="1">
                <a:solidFill>
                  <a:schemeClr val="tx1"/>
                </a:solidFill>
                <a:latin typeface="Arial" panose="020B0604020202020204" pitchFamily="34" charset="0"/>
              </a:defRPr>
            </a:lvl4pPr>
            <a:lvl5pPr marL="2057400" indent="-228600">
              <a:tabLst>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571750" algn="l"/>
              </a:tabLst>
              <a:defRPr sz="1400" b="1">
                <a:solidFill>
                  <a:schemeClr val="tx1"/>
                </a:solidFill>
                <a:latin typeface="Arial" panose="020B0604020202020204" pitchFamily="34" charset="0"/>
              </a:defRPr>
            </a:lvl9pPr>
          </a:lstStyle>
          <a:p>
            <a:r>
              <a:rPr lang="en-US" altLang="da-DK" sz="1600"/>
              <a:t>Data about</a:t>
            </a:r>
            <a:endParaRPr lang="en-US" altLang="da-DK" sz="1600" b="0"/>
          </a:p>
          <a:p>
            <a:r>
              <a:rPr lang="en-US" altLang="da-DK" sz="1600" b="0"/>
              <a:t>Guests</a:t>
            </a:r>
          </a:p>
          <a:p>
            <a:r>
              <a:rPr lang="en-US" altLang="da-DK" sz="1600" b="0"/>
              <a:t>Rooms</a:t>
            </a:r>
          </a:p>
          <a:p>
            <a:r>
              <a:rPr lang="en-US" altLang="da-DK" sz="1600" b="0"/>
              <a:t>Services</a:t>
            </a:r>
            <a:endParaRPr lang="en-US" altLang="da-DK" sz="1800"/>
          </a:p>
        </p:txBody>
      </p:sp>
      <p:sp>
        <p:nvSpPr>
          <p:cNvPr id="5127" name="AutoShape 212">
            <a:extLst>
              <a:ext uri="{FF2B5EF4-FFF2-40B4-BE49-F238E27FC236}">
                <a16:creationId xmlns:a16="http://schemas.microsoft.com/office/drawing/2014/main" id="{2304B2B5-951F-41C4-AA89-440A32F53441}"/>
              </a:ext>
            </a:extLst>
          </p:cNvPr>
          <p:cNvSpPr>
            <a:spLocks noChangeAspect="1" noChangeArrowheads="1"/>
          </p:cNvSpPr>
          <p:nvPr/>
        </p:nvSpPr>
        <p:spPr bwMode="auto">
          <a:xfrm rot="5400000">
            <a:off x="5458619" y="934244"/>
            <a:ext cx="122237" cy="104775"/>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291" name="Group 219">
            <a:extLst>
              <a:ext uri="{FF2B5EF4-FFF2-40B4-BE49-F238E27FC236}">
                <a16:creationId xmlns:a16="http://schemas.microsoft.com/office/drawing/2014/main" id="{7BA73701-FAA7-5CB0-829A-4BA58AE91F99}"/>
              </a:ext>
            </a:extLst>
          </p:cNvPr>
          <p:cNvGrpSpPr>
            <a:grpSpLocks/>
          </p:cNvGrpSpPr>
          <p:nvPr/>
        </p:nvGrpSpPr>
        <p:grpSpPr bwMode="auto">
          <a:xfrm>
            <a:off x="5334000" y="1692275"/>
            <a:ext cx="3810000" cy="1387475"/>
            <a:chOff x="3360" y="1594"/>
            <a:chExt cx="2400" cy="874"/>
          </a:xfrm>
        </p:grpSpPr>
        <p:sp>
          <p:nvSpPr>
            <p:cNvPr id="5137" name="Rectangle 197">
              <a:extLst>
                <a:ext uri="{FF2B5EF4-FFF2-40B4-BE49-F238E27FC236}">
                  <a16:creationId xmlns:a16="http://schemas.microsoft.com/office/drawing/2014/main" id="{600F0738-406D-300B-421B-3FAB2C99F4A6}"/>
                </a:ext>
              </a:extLst>
            </p:cNvPr>
            <p:cNvSpPr>
              <a:spLocks noChangeArrowheads="1"/>
            </p:cNvSpPr>
            <p:nvPr/>
          </p:nvSpPr>
          <p:spPr bwMode="auto">
            <a:xfrm>
              <a:off x="3360" y="1594"/>
              <a:ext cx="2400" cy="8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r>
                <a:rPr lang="en-US" altLang="da-DK" b="0">
                  <a:sym typeface="CommonBullets" pitchFamily="34" charset="2"/>
                </a:rPr>
                <a:t>	</a:t>
              </a:r>
              <a:r>
                <a:rPr lang="en-US" altLang="da-DK" b="0"/>
                <a:t>The system must support several tasks in the reception. We write them down as a task list.</a:t>
              </a:r>
              <a:r>
                <a:rPr lang="da-DK" altLang="da-DK" b="0"/>
                <a:t> (Tasks are similar to "use cases" but describe what user and computer do together. One purpose of the design process is to specify exactly who does what.) </a:t>
              </a:r>
              <a:endParaRPr lang="en-US" altLang="da-DK" b="0"/>
            </a:p>
          </p:txBody>
        </p:sp>
        <p:sp>
          <p:nvSpPr>
            <p:cNvPr id="5138" name="AutoShape 213">
              <a:extLst>
                <a:ext uri="{FF2B5EF4-FFF2-40B4-BE49-F238E27FC236}">
                  <a16:creationId xmlns:a16="http://schemas.microsoft.com/office/drawing/2014/main" id="{73878C6A-E2D7-2304-31DE-4147575C24CD}"/>
                </a:ext>
              </a:extLst>
            </p:cNvPr>
            <p:cNvSpPr>
              <a:spLocks noChangeAspect="1" noChangeArrowheads="1"/>
            </p:cNvSpPr>
            <p:nvPr/>
          </p:nvSpPr>
          <p:spPr bwMode="auto">
            <a:xfrm rot="5400000">
              <a:off x="3438" y="1656"/>
              <a:ext cx="77" cy="66"/>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grpSp>
        <p:nvGrpSpPr>
          <p:cNvPr id="3292" name="Group 220">
            <a:extLst>
              <a:ext uri="{FF2B5EF4-FFF2-40B4-BE49-F238E27FC236}">
                <a16:creationId xmlns:a16="http://schemas.microsoft.com/office/drawing/2014/main" id="{1BC1747A-FEE3-0913-6AD6-94F9DDF96ABA}"/>
              </a:ext>
            </a:extLst>
          </p:cNvPr>
          <p:cNvGrpSpPr>
            <a:grpSpLocks/>
          </p:cNvGrpSpPr>
          <p:nvPr/>
        </p:nvGrpSpPr>
        <p:grpSpPr bwMode="auto">
          <a:xfrm>
            <a:off x="5332413" y="3232150"/>
            <a:ext cx="3810000" cy="730250"/>
            <a:chOff x="3359" y="2084"/>
            <a:chExt cx="2400" cy="460"/>
          </a:xfrm>
        </p:grpSpPr>
        <p:sp>
          <p:nvSpPr>
            <p:cNvPr id="5135" name="Rectangle 199">
              <a:extLst>
                <a:ext uri="{FF2B5EF4-FFF2-40B4-BE49-F238E27FC236}">
                  <a16:creationId xmlns:a16="http://schemas.microsoft.com/office/drawing/2014/main" id="{AD63A07C-2E4A-CA2E-7DA8-453F9F2F06E6}"/>
                </a:ext>
              </a:extLst>
            </p:cNvPr>
            <p:cNvSpPr>
              <a:spLocks noChangeArrowheads="1"/>
            </p:cNvSpPr>
            <p:nvPr/>
          </p:nvSpPr>
          <p:spPr bwMode="auto">
            <a:xfrm>
              <a:off x="3359" y="2084"/>
              <a:ext cx="2400" cy="4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r>
                <a:rPr lang="en-US" altLang="da-DK" b="0">
                  <a:sym typeface="CommonBullets" pitchFamily="34" charset="2"/>
                </a:rPr>
                <a:t>	</a:t>
              </a:r>
              <a:r>
                <a:rPr lang="en-US" altLang="da-DK" b="0"/>
                <a:t>To support these tasks, the system has to store data about guests, rooms and services. We write it as some kind of data description.</a:t>
              </a:r>
            </a:p>
          </p:txBody>
        </p:sp>
        <p:sp>
          <p:nvSpPr>
            <p:cNvPr id="5136" name="AutoShape 214">
              <a:extLst>
                <a:ext uri="{FF2B5EF4-FFF2-40B4-BE49-F238E27FC236}">
                  <a16:creationId xmlns:a16="http://schemas.microsoft.com/office/drawing/2014/main" id="{0D43FEEA-F713-43F8-44DF-75F17064A5F5}"/>
                </a:ext>
              </a:extLst>
            </p:cNvPr>
            <p:cNvSpPr>
              <a:spLocks noChangeAspect="1" noChangeArrowheads="1"/>
            </p:cNvSpPr>
            <p:nvPr/>
          </p:nvSpPr>
          <p:spPr bwMode="auto">
            <a:xfrm rot="5400000">
              <a:off x="3438" y="2148"/>
              <a:ext cx="77" cy="66"/>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288" name="AutoShape 216">
            <a:hlinkClick r:id="rId3" action="ppaction://hlinksldjump"/>
            <a:extLst>
              <a:ext uri="{FF2B5EF4-FFF2-40B4-BE49-F238E27FC236}">
                <a16:creationId xmlns:a16="http://schemas.microsoft.com/office/drawing/2014/main" id="{4FE5A984-CA71-8625-8342-34833758FAD6}"/>
              </a:ext>
            </a:extLst>
          </p:cNvPr>
          <p:cNvSpPr>
            <a:spLocks noChangeArrowheads="1"/>
          </p:cNvSpPr>
          <p:nvPr/>
        </p:nvSpPr>
        <p:spPr bwMode="auto">
          <a:xfrm>
            <a:off x="5334000" y="5611813"/>
            <a:ext cx="2276475" cy="255587"/>
          </a:xfrm>
          <a:prstGeom prst="homePlate">
            <a:avLst>
              <a:gd name="adj" fmla="val 17632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108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u="sng">
                <a:solidFill>
                  <a:schemeClr val="accent2"/>
                </a:solidFill>
              </a:rPr>
              <a:t>More on task descriptions</a:t>
            </a:r>
            <a:endParaRPr lang="en-US" altLang="da-DK"/>
          </a:p>
        </p:txBody>
      </p:sp>
      <p:sp>
        <p:nvSpPr>
          <p:cNvPr id="3289" name="AutoShape 217">
            <a:hlinkClick r:id="rId4" action="ppaction://hlinksldjump"/>
            <a:extLst>
              <a:ext uri="{FF2B5EF4-FFF2-40B4-BE49-F238E27FC236}">
                <a16:creationId xmlns:a16="http://schemas.microsoft.com/office/drawing/2014/main" id="{8EE5BA70-B00F-A4D4-42BC-96A4BE1DA262}"/>
              </a:ext>
            </a:extLst>
          </p:cNvPr>
          <p:cNvSpPr>
            <a:spLocks noChangeArrowheads="1"/>
          </p:cNvSpPr>
          <p:nvPr/>
        </p:nvSpPr>
        <p:spPr bwMode="auto">
          <a:xfrm>
            <a:off x="5334000" y="5992813"/>
            <a:ext cx="2287588" cy="255587"/>
          </a:xfrm>
          <a:prstGeom prst="homePlate">
            <a:avLst>
              <a:gd name="adj" fmla="val 1771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108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u="sng">
                <a:solidFill>
                  <a:schemeClr val="accent2"/>
                </a:solidFill>
              </a:rPr>
              <a:t>More on data descriptions</a:t>
            </a:r>
            <a:endParaRPr lang="en-US" altLang="da-DK" u="sng">
              <a:solidFill>
                <a:schemeClr val="accent2"/>
              </a:solidFill>
            </a:endParaRPr>
          </a:p>
        </p:txBody>
      </p:sp>
      <p:grpSp>
        <p:nvGrpSpPr>
          <p:cNvPr id="3296" name="Group 224">
            <a:extLst>
              <a:ext uri="{FF2B5EF4-FFF2-40B4-BE49-F238E27FC236}">
                <a16:creationId xmlns:a16="http://schemas.microsoft.com/office/drawing/2014/main" id="{942F4B2E-9D21-8B07-1655-182B299D9C35}"/>
              </a:ext>
            </a:extLst>
          </p:cNvPr>
          <p:cNvGrpSpPr>
            <a:grpSpLocks/>
          </p:cNvGrpSpPr>
          <p:nvPr/>
        </p:nvGrpSpPr>
        <p:grpSpPr bwMode="auto">
          <a:xfrm>
            <a:off x="5334000" y="4189413"/>
            <a:ext cx="3810000" cy="1155700"/>
            <a:chOff x="3360" y="2639"/>
            <a:chExt cx="2400" cy="728"/>
          </a:xfrm>
        </p:grpSpPr>
        <p:sp>
          <p:nvSpPr>
            <p:cNvPr id="5133" name="Rectangle 215">
              <a:extLst>
                <a:ext uri="{FF2B5EF4-FFF2-40B4-BE49-F238E27FC236}">
                  <a16:creationId xmlns:a16="http://schemas.microsoft.com/office/drawing/2014/main" id="{0F27CE62-EB2E-7C49-AF79-A894D5E4E296}"/>
                </a:ext>
              </a:extLst>
            </p:cNvPr>
            <p:cNvSpPr>
              <a:spLocks noChangeArrowheads="1"/>
            </p:cNvSpPr>
            <p:nvPr/>
          </p:nvSpPr>
          <p:spPr bwMode="auto">
            <a:xfrm>
              <a:off x="3360" y="2639"/>
              <a:ext cx="2400" cy="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 pos="2571750" algn="l"/>
                </a:tabLst>
                <a:defRPr sz="1400" b="1">
                  <a:solidFill>
                    <a:schemeClr val="tx1"/>
                  </a:solidFill>
                  <a:latin typeface="Arial" panose="020B0604020202020204" pitchFamily="34" charset="0"/>
                </a:defRPr>
              </a:lvl1pPr>
              <a:lvl2pPr marL="742950" indent="-285750">
                <a:tabLst>
                  <a:tab pos="285750" algn="l"/>
                  <a:tab pos="2571750" algn="l"/>
                </a:tabLst>
                <a:defRPr sz="1400" b="1">
                  <a:solidFill>
                    <a:schemeClr val="tx1"/>
                  </a:solidFill>
                  <a:latin typeface="Arial" panose="020B0604020202020204" pitchFamily="34" charset="0"/>
                </a:defRPr>
              </a:lvl2pPr>
              <a:lvl3pPr marL="1143000" indent="-228600">
                <a:tabLst>
                  <a:tab pos="285750" algn="l"/>
                  <a:tab pos="2571750" algn="l"/>
                </a:tabLst>
                <a:defRPr sz="1400" b="1">
                  <a:solidFill>
                    <a:schemeClr val="tx1"/>
                  </a:solidFill>
                  <a:latin typeface="Arial" panose="020B0604020202020204" pitchFamily="34" charset="0"/>
                </a:defRPr>
              </a:lvl3pPr>
              <a:lvl4pPr marL="1600200" indent="-228600">
                <a:tabLst>
                  <a:tab pos="285750" algn="l"/>
                  <a:tab pos="2571750" algn="l"/>
                </a:tabLst>
                <a:defRPr sz="1400" b="1">
                  <a:solidFill>
                    <a:schemeClr val="tx1"/>
                  </a:solidFill>
                  <a:latin typeface="Arial" panose="020B0604020202020204" pitchFamily="34" charset="0"/>
                </a:defRPr>
              </a:lvl4pPr>
              <a:lvl5pPr marL="2057400" indent="-228600">
                <a:tabLst>
                  <a:tab pos="285750" algn="l"/>
                  <a:tab pos="2571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2571750" algn="l"/>
                </a:tabLst>
                <a:defRPr sz="1400" b="1">
                  <a:solidFill>
                    <a:schemeClr val="tx1"/>
                  </a:solidFill>
                  <a:latin typeface="Arial" panose="020B0604020202020204" pitchFamily="34" charset="0"/>
                </a:defRPr>
              </a:lvl9pPr>
            </a:lstStyle>
            <a:p>
              <a:r>
                <a:rPr lang="en-US" altLang="da-DK" b="0"/>
                <a:t>	The task list and the data list are the basis for our design. Chapter 5 of the book shows ways to describe tasks and data in more detail. Chapters 15 and 16 explain about the analysis behind such descriptions.</a:t>
              </a:r>
            </a:p>
          </p:txBody>
        </p:sp>
        <p:sp>
          <p:nvSpPr>
            <p:cNvPr id="5134" name="AutoShape 218">
              <a:extLst>
                <a:ext uri="{FF2B5EF4-FFF2-40B4-BE49-F238E27FC236}">
                  <a16:creationId xmlns:a16="http://schemas.microsoft.com/office/drawing/2014/main" id="{30BF8345-D37E-91DA-034A-0C7DF495EF57}"/>
                </a:ext>
              </a:extLst>
            </p:cNvPr>
            <p:cNvSpPr>
              <a:spLocks noChangeAspect="1" noChangeArrowheads="1"/>
            </p:cNvSpPr>
            <p:nvPr/>
          </p:nvSpPr>
          <p:spPr bwMode="auto">
            <a:xfrm rot="5400000">
              <a:off x="3438" y="2700"/>
              <a:ext cx="77" cy="66"/>
            </a:xfrm>
            <a:prstGeom prst="triangle">
              <a:avLst>
                <a:gd name="adj" fmla="val 50000"/>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268"/>
                                        </p:tgtEl>
                                        <p:attrNameLst>
                                          <p:attrName>style.visibility</p:attrName>
                                        </p:attrNameLst>
                                      </p:cBhvr>
                                      <p:to>
                                        <p:strVal val="visible"/>
                                      </p:to>
                                    </p:set>
                                    <p:animEffect transition="in" filter="blinds(horizontal)">
                                      <p:cBhvr>
                                        <p:cTn id="11" dur="500"/>
                                        <p:tgtEl>
                                          <p:spTgt spid="326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329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3270"/>
                                        </p:tgtEl>
                                        <p:attrNameLst>
                                          <p:attrName>style.visibility</p:attrName>
                                        </p:attrNameLst>
                                      </p:cBhvr>
                                      <p:to>
                                        <p:strVal val="visible"/>
                                      </p:to>
                                    </p:set>
                                    <p:animEffect transition="in" filter="blinds(horizontal)">
                                      <p:cBhvr>
                                        <p:cTn id="20" dur="500"/>
                                        <p:tgtEl>
                                          <p:spTgt spid="327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3296"/>
                                        </p:tgtEl>
                                        <p:attrNameLst>
                                          <p:attrName>style.visibility</p:attrName>
                                        </p:attrNameLst>
                                      </p:cBhvr>
                                      <p:to>
                                        <p:strVal val="visible"/>
                                      </p:to>
                                    </p:set>
                                  </p:childTnLst>
                                </p:cTn>
                              </p:par>
                            </p:childTnLst>
                          </p:cTn>
                        </p:par>
                        <p:par>
                          <p:cTn id="25" fill="hold" nodeType="afterGroup">
                            <p:stCondLst>
                              <p:cond delay="500"/>
                            </p:stCondLst>
                            <p:childTnLst>
                              <p:par>
                                <p:cTn id="26" presetID="1" presetClass="entr" presetSubtype="0" fill="hold" nodeType="afterEffect">
                                  <p:stCondLst>
                                    <p:cond delay="0"/>
                                  </p:stCondLst>
                                  <p:childTnLst>
                                    <p:set>
                                      <p:cBhvr>
                                        <p:cTn id="27" dur="1" fill="hold">
                                          <p:stCondLst>
                                            <p:cond delay="499"/>
                                          </p:stCondLst>
                                        </p:cTn>
                                        <p:tgtEl>
                                          <p:spTgt spid="3289"/>
                                        </p:tgtEl>
                                        <p:attrNameLst>
                                          <p:attrName>style.visibility</p:attrName>
                                        </p:attrNameLst>
                                      </p:cBhvr>
                                      <p:to>
                                        <p:strVal val="visible"/>
                                      </p:to>
                                    </p:set>
                                  </p:childTnLst>
                                </p:cTn>
                              </p:par>
                            </p:childTnLst>
                          </p:cTn>
                        </p:par>
                        <p:par>
                          <p:cTn id="28" fill="hold" nodeType="afterGroup">
                            <p:stCondLst>
                              <p:cond delay="1000"/>
                            </p:stCondLst>
                            <p:childTnLst>
                              <p:par>
                                <p:cTn id="29" presetID="1" presetClass="entr" presetSubtype="0" fill="hold" nodeType="afterEffect">
                                  <p:stCondLst>
                                    <p:cond delay="0"/>
                                  </p:stCondLst>
                                  <p:childTnLst>
                                    <p:set>
                                      <p:cBhvr>
                                        <p:cTn id="30" dur="1" fill="hold">
                                          <p:stCondLst>
                                            <p:cond delay="499"/>
                                          </p:stCondLst>
                                        </p:cTn>
                                        <p:tgtEl>
                                          <p:spTgt spid="3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8" grpId="0" animBg="1" autoUpdateAnimBg="0"/>
      <p:bldP spid="3270" grpId="0" animBg="1" autoUpdateAnimBg="0"/>
      <p:bldP spid="3288" grpId="0" autoUpdateAnimBg="0"/>
      <p:bldP spid="328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60605DB4-0EB9-DDCE-8A0B-2157CE06D57B}"/>
              </a:ext>
            </a:extLst>
          </p:cNvPr>
          <p:cNvSpPr txBox="1">
            <a:spLocks noChangeArrowheads="1"/>
          </p:cNvSpPr>
          <p:nvPr/>
        </p:nvSpPr>
        <p:spPr bwMode="auto">
          <a:xfrm>
            <a:off x="449263" y="76200"/>
            <a:ext cx="8110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624B54DF-8B3E-4A96-B17C-DD64D655296C}" type="slidenum">
              <a:rPr lang="en-US" altLang="da-DK" sz="1800" u="sng"/>
              <a:pPr/>
              <a:t>4</a:t>
            </a:fld>
            <a:r>
              <a:rPr lang="da-DK" altLang="da-DK" sz="1800" u="sng"/>
              <a:t>. </a:t>
            </a:r>
            <a:r>
              <a:rPr lang="en-US" altLang="da-DK" sz="1800" u="sng"/>
              <a:t>Virtual Window method - overview</a:t>
            </a:r>
            <a:r>
              <a:rPr lang="da-DK" altLang="da-DK" sz="1800" u="sng"/>
              <a:t> of the entire process</a:t>
            </a:r>
            <a:endParaRPr lang="en-US" altLang="da-DK" sz="1800" u="sng"/>
          </a:p>
        </p:txBody>
      </p:sp>
      <p:sp>
        <p:nvSpPr>
          <p:cNvPr id="7171" name="Text Box 3">
            <a:extLst>
              <a:ext uri="{FF2B5EF4-FFF2-40B4-BE49-F238E27FC236}">
                <a16:creationId xmlns:a16="http://schemas.microsoft.com/office/drawing/2014/main" id="{3A649576-2B1C-0F76-D5DB-2A319FBAE24F}"/>
              </a:ext>
            </a:extLst>
          </p:cNvPr>
          <p:cNvSpPr txBox="1">
            <a:spLocks noChangeArrowheads="1"/>
          </p:cNvSpPr>
          <p:nvPr/>
        </p:nvSpPr>
        <p:spPr bwMode="auto">
          <a:xfrm>
            <a:off x="2228850" y="996950"/>
            <a:ext cx="1123950" cy="30321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sz="1200" b="0" noProof="1"/>
              <a:t>Data model</a:t>
            </a:r>
          </a:p>
        </p:txBody>
      </p:sp>
      <p:sp>
        <p:nvSpPr>
          <p:cNvPr id="7172" name="Text Box 4">
            <a:extLst>
              <a:ext uri="{FF2B5EF4-FFF2-40B4-BE49-F238E27FC236}">
                <a16:creationId xmlns:a16="http://schemas.microsoft.com/office/drawing/2014/main" id="{5FAC8F12-E7FE-E813-D92F-6DD77DA4C710}"/>
              </a:ext>
            </a:extLst>
          </p:cNvPr>
          <p:cNvSpPr txBox="1">
            <a:spLocks noChangeArrowheads="1"/>
          </p:cNvSpPr>
          <p:nvPr/>
        </p:nvSpPr>
        <p:spPr bwMode="auto">
          <a:xfrm>
            <a:off x="4038600" y="996950"/>
            <a:ext cx="1800225" cy="30321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sz="1200" b="0" noProof="1"/>
              <a:t>Task descriptions</a:t>
            </a:r>
          </a:p>
        </p:txBody>
      </p:sp>
      <p:pic>
        <p:nvPicPr>
          <p:cNvPr id="7173" name="Picture 5">
            <a:extLst>
              <a:ext uri="{FF2B5EF4-FFF2-40B4-BE49-F238E27FC236}">
                <a16:creationId xmlns:a16="http://schemas.microsoft.com/office/drawing/2014/main" id="{6291E2D5-984A-86C1-749B-95AC86B44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575" t="49554" r="7283" b="4724"/>
          <a:stretch>
            <a:fillRect/>
          </a:stretch>
        </p:blipFill>
        <p:spPr bwMode="auto">
          <a:xfrm>
            <a:off x="1279525" y="2078038"/>
            <a:ext cx="1508125" cy="78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pic>
        <p:nvPicPr>
          <p:cNvPr id="7174" name="Picture 6">
            <a:extLst>
              <a:ext uri="{FF2B5EF4-FFF2-40B4-BE49-F238E27FC236}">
                <a16:creationId xmlns:a16="http://schemas.microsoft.com/office/drawing/2014/main" id="{4624470E-0089-D1C8-2200-EDDC9F773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63228" b="51601"/>
          <a:stretch>
            <a:fillRect/>
          </a:stretch>
        </p:blipFill>
        <p:spPr bwMode="auto">
          <a:xfrm>
            <a:off x="2459038" y="2444750"/>
            <a:ext cx="838200" cy="82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
        <p:nvSpPr>
          <p:cNvPr id="7175" name="Text Box 7">
            <a:extLst>
              <a:ext uri="{FF2B5EF4-FFF2-40B4-BE49-F238E27FC236}">
                <a16:creationId xmlns:a16="http://schemas.microsoft.com/office/drawing/2014/main" id="{16C7BC8A-57DA-FBBD-8890-A933C5C5B123}"/>
              </a:ext>
            </a:extLst>
          </p:cNvPr>
          <p:cNvSpPr txBox="1">
            <a:spLocks noChangeArrowheads="1"/>
          </p:cNvSpPr>
          <p:nvPr/>
        </p:nvSpPr>
        <p:spPr bwMode="auto">
          <a:xfrm>
            <a:off x="457200" y="2819400"/>
            <a:ext cx="2057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sz="1200" b="0"/>
              <a:t>Virtual windows = </a:t>
            </a:r>
          </a:p>
          <a:p>
            <a:r>
              <a:rPr lang="da-DK" altLang="da-DK" sz="1200" b="0"/>
              <a:t>graphical data presentation</a:t>
            </a:r>
            <a:endParaRPr lang="da-DK" altLang="da-DK" sz="1200" b="0" noProof="1"/>
          </a:p>
        </p:txBody>
      </p:sp>
      <p:sp>
        <p:nvSpPr>
          <p:cNvPr id="7176" name="Line 8">
            <a:extLst>
              <a:ext uri="{FF2B5EF4-FFF2-40B4-BE49-F238E27FC236}">
                <a16:creationId xmlns:a16="http://schemas.microsoft.com/office/drawing/2014/main" id="{0D1B80A2-5317-AA59-1625-197D7F3C587E}"/>
              </a:ext>
            </a:extLst>
          </p:cNvPr>
          <p:cNvSpPr>
            <a:spLocks noChangeShapeType="1"/>
          </p:cNvSpPr>
          <p:nvPr/>
        </p:nvSpPr>
        <p:spPr bwMode="auto">
          <a:xfrm flipH="1">
            <a:off x="2419350" y="1287463"/>
            <a:ext cx="400050" cy="8509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177" name="Line 9">
            <a:extLst>
              <a:ext uri="{FF2B5EF4-FFF2-40B4-BE49-F238E27FC236}">
                <a16:creationId xmlns:a16="http://schemas.microsoft.com/office/drawing/2014/main" id="{1A037525-23D0-CBCE-B71D-1D9E1C1E1BC4}"/>
              </a:ext>
            </a:extLst>
          </p:cNvPr>
          <p:cNvSpPr>
            <a:spLocks noChangeShapeType="1"/>
          </p:cNvSpPr>
          <p:nvPr/>
        </p:nvSpPr>
        <p:spPr bwMode="auto">
          <a:xfrm flipH="1">
            <a:off x="3113088" y="1287463"/>
            <a:ext cx="1382712" cy="9017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nvGrpSpPr>
          <p:cNvPr id="101432" name="Group 56">
            <a:extLst>
              <a:ext uri="{FF2B5EF4-FFF2-40B4-BE49-F238E27FC236}">
                <a16:creationId xmlns:a16="http://schemas.microsoft.com/office/drawing/2014/main" id="{1FF5EB0A-424C-6972-A000-41AE690B03D6}"/>
              </a:ext>
            </a:extLst>
          </p:cNvPr>
          <p:cNvGrpSpPr>
            <a:grpSpLocks/>
          </p:cNvGrpSpPr>
          <p:nvPr/>
        </p:nvGrpSpPr>
        <p:grpSpPr bwMode="auto">
          <a:xfrm>
            <a:off x="3162300" y="1312863"/>
            <a:ext cx="5441950" cy="5164137"/>
            <a:chOff x="1992" y="688"/>
            <a:chExt cx="3428" cy="3253"/>
          </a:xfrm>
        </p:grpSpPr>
        <p:sp>
          <p:nvSpPr>
            <p:cNvPr id="7207" name="Text Box 16">
              <a:extLst>
                <a:ext uri="{FF2B5EF4-FFF2-40B4-BE49-F238E27FC236}">
                  <a16:creationId xmlns:a16="http://schemas.microsoft.com/office/drawing/2014/main" id="{4BAC3F06-A33C-1C47-EA44-9690C65FC7A4}"/>
                </a:ext>
              </a:extLst>
            </p:cNvPr>
            <p:cNvSpPr txBox="1">
              <a:spLocks noChangeArrowheads="1"/>
            </p:cNvSpPr>
            <p:nvPr/>
          </p:nvSpPr>
          <p:spPr bwMode="auto">
            <a:xfrm>
              <a:off x="2837" y="3653"/>
              <a:ext cx="64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sz="1200" b="0"/>
                <a:t>Open, Close</a:t>
              </a:r>
            </a:p>
            <a:p>
              <a:r>
                <a:rPr lang="da-DK" altLang="da-DK" sz="1200" b="0"/>
                <a:t>Goto, Back</a:t>
              </a:r>
              <a:endParaRPr lang="da-DK" altLang="da-DK" sz="1200" b="0" noProof="1"/>
            </a:p>
          </p:txBody>
        </p:sp>
        <p:sp>
          <p:nvSpPr>
            <p:cNvPr id="7208" name="AutoShape 17">
              <a:extLst>
                <a:ext uri="{FF2B5EF4-FFF2-40B4-BE49-F238E27FC236}">
                  <a16:creationId xmlns:a16="http://schemas.microsoft.com/office/drawing/2014/main" id="{B8D34B6D-9BE6-8A6D-37ED-C5E2B9FF8348}"/>
                </a:ext>
              </a:extLst>
            </p:cNvPr>
            <p:cNvSpPr>
              <a:spLocks noChangeArrowheads="1"/>
            </p:cNvSpPr>
            <p:nvPr/>
          </p:nvSpPr>
          <p:spPr bwMode="auto">
            <a:xfrm>
              <a:off x="4074" y="3552"/>
              <a:ext cx="1346" cy="339"/>
            </a:xfrm>
            <a:prstGeom prst="wedgeRoundRectCallout">
              <a:avLst>
                <a:gd name="adj1" fmla="val -71546"/>
                <a:gd name="adj2" fmla="val -44060"/>
                <a:gd name="adj3" fmla="val 16667"/>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a:solidFill>
                    <a:srgbClr val="FF3300"/>
                  </a:solidFill>
                </a:rPr>
                <a:t>3</a:t>
              </a:r>
              <a:r>
                <a:rPr lang="da-DK" altLang="da-DK" sz="1200" b="0"/>
                <a:t> Add navigation "buttons"</a:t>
              </a:r>
            </a:p>
            <a:p>
              <a:r>
                <a:rPr lang="da-DK" altLang="da-DK" sz="1200" b="0"/>
                <a:t>needed on a real screen</a:t>
              </a:r>
              <a:endParaRPr lang="da-DK" altLang="da-DK" sz="1200" b="0" noProof="1"/>
            </a:p>
          </p:txBody>
        </p:sp>
        <p:grpSp>
          <p:nvGrpSpPr>
            <p:cNvPr id="7209" name="Group 42">
              <a:extLst>
                <a:ext uri="{FF2B5EF4-FFF2-40B4-BE49-F238E27FC236}">
                  <a16:creationId xmlns:a16="http://schemas.microsoft.com/office/drawing/2014/main" id="{770A4674-C01F-B463-63DF-377E8887AEF7}"/>
                </a:ext>
              </a:extLst>
            </p:cNvPr>
            <p:cNvGrpSpPr>
              <a:grpSpLocks/>
            </p:cNvGrpSpPr>
            <p:nvPr/>
          </p:nvGrpSpPr>
          <p:grpSpPr bwMode="auto">
            <a:xfrm>
              <a:off x="2759" y="3085"/>
              <a:ext cx="1014" cy="599"/>
              <a:chOff x="2358" y="3085"/>
              <a:chExt cx="1014" cy="599"/>
            </a:xfrm>
          </p:grpSpPr>
          <p:pic>
            <p:nvPicPr>
              <p:cNvPr id="7212" name="Picture 15">
                <a:extLst>
                  <a:ext uri="{FF2B5EF4-FFF2-40B4-BE49-F238E27FC236}">
                    <a16:creationId xmlns:a16="http://schemas.microsoft.com/office/drawing/2014/main" id="{BDA142F8-9E43-43B1-4679-38430C798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575" t="49554" r="7283" b="4724"/>
              <a:stretch>
                <a:fillRect/>
              </a:stretch>
            </p:blipFill>
            <p:spPr bwMode="auto">
              <a:xfrm>
                <a:off x="2406" y="3125"/>
                <a:ext cx="950" cy="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
            <p:nvSpPr>
              <p:cNvPr id="7213" name="AutoShape 18">
                <a:extLst>
                  <a:ext uri="{FF2B5EF4-FFF2-40B4-BE49-F238E27FC236}">
                    <a16:creationId xmlns:a16="http://schemas.microsoft.com/office/drawing/2014/main" id="{8A09D355-7F8B-0A25-870E-DF22328711F4}"/>
                  </a:ext>
                </a:extLst>
              </p:cNvPr>
              <p:cNvSpPr>
                <a:spLocks noChangeArrowheads="1"/>
              </p:cNvSpPr>
              <p:nvPr/>
            </p:nvSpPr>
            <p:spPr bwMode="auto">
              <a:xfrm>
                <a:off x="2358" y="3085"/>
                <a:ext cx="1014" cy="599"/>
              </a:xfrm>
              <a:prstGeom prst="roundRect">
                <a:avLst>
                  <a:gd name="adj" fmla="val 6676"/>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7210" name="Line 19">
              <a:extLst>
                <a:ext uri="{FF2B5EF4-FFF2-40B4-BE49-F238E27FC236}">
                  <a16:creationId xmlns:a16="http://schemas.microsoft.com/office/drawing/2014/main" id="{7673B951-EA03-88D0-BBB5-59C6330DB97E}"/>
                </a:ext>
              </a:extLst>
            </p:cNvPr>
            <p:cNvSpPr>
              <a:spLocks noChangeShapeType="1"/>
            </p:cNvSpPr>
            <p:nvPr/>
          </p:nvSpPr>
          <p:spPr bwMode="auto">
            <a:xfrm>
              <a:off x="1992" y="3216"/>
              <a:ext cx="751" cy="247"/>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211" name="Line 20">
              <a:extLst>
                <a:ext uri="{FF2B5EF4-FFF2-40B4-BE49-F238E27FC236}">
                  <a16:creationId xmlns:a16="http://schemas.microsoft.com/office/drawing/2014/main" id="{DE72916E-5271-097C-A73C-B656E0FF69B8}"/>
                </a:ext>
              </a:extLst>
            </p:cNvPr>
            <p:cNvSpPr>
              <a:spLocks noChangeShapeType="1"/>
            </p:cNvSpPr>
            <p:nvPr/>
          </p:nvSpPr>
          <p:spPr bwMode="auto">
            <a:xfrm flipH="1">
              <a:off x="3186" y="688"/>
              <a:ext cx="0" cy="2304"/>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grpSp>
        <p:nvGrpSpPr>
          <p:cNvPr id="101435" name="Group 59">
            <a:extLst>
              <a:ext uri="{FF2B5EF4-FFF2-40B4-BE49-F238E27FC236}">
                <a16:creationId xmlns:a16="http://schemas.microsoft.com/office/drawing/2014/main" id="{7D273D6F-32E2-1CDB-411B-61AACBF2F31C}"/>
              </a:ext>
            </a:extLst>
          </p:cNvPr>
          <p:cNvGrpSpPr>
            <a:grpSpLocks/>
          </p:cNvGrpSpPr>
          <p:nvPr/>
        </p:nvGrpSpPr>
        <p:grpSpPr bwMode="auto">
          <a:xfrm>
            <a:off x="6286500" y="1944688"/>
            <a:ext cx="2649538" cy="2160587"/>
            <a:chOff x="3960" y="1086"/>
            <a:chExt cx="1669" cy="1361"/>
          </a:xfrm>
        </p:grpSpPr>
        <p:pic>
          <p:nvPicPr>
            <p:cNvPr id="7204" name="Picture 22">
              <a:extLst>
                <a:ext uri="{FF2B5EF4-FFF2-40B4-BE49-F238E27FC236}">
                  <a16:creationId xmlns:a16="http://schemas.microsoft.com/office/drawing/2014/main" id="{C36A685C-7E94-8A26-4AE4-3D368515C2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 y="1086"/>
              <a:ext cx="1669"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05" name="Line 23">
              <a:extLst>
                <a:ext uri="{FF2B5EF4-FFF2-40B4-BE49-F238E27FC236}">
                  <a16:creationId xmlns:a16="http://schemas.microsoft.com/office/drawing/2014/main" id="{21C1BE75-6247-791E-3136-223E5BED1259}"/>
                </a:ext>
              </a:extLst>
            </p:cNvPr>
            <p:cNvSpPr>
              <a:spLocks noChangeShapeType="1"/>
            </p:cNvSpPr>
            <p:nvPr/>
          </p:nvSpPr>
          <p:spPr bwMode="auto">
            <a:xfrm flipV="1">
              <a:off x="4638" y="1922"/>
              <a:ext cx="0" cy="52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206" name="Text Box 24">
              <a:extLst>
                <a:ext uri="{FF2B5EF4-FFF2-40B4-BE49-F238E27FC236}">
                  <a16:creationId xmlns:a16="http://schemas.microsoft.com/office/drawing/2014/main" id="{AE25156B-FE9B-E2BB-844A-91CDA607CDE7}"/>
                </a:ext>
              </a:extLst>
            </p:cNvPr>
            <p:cNvSpPr txBox="1">
              <a:spLocks noChangeArrowheads="1"/>
            </p:cNvSpPr>
            <p:nvPr/>
          </p:nvSpPr>
          <p:spPr bwMode="auto">
            <a:xfrm>
              <a:off x="4752" y="1968"/>
              <a:ext cx="768" cy="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da-DK" altLang="da-DK">
                  <a:solidFill>
                    <a:srgbClr val="FF3300"/>
                  </a:solidFill>
                </a:rPr>
                <a:t>5</a:t>
              </a:r>
              <a:r>
                <a:rPr lang="da-DK" altLang="da-DK" sz="1200" b="0"/>
                <a:t> Program and test the system</a:t>
              </a:r>
              <a:endParaRPr lang="da-DK" altLang="da-DK" sz="1200" b="0" noProof="1"/>
            </a:p>
          </p:txBody>
        </p:sp>
      </p:grpSp>
      <p:grpSp>
        <p:nvGrpSpPr>
          <p:cNvPr id="101439" name="Group 63">
            <a:extLst>
              <a:ext uri="{FF2B5EF4-FFF2-40B4-BE49-F238E27FC236}">
                <a16:creationId xmlns:a16="http://schemas.microsoft.com/office/drawing/2014/main" id="{89FA750F-5883-687C-8407-FBC74BC4CE28}"/>
              </a:ext>
            </a:extLst>
          </p:cNvPr>
          <p:cNvGrpSpPr>
            <a:grpSpLocks/>
          </p:cNvGrpSpPr>
          <p:nvPr/>
        </p:nvGrpSpPr>
        <p:grpSpPr bwMode="auto">
          <a:xfrm>
            <a:off x="5386388" y="1296988"/>
            <a:ext cx="1471612" cy="3467100"/>
            <a:chOff x="3393" y="678"/>
            <a:chExt cx="927" cy="2184"/>
          </a:xfrm>
        </p:grpSpPr>
        <p:sp>
          <p:nvSpPr>
            <p:cNvPr id="7201" name="Text Box 26">
              <a:extLst>
                <a:ext uri="{FF2B5EF4-FFF2-40B4-BE49-F238E27FC236}">
                  <a16:creationId xmlns:a16="http://schemas.microsoft.com/office/drawing/2014/main" id="{63E79241-BFF8-CC1D-5AD0-59C6B4EBB7EA}"/>
                </a:ext>
              </a:extLst>
            </p:cNvPr>
            <p:cNvSpPr txBox="1">
              <a:spLocks noChangeArrowheads="1"/>
            </p:cNvSpPr>
            <p:nvPr/>
          </p:nvSpPr>
          <p:spPr bwMode="auto">
            <a:xfrm>
              <a:off x="3393" y="2198"/>
              <a:ext cx="831" cy="288"/>
            </a:xfrm>
            <a:prstGeom prst="rect">
              <a:avLst/>
            </a:prstGeom>
            <a:solidFill>
              <a:srgbClr val="FFFF00"/>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da-DK" altLang="da-DK" sz="1200" b="0"/>
                <a:t>Usability testing - iterate</a:t>
              </a:r>
              <a:endParaRPr lang="da-DK" altLang="da-DK" sz="1200" b="0" noProof="1"/>
            </a:p>
          </p:txBody>
        </p:sp>
        <p:sp>
          <p:nvSpPr>
            <p:cNvPr id="7202" name="Freeform 27">
              <a:extLst>
                <a:ext uri="{FF2B5EF4-FFF2-40B4-BE49-F238E27FC236}">
                  <a16:creationId xmlns:a16="http://schemas.microsoft.com/office/drawing/2014/main" id="{ACC74D39-43F6-5202-60AD-5A92C38C414D}"/>
                </a:ext>
              </a:extLst>
            </p:cNvPr>
            <p:cNvSpPr>
              <a:spLocks/>
            </p:cNvSpPr>
            <p:nvPr/>
          </p:nvSpPr>
          <p:spPr bwMode="auto">
            <a:xfrm>
              <a:off x="3672" y="2142"/>
              <a:ext cx="648" cy="720"/>
            </a:xfrm>
            <a:custGeom>
              <a:avLst/>
              <a:gdLst>
                <a:gd name="T0" fmla="*/ 648 w 648"/>
                <a:gd name="T1" fmla="*/ 312 h 720"/>
                <a:gd name="T2" fmla="*/ 468 w 648"/>
                <a:gd name="T3" fmla="*/ 720 h 720"/>
                <a:gd name="T4" fmla="*/ 0 60000 65536"/>
                <a:gd name="T5" fmla="*/ 0 60000 65536"/>
              </a:gdLst>
              <a:ahLst/>
              <a:cxnLst>
                <a:cxn ang="T4">
                  <a:pos x="T0" y="T1"/>
                </a:cxn>
                <a:cxn ang="T5">
                  <a:pos x="T2" y="T3"/>
                </a:cxn>
              </a:cxnLst>
              <a:rect l="0" t="0" r="r" b="b"/>
              <a:pathLst>
                <a:path w="648" h="720">
                  <a:moveTo>
                    <a:pt x="648" y="312"/>
                  </a:moveTo>
                  <a:cubicBezTo>
                    <a:pt x="252" y="0"/>
                    <a:pt x="0" y="708"/>
                    <a:pt x="468" y="720"/>
                  </a:cubicBez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7203" name="Line 28">
              <a:extLst>
                <a:ext uri="{FF2B5EF4-FFF2-40B4-BE49-F238E27FC236}">
                  <a16:creationId xmlns:a16="http://schemas.microsoft.com/office/drawing/2014/main" id="{4A1A85E0-E607-996E-3800-A0EC84869EFD}"/>
                </a:ext>
              </a:extLst>
            </p:cNvPr>
            <p:cNvSpPr>
              <a:spLocks noChangeShapeType="1"/>
            </p:cNvSpPr>
            <p:nvPr/>
          </p:nvSpPr>
          <p:spPr bwMode="auto">
            <a:xfrm>
              <a:off x="3489" y="678"/>
              <a:ext cx="303" cy="149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grpSp>
        <p:nvGrpSpPr>
          <p:cNvPr id="101430" name="Group 54">
            <a:extLst>
              <a:ext uri="{FF2B5EF4-FFF2-40B4-BE49-F238E27FC236}">
                <a16:creationId xmlns:a16="http://schemas.microsoft.com/office/drawing/2014/main" id="{939E48EA-6C6E-2440-C878-333872856B97}"/>
              </a:ext>
            </a:extLst>
          </p:cNvPr>
          <p:cNvGrpSpPr>
            <a:grpSpLocks/>
          </p:cNvGrpSpPr>
          <p:nvPr/>
        </p:nvGrpSpPr>
        <p:grpSpPr bwMode="auto">
          <a:xfrm>
            <a:off x="2454275" y="2628900"/>
            <a:ext cx="1527175" cy="1131888"/>
            <a:chOff x="1546" y="1517"/>
            <a:chExt cx="962" cy="713"/>
          </a:xfrm>
        </p:grpSpPr>
        <p:sp>
          <p:nvSpPr>
            <p:cNvPr id="7199" name="Text Box 30">
              <a:extLst>
                <a:ext uri="{FF2B5EF4-FFF2-40B4-BE49-F238E27FC236}">
                  <a16:creationId xmlns:a16="http://schemas.microsoft.com/office/drawing/2014/main" id="{75C4D674-3A44-96D9-E21D-8924F53CB3CC}"/>
                </a:ext>
              </a:extLst>
            </p:cNvPr>
            <p:cNvSpPr txBox="1">
              <a:spLocks noChangeArrowheads="1"/>
            </p:cNvSpPr>
            <p:nvPr/>
          </p:nvSpPr>
          <p:spPr bwMode="auto">
            <a:xfrm>
              <a:off x="1546" y="1942"/>
              <a:ext cx="962" cy="288"/>
            </a:xfrm>
            <a:prstGeom prst="rect">
              <a:avLst/>
            </a:prstGeom>
            <a:solidFill>
              <a:srgbClr val="FFFF00"/>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da-DK" altLang="da-DK" sz="1200" b="0"/>
                <a:t>Understandability testing - iterate</a:t>
              </a:r>
              <a:endParaRPr lang="da-DK" altLang="da-DK" sz="1200" b="0" noProof="1"/>
            </a:p>
          </p:txBody>
        </p:sp>
        <p:sp>
          <p:nvSpPr>
            <p:cNvPr id="7200" name="Freeform 31">
              <a:extLst>
                <a:ext uri="{FF2B5EF4-FFF2-40B4-BE49-F238E27FC236}">
                  <a16:creationId xmlns:a16="http://schemas.microsoft.com/office/drawing/2014/main" id="{BA58AB79-3D3C-C4BE-2EE1-AF8BAEBD96C1}"/>
                </a:ext>
              </a:extLst>
            </p:cNvPr>
            <p:cNvSpPr>
              <a:spLocks/>
            </p:cNvSpPr>
            <p:nvPr/>
          </p:nvSpPr>
          <p:spPr bwMode="auto">
            <a:xfrm>
              <a:off x="2052" y="1517"/>
              <a:ext cx="384" cy="336"/>
            </a:xfrm>
            <a:custGeom>
              <a:avLst/>
              <a:gdLst>
                <a:gd name="T0" fmla="*/ 0 w 384"/>
                <a:gd name="T1" fmla="*/ 336 h 336"/>
                <a:gd name="T2" fmla="*/ 0 w 384"/>
                <a:gd name="T3" fmla="*/ 12 h 336"/>
                <a:gd name="T4" fmla="*/ 0 60000 65536"/>
                <a:gd name="T5" fmla="*/ 0 60000 65536"/>
              </a:gdLst>
              <a:ahLst/>
              <a:cxnLst>
                <a:cxn ang="T4">
                  <a:pos x="T0" y="T1"/>
                </a:cxn>
                <a:cxn ang="T5">
                  <a:pos x="T2" y="T3"/>
                </a:cxn>
              </a:cxnLst>
              <a:rect l="0" t="0" r="r" b="b"/>
              <a:pathLst>
                <a:path w="384" h="336">
                  <a:moveTo>
                    <a:pt x="0" y="336"/>
                  </a:moveTo>
                  <a:cubicBezTo>
                    <a:pt x="348" y="336"/>
                    <a:pt x="384" y="0"/>
                    <a:pt x="0" y="12"/>
                  </a:cubicBez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nvGrpSpPr>
          <p:cNvPr id="101429" name="Group 53">
            <a:extLst>
              <a:ext uri="{FF2B5EF4-FFF2-40B4-BE49-F238E27FC236}">
                <a16:creationId xmlns:a16="http://schemas.microsoft.com/office/drawing/2014/main" id="{291968D9-1E2E-D420-B439-23A629771845}"/>
              </a:ext>
            </a:extLst>
          </p:cNvPr>
          <p:cNvGrpSpPr>
            <a:grpSpLocks/>
          </p:cNvGrpSpPr>
          <p:nvPr/>
        </p:nvGrpSpPr>
        <p:grpSpPr bwMode="auto">
          <a:xfrm>
            <a:off x="381000" y="1303338"/>
            <a:ext cx="4419600" cy="5062537"/>
            <a:chOff x="240" y="682"/>
            <a:chExt cx="2784" cy="3189"/>
          </a:xfrm>
        </p:grpSpPr>
        <p:grpSp>
          <p:nvGrpSpPr>
            <p:cNvPr id="7192" name="Group 43">
              <a:extLst>
                <a:ext uri="{FF2B5EF4-FFF2-40B4-BE49-F238E27FC236}">
                  <a16:creationId xmlns:a16="http://schemas.microsoft.com/office/drawing/2014/main" id="{CBF1DC7D-0159-8C08-42E6-1EEB642EF789}"/>
                </a:ext>
              </a:extLst>
            </p:cNvPr>
            <p:cNvGrpSpPr>
              <a:grpSpLocks/>
            </p:cNvGrpSpPr>
            <p:nvPr/>
          </p:nvGrpSpPr>
          <p:grpSpPr bwMode="auto">
            <a:xfrm>
              <a:off x="889" y="2435"/>
              <a:ext cx="1271" cy="752"/>
              <a:chOff x="374" y="2435"/>
              <a:chExt cx="1271" cy="752"/>
            </a:xfrm>
          </p:grpSpPr>
          <p:pic>
            <p:nvPicPr>
              <p:cNvPr id="7197" name="Picture 33">
                <a:extLst>
                  <a:ext uri="{FF2B5EF4-FFF2-40B4-BE49-F238E27FC236}">
                    <a16:creationId xmlns:a16="http://schemas.microsoft.com/office/drawing/2014/main" id="{CA197C58-05B1-8774-7AB2-F4CB0E6C7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575" t="49554" r="7283" b="4724"/>
              <a:stretch>
                <a:fillRect/>
              </a:stretch>
            </p:blipFill>
            <p:spPr bwMode="auto">
              <a:xfrm>
                <a:off x="374" y="2435"/>
                <a:ext cx="950" cy="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pic>
            <p:nvPicPr>
              <p:cNvPr id="7198" name="Picture 34">
                <a:extLst>
                  <a:ext uri="{FF2B5EF4-FFF2-40B4-BE49-F238E27FC236}">
                    <a16:creationId xmlns:a16="http://schemas.microsoft.com/office/drawing/2014/main" id="{7EE98FE9-F117-1E81-732F-27560A6EAE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63228" b="51601"/>
              <a:stretch>
                <a:fillRect/>
              </a:stretch>
            </p:blipFill>
            <p:spPr bwMode="auto">
              <a:xfrm>
                <a:off x="1117" y="2666"/>
                <a:ext cx="528" cy="5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grpSp>
        <p:sp>
          <p:nvSpPr>
            <p:cNvPr id="7193" name="Text Box 35">
              <a:extLst>
                <a:ext uri="{FF2B5EF4-FFF2-40B4-BE49-F238E27FC236}">
                  <a16:creationId xmlns:a16="http://schemas.microsoft.com/office/drawing/2014/main" id="{7AE7595F-AAC3-C0B9-7F17-BA87E9FF9CB6}"/>
                </a:ext>
              </a:extLst>
            </p:cNvPr>
            <p:cNvSpPr txBox="1">
              <a:spLocks noChangeArrowheads="1"/>
            </p:cNvSpPr>
            <p:nvPr/>
          </p:nvSpPr>
          <p:spPr bwMode="auto">
            <a:xfrm>
              <a:off x="576" y="2969"/>
              <a:ext cx="102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sz="1200" b="0"/>
                <a:t>Search, New booking</a:t>
              </a:r>
            </a:p>
            <a:p>
              <a:r>
                <a:rPr lang="da-DK" altLang="da-DK" sz="1200" b="0"/>
                <a:t>Check in, Print</a:t>
              </a:r>
              <a:endParaRPr lang="da-DK" altLang="da-DK" sz="1200" b="0" noProof="1"/>
            </a:p>
          </p:txBody>
        </p:sp>
        <p:sp>
          <p:nvSpPr>
            <p:cNvPr id="7194" name="AutoShape 36">
              <a:extLst>
                <a:ext uri="{FF2B5EF4-FFF2-40B4-BE49-F238E27FC236}">
                  <a16:creationId xmlns:a16="http://schemas.microsoft.com/office/drawing/2014/main" id="{5C2301DC-6F3A-94CD-9760-55182A0EBCD9}"/>
                </a:ext>
              </a:extLst>
            </p:cNvPr>
            <p:cNvSpPr>
              <a:spLocks noChangeArrowheads="1"/>
            </p:cNvSpPr>
            <p:nvPr/>
          </p:nvSpPr>
          <p:spPr bwMode="auto">
            <a:xfrm>
              <a:off x="240" y="3407"/>
              <a:ext cx="1293" cy="464"/>
            </a:xfrm>
            <a:prstGeom prst="wedgeRoundRectCallout">
              <a:avLst>
                <a:gd name="adj1" fmla="val 20995"/>
                <a:gd name="adj2" fmla="val -81602"/>
                <a:gd name="adj3" fmla="val 16667"/>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a:solidFill>
                    <a:srgbClr val="FF3300"/>
                  </a:solidFill>
                </a:rPr>
                <a:t>2</a:t>
              </a:r>
              <a:r>
                <a:rPr lang="da-DK" altLang="da-DK" sz="1200" b="0"/>
                <a:t> Use tasks again to add the "buttons" needed if we had a giant screen</a:t>
              </a:r>
              <a:endParaRPr lang="da-DK" altLang="da-DK" sz="1200" b="0" noProof="1"/>
            </a:p>
          </p:txBody>
        </p:sp>
        <p:sp>
          <p:nvSpPr>
            <p:cNvPr id="7195" name="Line 37">
              <a:extLst>
                <a:ext uri="{FF2B5EF4-FFF2-40B4-BE49-F238E27FC236}">
                  <a16:creationId xmlns:a16="http://schemas.microsoft.com/office/drawing/2014/main" id="{2854F538-1A03-60CA-6264-E6A0143C0F83}"/>
                </a:ext>
              </a:extLst>
            </p:cNvPr>
            <p:cNvSpPr>
              <a:spLocks noChangeShapeType="1"/>
            </p:cNvSpPr>
            <p:nvPr/>
          </p:nvSpPr>
          <p:spPr bwMode="auto">
            <a:xfrm flipH="1">
              <a:off x="1368" y="1984"/>
              <a:ext cx="0" cy="45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196" name="Freeform 38">
              <a:extLst>
                <a:ext uri="{FF2B5EF4-FFF2-40B4-BE49-F238E27FC236}">
                  <a16:creationId xmlns:a16="http://schemas.microsoft.com/office/drawing/2014/main" id="{B38308D3-953B-496C-B603-17EA75D421D7}"/>
                </a:ext>
              </a:extLst>
            </p:cNvPr>
            <p:cNvSpPr>
              <a:spLocks/>
            </p:cNvSpPr>
            <p:nvPr/>
          </p:nvSpPr>
          <p:spPr bwMode="auto">
            <a:xfrm>
              <a:off x="2148" y="682"/>
              <a:ext cx="876" cy="1920"/>
            </a:xfrm>
            <a:custGeom>
              <a:avLst/>
              <a:gdLst>
                <a:gd name="T0" fmla="*/ 876 w 876"/>
                <a:gd name="T1" fmla="*/ 0 h 1920"/>
                <a:gd name="T2" fmla="*/ 0 w 876"/>
                <a:gd name="T3" fmla="*/ 1920 h 1920"/>
                <a:gd name="T4" fmla="*/ 0 60000 65536"/>
                <a:gd name="T5" fmla="*/ 0 60000 65536"/>
              </a:gdLst>
              <a:ahLst/>
              <a:cxnLst>
                <a:cxn ang="T4">
                  <a:pos x="T0" y="T1"/>
                </a:cxn>
                <a:cxn ang="T5">
                  <a:pos x="T2" y="T3"/>
                </a:cxn>
              </a:cxnLst>
              <a:rect l="0" t="0" r="r" b="b"/>
              <a:pathLst>
                <a:path w="876" h="1920">
                  <a:moveTo>
                    <a:pt x="876" y="0"/>
                  </a:moveTo>
                  <a:cubicBezTo>
                    <a:pt x="852" y="1164"/>
                    <a:pt x="516" y="1548"/>
                    <a:pt x="0" y="1920"/>
                  </a:cubicBez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sp>
        <p:nvSpPr>
          <p:cNvPr id="7183" name="AutoShape 39">
            <a:extLst>
              <a:ext uri="{FF2B5EF4-FFF2-40B4-BE49-F238E27FC236}">
                <a16:creationId xmlns:a16="http://schemas.microsoft.com/office/drawing/2014/main" id="{0E2191DA-B8E2-FE66-B5F0-01CDBB4E54BF}"/>
              </a:ext>
            </a:extLst>
          </p:cNvPr>
          <p:cNvSpPr>
            <a:spLocks noChangeArrowheads="1"/>
          </p:cNvSpPr>
          <p:nvPr/>
        </p:nvSpPr>
        <p:spPr bwMode="auto">
          <a:xfrm>
            <a:off x="381000" y="576263"/>
            <a:ext cx="1752600" cy="1328737"/>
          </a:xfrm>
          <a:prstGeom prst="wedgeRoundRectCallout">
            <a:avLst>
              <a:gd name="adj1" fmla="val 31977"/>
              <a:gd name="adj2" fmla="val 63861"/>
              <a:gd name="adj3" fmla="val 16667"/>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da-DK" altLang="da-DK">
                <a:solidFill>
                  <a:srgbClr val="FF3300"/>
                </a:solidFill>
              </a:rPr>
              <a:t>1</a:t>
            </a:r>
            <a:r>
              <a:rPr lang="da-DK" altLang="da-DK" sz="1200" b="0"/>
              <a:t> Based on data and tasks, design the graphical data</a:t>
            </a:r>
          </a:p>
          <a:p>
            <a:r>
              <a:rPr lang="da-DK" altLang="da-DK" sz="1200" b="0"/>
              <a:t>presentation. Reuse from task to task whenever possible.</a:t>
            </a:r>
            <a:endParaRPr lang="da-DK" altLang="da-DK" sz="1200" b="0" noProof="1"/>
          </a:p>
        </p:txBody>
      </p:sp>
      <p:grpSp>
        <p:nvGrpSpPr>
          <p:cNvPr id="101434" name="Group 58">
            <a:extLst>
              <a:ext uri="{FF2B5EF4-FFF2-40B4-BE49-F238E27FC236}">
                <a16:creationId xmlns:a16="http://schemas.microsoft.com/office/drawing/2014/main" id="{6A5082E8-3468-57A4-90D5-F06C3902FE53}"/>
              </a:ext>
            </a:extLst>
          </p:cNvPr>
          <p:cNvGrpSpPr>
            <a:grpSpLocks/>
          </p:cNvGrpSpPr>
          <p:nvPr/>
        </p:nvGrpSpPr>
        <p:grpSpPr bwMode="auto">
          <a:xfrm>
            <a:off x="5843588" y="1058863"/>
            <a:ext cx="1700212" cy="838200"/>
            <a:chOff x="3681" y="528"/>
            <a:chExt cx="1071" cy="528"/>
          </a:xfrm>
        </p:grpSpPr>
        <p:sp>
          <p:nvSpPr>
            <p:cNvPr id="7190" name="Line 40">
              <a:extLst>
                <a:ext uri="{FF2B5EF4-FFF2-40B4-BE49-F238E27FC236}">
                  <a16:creationId xmlns:a16="http://schemas.microsoft.com/office/drawing/2014/main" id="{892EE67A-1A0E-3D6C-DFBE-A900688A8F70}"/>
                </a:ext>
              </a:extLst>
            </p:cNvPr>
            <p:cNvSpPr>
              <a:spLocks noChangeShapeType="1"/>
            </p:cNvSpPr>
            <p:nvPr/>
          </p:nvSpPr>
          <p:spPr bwMode="auto">
            <a:xfrm>
              <a:off x="3681" y="592"/>
              <a:ext cx="687" cy="464"/>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191" name="Text Box 41">
              <a:extLst>
                <a:ext uri="{FF2B5EF4-FFF2-40B4-BE49-F238E27FC236}">
                  <a16:creationId xmlns:a16="http://schemas.microsoft.com/office/drawing/2014/main" id="{34080AE1-815B-4F74-8ECD-6BABDD389C19}"/>
                </a:ext>
              </a:extLst>
            </p:cNvPr>
            <p:cNvSpPr txBox="1">
              <a:spLocks noChangeArrowheads="1"/>
            </p:cNvSpPr>
            <p:nvPr/>
          </p:nvSpPr>
          <p:spPr bwMode="auto">
            <a:xfrm>
              <a:off x="3888" y="528"/>
              <a:ext cx="864" cy="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da-DK" altLang="da-DK" sz="1200" b="0"/>
                <a:t>Provide many of the test cases</a:t>
              </a:r>
              <a:endParaRPr lang="da-DK" altLang="da-DK" sz="1200" b="0" noProof="1"/>
            </a:p>
          </p:txBody>
        </p:sp>
      </p:grpSp>
      <p:grpSp>
        <p:nvGrpSpPr>
          <p:cNvPr id="101438" name="Group 62">
            <a:extLst>
              <a:ext uri="{FF2B5EF4-FFF2-40B4-BE49-F238E27FC236}">
                <a16:creationId xmlns:a16="http://schemas.microsoft.com/office/drawing/2014/main" id="{C89F418D-8845-E020-FF9A-AD7F7F2703DE}"/>
              </a:ext>
            </a:extLst>
          </p:cNvPr>
          <p:cNvGrpSpPr>
            <a:grpSpLocks/>
          </p:cNvGrpSpPr>
          <p:nvPr/>
        </p:nvGrpSpPr>
        <p:grpSpPr bwMode="auto">
          <a:xfrm>
            <a:off x="6000750" y="4122738"/>
            <a:ext cx="2838450" cy="1554162"/>
            <a:chOff x="3780" y="2458"/>
            <a:chExt cx="1788" cy="979"/>
          </a:xfrm>
        </p:grpSpPr>
        <p:pic>
          <p:nvPicPr>
            <p:cNvPr id="7186" name="Picture 11">
              <a:extLst>
                <a:ext uri="{FF2B5EF4-FFF2-40B4-BE49-F238E27FC236}">
                  <a16:creationId xmlns:a16="http://schemas.microsoft.com/office/drawing/2014/main" id="{71DAC09E-2C1A-D565-E0F7-0AB2A9EA14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7691" b="18741"/>
            <a:stretch>
              <a:fillRect/>
            </a:stretch>
          </p:blipFill>
          <p:spPr bwMode="auto">
            <a:xfrm>
              <a:off x="4142" y="2458"/>
              <a:ext cx="1426" cy="6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
          <p:nvSpPr>
            <p:cNvPr id="7187" name="Text Box 12">
              <a:extLst>
                <a:ext uri="{FF2B5EF4-FFF2-40B4-BE49-F238E27FC236}">
                  <a16:creationId xmlns:a16="http://schemas.microsoft.com/office/drawing/2014/main" id="{AE09CAC8-1F8F-44B3-6E16-AC33F21D519C}"/>
                </a:ext>
              </a:extLst>
            </p:cNvPr>
            <p:cNvSpPr txBox="1">
              <a:spLocks noChangeArrowheads="1"/>
            </p:cNvSpPr>
            <p:nvPr/>
          </p:nvSpPr>
          <p:spPr bwMode="auto">
            <a:xfrm>
              <a:off x="4284" y="3097"/>
              <a:ext cx="1188" cy="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da-DK" altLang="da-DK">
                  <a:solidFill>
                    <a:srgbClr val="FF3300"/>
                  </a:solidFill>
                </a:rPr>
                <a:t>4</a:t>
              </a:r>
              <a:r>
                <a:rPr lang="da-DK" altLang="da-DK" sz="1200" b="0"/>
                <a:t> Visualize the functions and make a mockup</a:t>
              </a:r>
              <a:endParaRPr lang="da-DK" altLang="da-DK" sz="1200" b="0" noProof="1"/>
            </a:p>
          </p:txBody>
        </p:sp>
        <p:sp>
          <p:nvSpPr>
            <p:cNvPr id="7188" name="Line 13">
              <a:extLst>
                <a:ext uri="{FF2B5EF4-FFF2-40B4-BE49-F238E27FC236}">
                  <a16:creationId xmlns:a16="http://schemas.microsoft.com/office/drawing/2014/main" id="{5C2420EA-695C-60DA-3404-5E216FA597F5}"/>
                </a:ext>
              </a:extLst>
            </p:cNvPr>
            <p:cNvSpPr>
              <a:spLocks noChangeShapeType="1"/>
            </p:cNvSpPr>
            <p:nvPr/>
          </p:nvSpPr>
          <p:spPr bwMode="auto">
            <a:xfrm flipV="1">
              <a:off x="3780" y="3085"/>
              <a:ext cx="588" cy="35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9050">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7189" name="Line 61">
              <a:extLst>
                <a:ext uri="{FF2B5EF4-FFF2-40B4-BE49-F238E27FC236}">
                  <a16:creationId xmlns:a16="http://schemas.microsoft.com/office/drawing/2014/main" id="{4BF1CF69-9F0D-F612-C1BF-DE46A4401562}"/>
                </a:ext>
              </a:extLst>
            </p:cNvPr>
            <p:cNvSpPr>
              <a:spLocks noChangeShapeType="1"/>
            </p:cNvSpPr>
            <p:nvPr/>
          </p:nvSpPr>
          <p:spPr bwMode="auto">
            <a:xfrm flipV="1">
              <a:off x="3792" y="3120"/>
              <a:ext cx="432" cy="24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14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014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014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014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101439"/>
                                        </p:tgtEl>
                                        <p:attrNameLst>
                                          <p:attrName>style.visibility</p:attrName>
                                        </p:attrNameLst>
                                      </p:cBhvr>
                                      <p:to>
                                        <p:strVal val="visible"/>
                                      </p:to>
                                    </p:set>
                                    <p:anim calcmode="lin" valueType="num">
                                      <p:cBhvr additive="base">
                                        <p:cTn id="23" dur="500" fill="hold"/>
                                        <p:tgtEl>
                                          <p:spTgt spid="101439"/>
                                        </p:tgtEl>
                                        <p:attrNameLst>
                                          <p:attrName>ppt_x</p:attrName>
                                        </p:attrNameLst>
                                      </p:cBhvr>
                                      <p:tavLst>
                                        <p:tav tm="0">
                                          <p:val>
                                            <p:strVal val="0-#ppt_w/2"/>
                                          </p:val>
                                        </p:tav>
                                        <p:tav tm="100000">
                                          <p:val>
                                            <p:strVal val="#ppt_x"/>
                                          </p:val>
                                        </p:tav>
                                      </p:tavLst>
                                    </p:anim>
                                    <p:anim calcmode="lin" valueType="num">
                                      <p:cBhvr additive="base">
                                        <p:cTn id="24" dur="500" fill="hold"/>
                                        <p:tgtEl>
                                          <p:spTgt spid="10143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1014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01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35" name="Group 51">
            <a:extLst>
              <a:ext uri="{FF2B5EF4-FFF2-40B4-BE49-F238E27FC236}">
                <a16:creationId xmlns:a16="http://schemas.microsoft.com/office/drawing/2014/main" id="{486CB5FE-BD00-EDE0-360C-3413C35582B0}"/>
              </a:ext>
            </a:extLst>
          </p:cNvPr>
          <p:cNvGrpSpPr>
            <a:grpSpLocks/>
          </p:cNvGrpSpPr>
          <p:nvPr/>
        </p:nvGrpSpPr>
        <p:grpSpPr bwMode="auto">
          <a:xfrm>
            <a:off x="1963738" y="533400"/>
            <a:ext cx="7104062" cy="2006600"/>
            <a:chOff x="1237" y="336"/>
            <a:chExt cx="4475" cy="1264"/>
          </a:xfrm>
        </p:grpSpPr>
        <p:sp>
          <p:nvSpPr>
            <p:cNvPr id="9243" name="Text Box 9">
              <a:extLst>
                <a:ext uri="{FF2B5EF4-FFF2-40B4-BE49-F238E27FC236}">
                  <a16:creationId xmlns:a16="http://schemas.microsoft.com/office/drawing/2014/main" id="{E755E481-D4EA-F854-7442-A3CD3EBE5414}"/>
                </a:ext>
              </a:extLst>
            </p:cNvPr>
            <p:cNvSpPr txBox="1">
              <a:spLocks noChangeAspect="1" noChangeArrowheads="1"/>
            </p:cNvSpPr>
            <p:nvPr/>
          </p:nvSpPr>
          <p:spPr bwMode="auto">
            <a:xfrm>
              <a:off x="1320" y="776"/>
              <a:ext cx="895"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9244" name="Text Box 10">
              <a:extLst>
                <a:ext uri="{FF2B5EF4-FFF2-40B4-BE49-F238E27FC236}">
                  <a16:creationId xmlns:a16="http://schemas.microsoft.com/office/drawing/2014/main" id="{371691F7-CC6C-8322-CD16-C2FCDF772813}"/>
                </a:ext>
              </a:extLst>
            </p:cNvPr>
            <p:cNvSpPr txBox="1">
              <a:spLocks noChangeAspect="1" noChangeArrowheads="1"/>
            </p:cNvSpPr>
            <p:nvPr/>
          </p:nvSpPr>
          <p:spPr bwMode="auto">
            <a:xfrm>
              <a:off x="1237" y="818"/>
              <a:ext cx="894"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grpSp>
          <p:nvGrpSpPr>
            <p:cNvPr id="9245" name="Group 42">
              <a:extLst>
                <a:ext uri="{FF2B5EF4-FFF2-40B4-BE49-F238E27FC236}">
                  <a16:creationId xmlns:a16="http://schemas.microsoft.com/office/drawing/2014/main" id="{C61201CB-56D4-0931-45C1-A8CAF701EA63}"/>
                </a:ext>
              </a:extLst>
            </p:cNvPr>
            <p:cNvGrpSpPr>
              <a:grpSpLocks/>
            </p:cNvGrpSpPr>
            <p:nvPr/>
          </p:nvGrpSpPr>
          <p:grpSpPr bwMode="auto">
            <a:xfrm>
              <a:off x="3312" y="336"/>
              <a:ext cx="2400" cy="1264"/>
              <a:chOff x="3312" y="336"/>
              <a:chExt cx="2400" cy="1264"/>
            </a:xfrm>
          </p:grpSpPr>
          <p:sp>
            <p:nvSpPr>
              <p:cNvPr id="9246" name="Text Box 12">
                <a:extLst>
                  <a:ext uri="{FF2B5EF4-FFF2-40B4-BE49-F238E27FC236}">
                    <a16:creationId xmlns:a16="http://schemas.microsoft.com/office/drawing/2014/main" id="{B0954489-C5A5-BEAE-F7E0-49ACFB3B9A63}"/>
                  </a:ext>
                </a:extLst>
              </p:cNvPr>
              <p:cNvSpPr txBox="1">
                <a:spLocks noChangeArrowheads="1"/>
              </p:cNvSpPr>
              <p:nvPr/>
            </p:nvSpPr>
            <p:spPr bwMode="auto">
              <a:xfrm>
                <a:off x="3312" y="336"/>
                <a:ext cx="2400" cy="1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When many guests are booked, the user should imagine that there is a whole pile of Stay windows. The Rooms window doesn’t belong to any particular Stay, so we would confuse the user if we combined Stay and Rooms into one window. </a:t>
                </a:r>
              </a:p>
              <a:p>
                <a:pPr>
                  <a:spcAft>
                    <a:spcPct val="50000"/>
                  </a:spcAft>
                </a:pPr>
                <a:r>
                  <a:rPr lang="en-US" altLang="da-DK" b="0"/>
                  <a:t>A Stay and a Rooms window seem to be sufficient for booking.</a:t>
                </a:r>
              </a:p>
            </p:txBody>
          </p:sp>
          <p:sp>
            <p:nvSpPr>
              <p:cNvPr id="9247" name="Text Box 37">
                <a:extLst>
                  <a:ext uri="{FF2B5EF4-FFF2-40B4-BE49-F238E27FC236}">
                    <a16:creationId xmlns:a16="http://schemas.microsoft.com/office/drawing/2014/main" id="{435AE080-0C9B-210C-A671-28D3EDEBBA76}"/>
                  </a:ext>
                </a:extLst>
              </p:cNvPr>
              <p:cNvSpPr txBox="1">
                <a:spLocks noChangeArrowheads="1"/>
              </p:cNvSpPr>
              <p:nvPr/>
            </p:nvSpPr>
            <p:spPr bwMode="auto">
              <a:xfrm>
                <a:off x="3378" y="336"/>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4</a:t>
                </a:r>
              </a:p>
            </p:txBody>
          </p:sp>
        </p:grpSp>
      </p:grpSp>
      <p:sp>
        <p:nvSpPr>
          <p:cNvPr id="9219" name="Text Box 2">
            <a:extLst>
              <a:ext uri="{FF2B5EF4-FFF2-40B4-BE49-F238E27FC236}">
                <a16:creationId xmlns:a16="http://schemas.microsoft.com/office/drawing/2014/main" id="{110FAA94-7894-4D18-FA73-BEDE5FC1013D}"/>
              </a:ext>
            </a:extLst>
          </p:cNvPr>
          <p:cNvSpPr txBox="1">
            <a:spLocks noChangeArrowheads="1"/>
          </p:cNvSpPr>
          <p:nvPr/>
        </p:nvSpPr>
        <p:spPr bwMode="auto">
          <a:xfrm>
            <a:off x="449263" y="76200"/>
            <a:ext cx="3513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1654014A-C011-407E-96E7-8DF19D21531D}" type="slidenum">
              <a:rPr lang="en-US" altLang="da-DK" sz="1800" u="sng"/>
              <a:pPr/>
              <a:t>5</a:t>
            </a:fld>
            <a:r>
              <a:rPr lang="da-DK" altLang="da-DK" sz="1800" u="sng"/>
              <a:t>. </a:t>
            </a:r>
            <a:r>
              <a:rPr lang="en-US" altLang="da-DK" sz="1800" u="sng"/>
              <a:t>Virtual windows, plan</a:t>
            </a:r>
            <a:endParaRPr lang="en-US" altLang="da-DK" sz="2400" u="sng"/>
          </a:p>
        </p:txBody>
      </p:sp>
      <p:sp>
        <p:nvSpPr>
          <p:cNvPr id="9220" name="Text Box 5">
            <a:extLst>
              <a:ext uri="{FF2B5EF4-FFF2-40B4-BE49-F238E27FC236}">
                <a16:creationId xmlns:a16="http://schemas.microsoft.com/office/drawing/2014/main" id="{8F1C044B-317C-65F0-C7A6-EACB7DDDF23D}"/>
              </a:ext>
            </a:extLst>
          </p:cNvPr>
          <p:cNvSpPr txBox="1">
            <a:spLocks noChangeArrowheads="1"/>
          </p:cNvSpPr>
          <p:nvPr/>
        </p:nvSpPr>
        <p:spPr bwMode="auto">
          <a:xfrm>
            <a:off x="533400" y="2532063"/>
            <a:ext cx="4038600" cy="168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The first part of the design is a plan for the user interface screens: how many screens and which data do they show? At the beginning we don’t care about buttons and other functions on the screens. Our first screen versions are what we call </a:t>
            </a:r>
            <a:r>
              <a:rPr lang="en-US" altLang="da-DK"/>
              <a:t>Virtual Windows</a:t>
            </a:r>
            <a:r>
              <a:rPr lang="en-US" altLang="da-DK" b="0"/>
              <a:t>. We make the plan by looking at the tasks one by one.</a:t>
            </a:r>
          </a:p>
        </p:txBody>
      </p:sp>
      <p:sp>
        <p:nvSpPr>
          <p:cNvPr id="9221" name="Text Box 34">
            <a:extLst>
              <a:ext uri="{FF2B5EF4-FFF2-40B4-BE49-F238E27FC236}">
                <a16:creationId xmlns:a16="http://schemas.microsoft.com/office/drawing/2014/main" id="{A1FC3E9F-82D9-D0A6-DCC8-AA4AEFB8D7B4}"/>
              </a:ext>
            </a:extLst>
          </p:cNvPr>
          <p:cNvSpPr txBox="1">
            <a:spLocks noChangeArrowheads="1"/>
          </p:cNvSpPr>
          <p:nvPr/>
        </p:nvSpPr>
        <p:spPr bwMode="auto">
          <a:xfrm>
            <a:off x="635000" y="2533650"/>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1</a:t>
            </a:r>
          </a:p>
        </p:txBody>
      </p:sp>
      <p:grpSp>
        <p:nvGrpSpPr>
          <p:cNvPr id="16430" name="Group 46">
            <a:extLst>
              <a:ext uri="{FF2B5EF4-FFF2-40B4-BE49-F238E27FC236}">
                <a16:creationId xmlns:a16="http://schemas.microsoft.com/office/drawing/2014/main" id="{A546E51E-131A-DF3F-F4E2-D8F662E8773E}"/>
              </a:ext>
            </a:extLst>
          </p:cNvPr>
          <p:cNvGrpSpPr>
            <a:grpSpLocks/>
          </p:cNvGrpSpPr>
          <p:nvPr/>
        </p:nvGrpSpPr>
        <p:grpSpPr bwMode="auto">
          <a:xfrm>
            <a:off x="533400" y="1354138"/>
            <a:ext cx="4629150" cy="4387850"/>
            <a:chOff x="336" y="853"/>
            <a:chExt cx="2916" cy="2764"/>
          </a:xfrm>
        </p:grpSpPr>
        <p:sp>
          <p:nvSpPr>
            <p:cNvPr id="9239" name="Text Box 6">
              <a:extLst>
                <a:ext uri="{FF2B5EF4-FFF2-40B4-BE49-F238E27FC236}">
                  <a16:creationId xmlns:a16="http://schemas.microsoft.com/office/drawing/2014/main" id="{76F6795A-4E4B-7202-2781-9E185E2A1927}"/>
                </a:ext>
              </a:extLst>
            </p:cNvPr>
            <p:cNvSpPr txBox="1">
              <a:spLocks noChangeAspect="1" noChangeArrowheads="1"/>
            </p:cNvSpPr>
            <p:nvPr/>
          </p:nvSpPr>
          <p:spPr bwMode="auto">
            <a:xfrm>
              <a:off x="2470" y="853"/>
              <a:ext cx="782" cy="452"/>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Rooms</a:t>
              </a:r>
              <a:endParaRPr lang="en-GB" altLang="da-DK" b="0" noProof="1"/>
            </a:p>
            <a:p>
              <a:r>
                <a:rPr lang="en-GB" altLang="da-DK" b="0" noProof="1"/>
                <a:t>	prices, type</a:t>
              </a:r>
            </a:p>
            <a:p>
              <a:r>
                <a:rPr lang="en-GB" altLang="da-DK" b="0" noProof="1"/>
                <a:t>	status, date</a:t>
              </a:r>
              <a:endParaRPr lang="en-GB" altLang="da-DK" noProof="1"/>
            </a:p>
          </p:txBody>
        </p:sp>
        <p:grpSp>
          <p:nvGrpSpPr>
            <p:cNvPr id="9240" name="Group 40">
              <a:extLst>
                <a:ext uri="{FF2B5EF4-FFF2-40B4-BE49-F238E27FC236}">
                  <a16:creationId xmlns:a16="http://schemas.microsoft.com/office/drawing/2014/main" id="{B65FA247-6906-3A43-2D5A-F86206C1A7C2}"/>
                </a:ext>
              </a:extLst>
            </p:cNvPr>
            <p:cNvGrpSpPr>
              <a:grpSpLocks/>
            </p:cNvGrpSpPr>
            <p:nvPr/>
          </p:nvGrpSpPr>
          <p:grpSpPr bwMode="auto">
            <a:xfrm>
              <a:off x="336" y="2688"/>
              <a:ext cx="2544" cy="929"/>
              <a:chOff x="336" y="2688"/>
              <a:chExt cx="2544" cy="929"/>
            </a:xfrm>
          </p:grpSpPr>
          <p:sp>
            <p:nvSpPr>
              <p:cNvPr id="9241" name="Text Box 19">
                <a:extLst>
                  <a:ext uri="{FF2B5EF4-FFF2-40B4-BE49-F238E27FC236}">
                    <a16:creationId xmlns:a16="http://schemas.microsoft.com/office/drawing/2014/main" id="{5E826983-F98A-87D0-25F8-1AA044B22332}"/>
                  </a:ext>
                </a:extLst>
              </p:cNvPr>
              <p:cNvSpPr txBox="1">
                <a:spLocks noChangeArrowheads="1"/>
              </p:cNvSpPr>
              <p:nvPr/>
            </p:nvSpPr>
            <p:spPr bwMode="auto">
              <a:xfrm>
                <a:off x="336" y="2688"/>
                <a:ext cx="2544" cy="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Let us look at the booking task. What data would the user need to see to carry out this task? He has to see whether there are free rooms when the guest needs them, the prices of the rooms, etc. We plan to put this data into some kind of </a:t>
                </a:r>
                <a:r>
                  <a:rPr lang="en-US" altLang="da-DK"/>
                  <a:t>Rooms</a:t>
                </a:r>
                <a:r>
                  <a:rPr lang="en-US" altLang="da-DK" b="0"/>
                  <a:t> window.</a:t>
                </a:r>
              </a:p>
            </p:txBody>
          </p:sp>
          <p:sp>
            <p:nvSpPr>
              <p:cNvPr id="9242" name="Text Box 35">
                <a:extLst>
                  <a:ext uri="{FF2B5EF4-FFF2-40B4-BE49-F238E27FC236}">
                    <a16:creationId xmlns:a16="http://schemas.microsoft.com/office/drawing/2014/main" id="{39D5F102-73F3-0CAD-5D63-80249E9A2745}"/>
                  </a:ext>
                </a:extLst>
              </p:cNvPr>
              <p:cNvSpPr txBox="1">
                <a:spLocks noChangeArrowheads="1"/>
              </p:cNvSpPr>
              <p:nvPr/>
            </p:nvSpPr>
            <p:spPr bwMode="auto">
              <a:xfrm>
                <a:off x="400" y="2688"/>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2</a:t>
                </a:r>
              </a:p>
            </p:txBody>
          </p:sp>
        </p:grpSp>
      </p:grpSp>
      <p:grpSp>
        <p:nvGrpSpPr>
          <p:cNvPr id="16434" name="Group 50">
            <a:extLst>
              <a:ext uri="{FF2B5EF4-FFF2-40B4-BE49-F238E27FC236}">
                <a16:creationId xmlns:a16="http://schemas.microsoft.com/office/drawing/2014/main" id="{061CBC5E-6352-0D37-12C1-B5FEDA48396B}"/>
              </a:ext>
            </a:extLst>
          </p:cNvPr>
          <p:cNvGrpSpPr>
            <a:grpSpLocks/>
          </p:cNvGrpSpPr>
          <p:nvPr/>
        </p:nvGrpSpPr>
        <p:grpSpPr bwMode="auto">
          <a:xfrm>
            <a:off x="533400" y="1379538"/>
            <a:ext cx="4038600" cy="5402262"/>
            <a:chOff x="336" y="869"/>
            <a:chExt cx="2544" cy="3403"/>
          </a:xfrm>
        </p:grpSpPr>
        <p:sp>
          <p:nvSpPr>
            <p:cNvPr id="9235" name="Text Box 11">
              <a:extLst>
                <a:ext uri="{FF2B5EF4-FFF2-40B4-BE49-F238E27FC236}">
                  <a16:creationId xmlns:a16="http://schemas.microsoft.com/office/drawing/2014/main" id="{DE16F55E-0838-44DF-3818-F694CCFBD9C5}"/>
                </a:ext>
              </a:extLst>
            </p:cNvPr>
            <p:cNvSpPr txBox="1">
              <a:spLocks noChangeAspect="1" noChangeArrowheads="1"/>
            </p:cNvSpPr>
            <p:nvPr/>
          </p:nvSpPr>
          <p:spPr bwMode="auto">
            <a:xfrm>
              <a:off x="1153" y="869"/>
              <a:ext cx="895"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Stay</a:t>
              </a:r>
              <a:endParaRPr lang="en-GB" altLang="da-DK" b="0" noProof="1"/>
            </a:p>
            <a:p>
              <a:r>
                <a:rPr lang="en-GB" altLang="da-DK" b="0" noProof="1"/>
                <a:t>	name, address</a:t>
              </a:r>
            </a:p>
            <a:p>
              <a:r>
                <a:rPr lang="en-GB" altLang="da-DK" b="0" noProof="1"/>
                <a:t>	period</a:t>
              </a:r>
            </a:p>
            <a:p>
              <a:r>
                <a:rPr lang="en-GB" altLang="da-DK" b="0" noProof="1"/>
                <a:t>	booked rooms</a:t>
              </a:r>
              <a:endParaRPr lang="en-GB" altLang="da-DK" noProof="1"/>
            </a:p>
          </p:txBody>
        </p:sp>
        <p:grpSp>
          <p:nvGrpSpPr>
            <p:cNvPr id="9236" name="Group 41">
              <a:extLst>
                <a:ext uri="{FF2B5EF4-FFF2-40B4-BE49-F238E27FC236}">
                  <a16:creationId xmlns:a16="http://schemas.microsoft.com/office/drawing/2014/main" id="{FDFEFFA5-407B-6BA4-3A04-2E8B8E6F6D8F}"/>
                </a:ext>
              </a:extLst>
            </p:cNvPr>
            <p:cNvGrpSpPr>
              <a:grpSpLocks/>
            </p:cNvGrpSpPr>
            <p:nvPr/>
          </p:nvGrpSpPr>
          <p:grpSpPr bwMode="auto">
            <a:xfrm>
              <a:off x="336" y="3611"/>
              <a:ext cx="2544" cy="661"/>
              <a:chOff x="336" y="3611"/>
              <a:chExt cx="2544" cy="661"/>
            </a:xfrm>
          </p:grpSpPr>
          <p:sp>
            <p:nvSpPr>
              <p:cNvPr id="9237" name="Text Box 7">
                <a:extLst>
                  <a:ext uri="{FF2B5EF4-FFF2-40B4-BE49-F238E27FC236}">
                    <a16:creationId xmlns:a16="http://schemas.microsoft.com/office/drawing/2014/main" id="{36B58B7E-05C3-7F7E-6B35-BA6CFFCF1DEE}"/>
                  </a:ext>
                </a:extLst>
              </p:cNvPr>
              <p:cNvSpPr txBox="1">
                <a:spLocks noChangeArrowheads="1"/>
              </p:cNvSpPr>
              <p:nvPr/>
            </p:nvSpPr>
            <p:spPr bwMode="auto">
              <a:xfrm>
                <a:off x="336" y="3611"/>
                <a:ext cx="2544" cy="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The user also needs to record the name and address of the guest, the room he has booked, etc. We plan to put it into some kind of </a:t>
                </a:r>
                <a:r>
                  <a:rPr lang="en-US" altLang="da-DK"/>
                  <a:t>Stay</a:t>
                </a:r>
                <a:r>
                  <a:rPr lang="en-US" altLang="da-DK" b="0"/>
                  <a:t> window that shows the guest’s stay.</a:t>
                </a:r>
              </a:p>
            </p:txBody>
          </p:sp>
          <p:sp>
            <p:nvSpPr>
              <p:cNvPr id="9238" name="Text Box 36">
                <a:extLst>
                  <a:ext uri="{FF2B5EF4-FFF2-40B4-BE49-F238E27FC236}">
                    <a16:creationId xmlns:a16="http://schemas.microsoft.com/office/drawing/2014/main" id="{CED5C067-39E4-2591-FB6D-4E5E64D8F7D6}"/>
                  </a:ext>
                </a:extLst>
              </p:cNvPr>
              <p:cNvSpPr txBox="1">
                <a:spLocks noChangeArrowheads="1"/>
              </p:cNvSpPr>
              <p:nvPr/>
            </p:nvSpPr>
            <p:spPr bwMode="auto">
              <a:xfrm>
                <a:off x="400" y="3612"/>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3</a:t>
                </a:r>
              </a:p>
            </p:txBody>
          </p:sp>
        </p:grpSp>
      </p:grpSp>
      <p:grpSp>
        <p:nvGrpSpPr>
          <p:cNvPr id="16432" name="Group 48">
            <a:extLst>
              <a:ext uri="{FF2B5EF4-FFF2-40B4-BE49-F238E27FC236}">
                <a16:creationId xmlns:a16="http://schemas.microsoft.com/office/drawing/2014/main" id="{B2BC40F2-388D-A47B-0565-D3A7D96FC8C7}"/>
              </a:ext>
            </a:extLst>
          </p:cNvPr>
          <p:cNvGrpSpPr>
            <a:grpSpLocks/>
          </p:cNvGrpSpPr>
          <p:nvPr/>
        </p:nvGrpSpPr>
        <p:grpSpPr bwMode="auto">
          <a:xfrm>
            <a:off x="441325" y="1655763"/>
            <a:ext cx="8626475" cy="3503612"/>
            <a:chOff x="278" y="1043"/>
            <a:chExt cx="5434" cy="2207"/>
          </a:xfrm>
        </p:grpSpPr>
        <p:sp>
          <p:nvSpPr>
            <p:cNvPr id="9231" name="Text Box 14">
              <a:extLst>
                <a:ext uri="{FF2B5EF4-FFF2-40B4-BE49-F238E27FC236}">
                  <a16:creationId xmlns:a16="http://schemas.microsoft.com/office/drawing/2014/main" id="{7FDAE6AA-2DA0-D1BC-771B-75F42E1E7937}"/>
                </a:ext>
              </a:extLst>
            </p:cNvPr>
            <p:cNvSpPr txBox="1">
              <a:spLocks noChangeAspect="1" noChangeArrowheads="1"/>
            </p:cNvSpPr>
            <p:nvPr/>
          </p:nvSpPr>
          <p:spPr bwMode="auto">
            <a:xfrm>
              <a:off x="278" y="1043"/>
              <a:ext cx="58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Check-in</a:t>
              </a:r>
            </a:p>
          </p:txBody>
        </p:sp>
        <p:grpSp>
          <p:nvGrpSpPr>
            <p:cNvPr id="9232" name="Group 43">
              <a:extLst>
                <a:ext uri="{FF2B5EF4-FFF2-40B4-BE49-F238E27FC236}">
                  <a16:creationId xmlns:a16="http://schemas.microsoft.com/office/drawing/2014/main" id="{588AC881-1CC4-2DB5-C6C5-736E14E87DA5}"/>
                </a:ext>
              </a:extLst>
            </p:cNvPr>
            <p:cNvGrpSpPr>
              <a:grpSpLocks/>
            </p:cNvGrpSpPr>
            <p:nvPr/>
          </p:nvGrpSpPr>
          <p:grpSpPr bwMode="auto">
            <a:xfrm>
              <a:off x="3312" y="1584"/>
              <a:ext cx="2400" cy="1666"/>
              <a:chOff x="3312" y="1584"/>
              <a:chExt cx="2400" cy="1666"/>
            </a:xfrm>
          </p:grpSpPr>
          <p:sp>
            <p:nvSpPr>
              <p:cNvPr id="9233" name="Text Box 13">
                <a:extLst>
                  <a:ext uri="{FF2B5EF4-FFF2-40B4-BE49-F238E27FC236}">
                    <a16:creationId xmlns:a16="http://schemas.microsoft.com/office/drawing/2014/main" id="{6D0B4632-1E7C-06A7-19B0-42308FDC710C}"/>
                  </a:ext>
                </a:extLst>
              </p:cNvPr>
              <p:cNvSpPr txBox="1">
                <a:spLocks noChangeArrowheads="1"/>
              </p:cNvSpPr>
              <p:nvPr/>
            </p:nvSpPr>
            <p:spPr bwMode="auto">
              <a:xfrm>
                <a:off x="3312" y="1584"/>
                <a:ext cx="2400" cy="16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Next we look at the check-in task. Which data does the user need here? If the guest hasn’t booked in advance, the user needs the same as for booking: the Rooms window and a new Stay window.  The functions he uses are a bit different, but the data are the same.</a:t>
                </a:r>
              </a:p>
              <a:p>
                <a:pPr>
                  <a:spcAft>
                    <a:spcPct val="50000"/>
                  </a:spcAft>
                </a:pPr>
                <a:r>
                  <a:rPr lang="en-US" altLang="da-DK" b="0"/>
                  <a:t>If the guest </a:t>
                </a:r>
                <a:r>
                  <a:rPr lang="en-US" altLang="da-DK" b="0" i="1"/>
                  <a:t>has</a:t>
                </a:r>
                <a:r>
                  <a:rPr lang="en-US" altLang="da-DK" b="0"/>
                  <a:t> booked, the user needs to find the proper Stay from the pile. For the moment we will ignore the details of how he finds this Stay. So it seems that we don’t need any new windows for check-in.</a:t>
                </a:r>
              </a:p>
            </p:txBody>
          </p:sp>
          <p:sp>
            <p:nvSpPr>
              <p:cNvPr id="9234" name="Text Box 38">
                <a:extLst>
                  <a:ext uri="{FF2B5EF4-FFF2-40B4-BE49-F238E27FC236}">
                    <a16:creationId xmlns:a16="http://schemas.microsoft.com/office/drawing/2014/main" id="{B9326A7B-FB92-1909-4232-009BA7A1E294}"/>
                  </a:ext>
                </a:extLst>
              </p:cNvPr>
              <p:cNvSpPr txBox="1">
                <a:spLocks noChangeArrowheads="1"/>
              </p:cNvSpPr>
              <p:nvPr/>
            </p:nvSpPr>
            <p:spPr bwMode="auto">
              <a:xfrm>
                <a:off x="3378" y="1584"/>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5</a:t>
                </a:r>
              </a:p>
            </p:txBody>
          </p:sp>
        </p:grpSp>
      </p:grpSp>
      <p:grpSp>
        <p:nvGrpSpPr>
          <p:cNvPr id="16433" name="Group 49">
            <a:extLst>
              <a:ext uri="{FF2B5EF4-FFF2-40B4-BE49-F238E27FC236}">
                <a16:creationId xmlns:a16="http://schemas.microsoft.com/office/drawing/2014/main" id="{01538558-725F-124C-2CF0-7B911DA42BB0}"/>
              </a:ext>
            </a:extLst>
          </p:cNvPr>
          <p:cNvGrpSpPr>
            <a:grpSpLocks/>
          </p:cNvGrpSpPr>
          <p:nvPr/>
        </p:nvGrpSpPr>
        <p:grpSpPr bwMode="auto">
          <a:xfrm>
            <a:off x="444500" y="1930400"/>
            <a:ext cx="8623300" cy="4225925"/>
            <a:chOff x="280" y="1216"/>
            <a:chExt cx="5432" cy="2662"/>
          </a:xfrm>
        </p:grpSpPr>
        <p:sp>
          <p:nvSpPr>
            <p:cNvPr id="9227" name="Text Box 17">
              <a:extLst>
                <a:ext uri="{FF2B5EF4-FFF2-40B4-BE49-F238E27FC236}">
                  <a16:creationId xmlns:a16="http://schemas.microsoft.com/office/drawing/2014/main" id="{4771EDC4-86A0-7766-BD8A-4B97D8AD3D3F}"/>
                </a:ext>
              </a:extLst>
            </p:cNvPr>
            <p:cNvSpPr txBox="1">
              <a:spLocks noChangeAspect="1" noChangeArrowheads="1"/>
            </p:cNvSpPr>
            <p:nvPr/>
          </p:nvSpPr>
          <p:spPr bwMode="auto">
            <a:xfrm>
              <a:off x="280" y="1216"/>
              <a:ext cx="83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Change room</a:t>
              </a:r>
              <a:endParaRPr lang="en-GB" altLang="da-DK" b="0" noProof="1"/>
            </a:p>
          </p:txBody>
        </p:sp>
        <p:grpSp>
          <p:nvGrpSpPr>
            <p:cNvPr id="9228" name="Group 44">
              <a:extLst>
                <a:ext uri="{FF2B5EF4-FFF2-40B4-BE49-F238E27FC236}">
                  <a16:creationId xmlns:a16="http://schemas.microsoft.com/office/drawing/2014/main" id="{62EEF3AE-1393-6430-58DE-533567740D0F}"/>
                </a:ext>
              </a:extLst>
            </p:cNvPr>
            <p:cNvGrpSpPr>
              <a:grpSpLocks/>
            </p:cNvGrpSpPr>
            <p:nvPr/>
          </p:nvGrpSpPr>
          <p:grpSpPr bwMode="auto">
            <a:xfrm>
              <a:off x="3312" y="3216"/>
              <a:ext cx="2400" cy="662"/>
              <a:chOff x="3312" y="3216"/>
              <a:chExt cx="2400" cy="662"/>
            </a:xfrm>
          </p:grpSpPr>
          <p:sp>
            <p:nvSpPr>
              <p:cNvPr id="9229" name="Text Box 16">
                <a:extLst>
                  <a:ext uri="{FF2B5EF4-FFF2-40B4-BE49-F238E27FC236}">
                    <a16:creationId xmlns:a16="http://schemas.microsoft.com/office/drawing/2014/main" id="{5C157C6C-3C00-7123-CBAC-25BCE0CDF7E0}"/>
                  </a:ext>
                </a:extLst>
              </p:cNvPr>
              <p:cNvSpPr txBox="1">
                <a:spLocks noChangeArrowheads="1"/>
              </p:cNvSpPr>
              <p:nvPr/>
            </p:nvSpPr>
            <p:spPr bwMode="auto">
              <a:xfrm>
                <a:off x="3312" y="3217"/>
                <a:ext cx="2400" cy="66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85750" algn="l"/>
                  </a:tabLst>
                  <a:defRPr sz="1400" b="1">
                    <a:solidFill>
                      <a:schemeClr val="tx1"/>
                    </a:solidFill>
                    <a:latin typeface="Arial" panose="020B0604020202020204" pitchFamily="34" charset="0"/>
                  </a:defRPr>
                </a:lvl1pPr>
                <a:lvl2pPr marL="742950" indent="-285750">
                  <a:tabLst>
                    <a:tab pos="285750" algn="l"/>
                  </a:tabLst>
                  <a:defRPr sz="1400" b="1">
                    <a:solidFill>
                      <a:schemeClr val="tx1"/>
                    </a:solidFill>
                    <a:latin typeface="Arial" panose="020B0604020202020204" pitchFamily="34" charset="0"/>
                  </a:defRPr>
                </a:lvl2pPr>
                <a:lvl3pPr marL="1143000" indent="-228600">
                  <a:tabLst>
                    <a:tab pos="285750" algn="l"/>
                  </a:tabLst>
                  <a:defRPr sz="1400" b="1">
                    <a:solidFill>
                      <a:schemeClr val="tx1"/>
                    </a:solidFill>
                    <a:latin typeface="Arial" panose="020B0604020202020204" pitchFamily="34" charset="0"/>
                  </a:defRPr>
                </a:lvl3pPr>
                <a:lvl4pPr marL="1600200" indent="-228600">
                  <a:tabLst>
                    <a:tab pos="285750" algn="l"/>
                  </a:tabLst>
                  <a:defRPr sz="1400" b="1">
                    <a:solidFill>
                      <a:schemeClr val="tx1"/>
                    </a:solidFill>
                    <a:latin typeface="Arial" panose="020B0604020202020204" pitchFamily="34" charset="0"/>
                  </a:defRPr>
                </a:lvl4pPr>
                <a:lvl5pPr marL="2057400" indent="-228600">
                  <a:tabLst>
                    <a:tab pos="285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Lst>
                  <a:defRPr sz="1400" b="1">
                    <a:solidFill>
                      <a:schemeClr val="tx1"/>
                    </a:solidFill>
                    <a:latin typeface="Arial" panose="020B0604020202020204" pitchFamily="34" charset="0"/>
                  </a:defRPr>
                </a:lvl9pPr>
              </a:lstStyle>
              <a:p>
                <a:pPr>
                  <a:spcAft>
                    <a:spcPct val="50000"/>
                  </a:spcAft>
                </a:pPr>
                <a:r>
                  <a:rPr lang="en-US" altLang="da-DK" b="0"/>
                  <a:t>	The next task is Change room. The guest wants to move to another room. Again, the user can handle it by means of the above two windows.</a:t>
                </a:r>
              </a:p>
            </p:txBody>
          </p:sp>
          <p:sp>
            <p:nvSpPr>
              <p:cNvPr id="9230" name="Text Box 39">
                <a:extLst>
                  <a:ext uri="{FF2B5EF4-FFF2-40B4-BE49-F238E27FC236}">
                    <a16:creationId xmlns:a16="http://schemas.microsoft.com/office/drawing/2014/main" id="{DA26CC8C-E647-FB17-AAA8-D5D89CC2A8C6}"/>
                  </a:ext>
                </a:extLst>
              </p:cNvPr>
              <p:cNvSpPr txBox="1">
                <a:spLocks noChangeArrowheads="1"/>
              </p:cNvSpPr>
              <p:nvPr/>
            </p:nvSpPr>
            <p:spPr bwMode="auto">
              <a:xfrm>
                <a:off x="3378" y="3216"/>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6</a:t>
                </a:r>
              </a:p>
            </p:txBody>
          </p:sp>
        </p:grpSp>
      </p:grpSp>
      <p:sp>
        <p:nvSpPr>
          <p:cNvPr id="9226" name="Text Box 12">
            <a:extLst>
              <a:ext uri="{FF2B5EF4-FFF2-40B4-BE49-F238E27FC236}">
                <a16:creationId xmlns:a16="http://schemas.microsoft.com/office/drawing/2014/main" id="{8FF21421-39A3-96DC-9AFB-9E490734B11B}"/>
              </a:ext>
            </a:extLst>
          </p:cNvPr>
          <p:cNvSpPr txBox="1">
            <a:spLocks noChangeArrowheads="1"/>
          </p:cNvSpPr>
          <p:nvPr/>
        </p:nvSpPr>
        <p:spPr bwMode="auto">
          <a:xfrm>
            <a:off x="441325" y="696913"/>
            <a:ext cx="3633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435100" algn="l"/>
              </a:tabLst>
              <a:defRPr sz="1400" b="1">
                <a:solidFill>
                  <a:schemeClr val="tx1"/>
                </a:solidFill>
                <a:latin typeface="Arial" panose="020B0604020202020204" pitchFamily="34" charset="0"/>
              </a:defRPr>
            </a:lvl1pPr>
            <a:lvl2pPr marL="742950" indent="-285750">
              <a:tabLst>
                <a:tab pos="1435100" algn="l"/>
              </a:tabLst>
              <a:defRPr sz="1400" b="1">
                <a:solidFill>
                  <a:schemeClr val="tx1"/>
                </a:solidFill>
                <a:latin typeface="Arial" panose="020B0604020202020204" pitchFamily="34" charset="0"/>
              </a:defRPr>
            </a:lvl2pPr>
            <a:lvl3pPr marL="1143000" indent="-228600">
              <a:tabLst>
                <a:tab pos="1435100" algn="l"/>
              </a:tabLst>
              <a:defRPr sz="1400" b="1">
                <a:solidFill>
                  <a:schemeClr val="tx1"/>
                </a:solidFill>
                <a:latin typeface="Arial" panose="020B0604020202020204" pitchFamily="34" charset="0"/>
              </a:defRPr>
            </a:lvl3pPr>
            <a:lvl4pPr marL="1600200" indent="-228600">
              <a:tabLst>
                <a:tab pos="1435100" algn="l"/>
              </a:tabLst>
              <a:defRPr sz="1400" b="1">
                <a:solidFill>
                  <a:schemeClr val="tx1"/>
                </a:solidFill>
                <a:latin typeface="Arial" panose="020B0604020202020204" pitchFamily="34" charset="0"/>
              </a:defRPr>
            </a:lvl4pPr>
            <a:lvl5pPr marL="2057400" indent="-228600">
              <a:tabLst>
                <a:tab pos="1435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9pPr>
          </a:lstStyle>
          <a:p>
            <a:r>
              <a:rPr lang="en-GB" altLang="da-DK" sz="2000" noProof="1"/>
              <a:t>Tasks:	Virtual windows:</a:t>
            </a:r>
            <a:endParaRPr lang="en-GB" altLang="da-DK" sz="2400" noProof="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4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4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643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64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64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37">
            <a:extLst>
              <a:ext uri="{FF2B5EF4-FFF2-40B4-BE49-F238E27FC236}">
                <a16:creationId xmlns:a16="http://schemas.microsoft.com/office/drawing/2014/main" id="{51081E65-032A-6B0D-81B5-6A0368E9849A}"/>
              </a:ext>
            </a:extLst>
          </p:cNvPr>
          <p:cNvGrpSpPr>
            <a:grpSpLocks/>
          </p:cNvGrpSpPr>
          <p:nvPr/>
        </p:nvGrpSpPr>
        <p:grpSpPr bwMode="auto">
          <a:xfrm>
            <a:off x="441325" y="2463800"/>
            <a:ext cx="3062288" cy="660400"/>
            <a:chOff x="278" y="1552"/>
            <a:chExt cx="1929" cy="416"/>
          </a:xfrm>
        </p:grpSpPr>
        <p:sp>
          <p:nvSpPr>
            <p:cNvPr id="10270" name="Text Box 23">
              <a:extLst>
                <a:ext uri="{FF2B5EF4-FFF2-40B4-BE49-F238E27FC236}">
                  <a16:creationId xmlns:a16="http://schemas.microsoft.com/office/drawing/2014/main" id="{DA97902D-BE8E-978A-6983-ED875BCF64EB}"/>
                </a:ext>
              </a:extLst>
            </p:cNvPr>
            <p:cNvSpPr txBox="1">
              <a:spLocks noChangeAspect="1" noChangeArrowheads="1"/>
            </p:cNvSpPr>
            <p:nvPr/>
          </p:nvSpPr>
          <p:spPr bwMode="auto">
            <a:xfrm>
              <a:off x="1320" y="1552"/>
              <a:ext cx="887" cy="319"/>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0271" name="Text Box 24">
              <a:extLst>
                <a:ext uri="{FF2B5EF4-FFF2-40B4-BE49-F238E27FC236}">
                  <a16:creationId xmlns:a16="http://schemas.microsoft.com/office/drawing/2014/main" id="{E3A24529-D2EF-8CE3-73F4-71536147F95F}"/>
                </a:ext>
              </a:extLst>
            </p:cNvPr>
            <p:cNvSpPr txBox="1">
              <a:spLocks noChangeAspect="1" noChangeArrowheads="1"/>
            </p:cNvSpPr>
            <p:nvPr/>
          </p:nvSpPr>
          <p:spPr bwMode="auto">
            <a:xfrm>
              <a:off x="1237" y="1603"/>
              <a:ext cx="886" cy="318"/>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0272" name="Text Box 25">
              <a:extLst>
                <a:ext uri="{FF2B5EF4-FFF2-40B4-BE49-F238E27FC236}">
                  <a16:creationId xmlns:a16="http://schemas.microsoft.com/office/drawing/2014/main" id="{0FE7807A-1412-4343-B1F7-F4F1B6A30C38}"/>
                </a:ext>
              </a:extLst>
            </p:cNvPr>
            <p:cNvSpPr txBox="1">
              <a:spLocks noChangeAspect="1" noChangeArrowheads="1"/>
            </p:cNvSpPr>
            <p:nvPr/>
          </p:nvSpPr>
          <p:spPr bwMode="auto">
            <a:xfrm>
              <a:off x="1153" y="1650"/>
              <a:ext cx="887" cy="318"/>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b="0" noProof="1"/>
                <a:t>bednights, price</a:t>
              </a:r>
            </a:p>
            <a:p>
              <a:r>
                <a:rPr lang="en-GB" altLang="da-DK" b="0" noProof="1"/>
                <a:t>servings, price</a:t>
              </a:r>
            </a:p>
          </p:txBody>
        </p:sp>
        <p:sp>
          <p:nvSpPr>
            <p:cNvPr id="10273" name="Text Box 21">
              <a:extLst>
                <a:ext uri="{FF2B5EF4-FFF2-40B4-BE49-F238E27FC236}">
                  <a16:creationId xmlns:a16="http://schemas.microsoft.com/office/drawing/2014/main" id="{3C72DFF6-C261-A669-C418-46A7821986F9}"/>
                </a:ext>
              </a:extLst>
            </p:cNvPr>
            <p:cNvSpPr txBox="1">
              <a:spLocks noChangeAspect="1" noChangeArrowheads="1"/>
            </p:cNvSpPr>
            <p:nvPr/>
          </p:nvSpPr>
          <p:spPr bwMode="auto">
            <a:xfrm>
              <a:off x="278" y="1680"/>
              <a:ext cx="62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Checkout</a:t>
              </a:r>
            </a:p>
          </p:txBody>
        </p:sp>
      </p:grpSp>
      <p:grpSp>
        <p:nvGrpSpPr>
          <p:cNvPr id="17461" name="Group 53">
            <a:extLst>
              <a:ext uri="{FF2B5EF4-FFF2-40B4-BE49-F238E27FC236}">
                <a16:creationId xmlns:a16="http://schemas.microsoft.com/office/drawing/2014/main" id="{5D5420D9-F16A-8CCD-1CE9-1947C6BA2B43}"/>
              </a:ext>
            </a:extLst>
          </p:cNvPr>
          <p:cNvGrpSpPr>
            <a:grpSpLocks/>
          </p:cNvGrpSpPr>
          <p:nvPr/>
        </p:nvGrpSpPr>
        <p:grpSpPr bwMode="auto">
          <a:xfrm>
            <a:off x="381000" y="1930400"/>
            <a:ext cx="3505200" cy="1447800"/>
            <a:chOff x="240" y="1216"/>
            <a:chExt cx="2208" cy="912"/>
          </a:xfrm>
        </p:grpSpPr>
        <p:sp>
          <p:nvSpPr>
            <p:cNvPr id="10264" name="Rectangle 29">
              <a:extLst>
                <a:ext uri="{FF2B5EF4-FFF2-40B4-BE49-F238E27FC236}">
                  <a16:creationId xmlns:a16="http://schemas.microsoft.com/office/drawing/2014/main" id="{A5A5808E-672D-46F9-44F0-A429D5FAD197}"/>
                </a:ext>
              </a:extLst>
            </p:cNvPr>
            <p:cNvSpPr>
              <a:spLocks noChangeArrowheads="1"/>
            </p:cNvSpPr>
            <p:nvPr/>
          </p:nvSpPr>
          <p:spPr bwMode="auto">
            <a:xfrm>
              <a:off x="240" y="1216"/>
              <a:ext cx="2208" cy="912"/>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10265" name="Group 52">
              <a:extLst>
                <a:ext uri="{FF2B5EF4-FFF2-40B4-BE49-F238E27FC236}">
                  <a16:creationId xmlns:a16="http://schemas.microsoft.com/office/drawing/2014/main" id="{1D5F754C-39EA-4575-0183-9797EB959C94}"/>
                </a:ext>
              </a:extLst>
            </p:cNvPr>
            <p:cNvGrpSpPr>
              <a:grpSpLocks/>
            </p:cNvGrpSpPr>
            <p:nvPr/>
          </p:nvGrpSpPr>
          <p:grpSpPr bwMode="auto">
            <a:xfrm>
              <a:off x="278" y="1360"/>
              <a:ext cx="1935" cy="419"/>
              <a:chOff x="278" y="1360"/>
              <a:chExt cx="1935" cy="419"/>
            </a:xfrm>
          </p:grpSpPr>
          <p:sp>
            <p:nvSpPr>
              <p:cNvPr id="10266" name="Text Box 40">
                <a:extLst>
                  <a:ext uri="{FF2B5EF4-FFF2-40B4-BE49-F238E27FC236}">
                    <a16:creationId xmlns:a16="http://schemas.microsoft.com/office/drawing/2014/main" id="{917E45DB-6323-A11C-E9EA-2366CAD391D6}"/>
                  </a:ext>
                </a:extLst>
              </p:cNvPr>
              <p:cNvSpPr txBox="1">
                <a:spLocks noChangeAspect="1" noChangeArrowheads="1"/>
              </p:cNvSpPr>
              <p:nvPr/>
            </p:nvSpPr>
            <p:spPr bwMode="auto">
              <a:xfrm>
                <a:off x="1326" y="1360"/>
                <a:ext cx="887" cy="319"/>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0267" name="Text Box 41">
                <a:extLst>
                  <a:ext uri="{FF2B5EF4-FFF2-40B4-BE49-F238E27FC236}">
                    <a16:creationId xmlns:a16="http://schemas.microsoft.com/office/drawing/2014/main" id="{31DE19EF-3467-2097-0B98-DCC0BEFA2D80}"/>
                  </a:ext>
                </a:extLst>
              </p:cNvPr>
              <p:cNvSpPr txBox="1">
                <a:spLocks noChangeAspect="1" noChangeArrowheads="1"/>
              </p:cNvSpPr>
              <p:nvPr/>
            </p:nvSpPr>
            <p:spPr bwMode="auto">
              <a:xfrm>
                <a:off x="1243" y="1411"/>
                <a:ext cx="886" cy="318"/>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0268" name="Text Box 42">
                <a:extLst>
                  <a:ext uri="{FF2B5EF4-FFF2-40B4-BE49-F238E27FC236}">
                    <a16:creationId xmlns:a16="http://schemas.microsoft.com/office/drawing/2014/main" id="{8BA2344E-0C42-F459-96A9-C5054A1F006E}"/>
                  </a:ext>
                </a:extLst>
              </p:cNvPr>
              <p:cNvSpPr txBox="1">
                <a:spLocks noChangeAspect="1" noChangeArrowheads="1"/>
              </p:cNvSpPr>
              <p:nvPr/>
            </p:nvSpPr>
            <p:spPr bwMode="auto">
              <a:xfrm>
                <a:off x="1153" y="1458"/>
                <a:ext cx="895" cy="321"/>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b="0" noProof="1"/>
                  <a:t>bednights, price</a:t>
                </a:r>
              </a:p>
              <a:p>
                <a:r>
                  <a:rPr lang="en-GB" altLang="da-DK" b="0" noProof="1"/>
                  <a:t>servings, price</a:t>
                </a:r>
              </a:p>
            </p:txBody>
          </p:sp>
          <p:sp>
            <p:nvSpPr>
              <p:cNvPr id="10269" name="Text Box 43">
                <a:extLst>
                  <a:ext uri="{FF2B5EF4-FFF2-40B4-BE49-F238E27FC236}">
                    <a16:creationId xmlns:a16="http://schemas.microsoft.com/office/drawing/2014/main" id="{FBA323B5-6CBC-171E-4DE8-BB9B68183A1F}"/>
                  </a:ext>
                </a:extLst>
              </p:cNvPr>
              <p:cNvSpPr txBox="1">
                <a:spLocks noChangeAspect="1" noChangeArrowheads="1"/>
              </p:cNvSpPr>
              <p:nvPr/>
            </p:nvSpPr>
            <p:spPr bwMode="auto">
              <a:xfrm>
                <a:off x="278" y="1488"/>
                <a:ext cx="62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Checkout</a:t>
                </a:r>
              </a:p>
            </p:txBody>
          </p:sp>
        </p:grpSp>
      </p:grpSp>
      <p:sp>
        <p:nvSpPr>
          <p:cNvPr id="10244" name="Text Box 2">
            <a:extLst>
              <a:ext uri="{FF2B5EF4-FFF2-40B4-BE49-F238E27FC236}">
                <a16:creationId xmlns:a16="http://schemas.microsoft.com/office/drawing/2014/main" id="{947F02FA-87FA-1A5E-41E0-672B10569BF3}"/>
              </a:ext>
            </a:extLst>
          </p:cNvPr>
          <p:cNvSpPr txBox="1">
            <a:spLocks noChangeArrowheads="1"/>
          </p:cNvSpPr>
          <p:nvPr/>
        </p:nvSpPr>
        <p:spPr bwMode="auto">
          <a:xfrm>
            <a:off x="449263" y="76200"/>
            <a:ext cx="4046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D84E9139-9713-4235-A52C-70FFC77DF067}" type="slidenum">
              <a:rPr lang="en-US" altLang="da-DK" sz="1800" u="sng"/>
              <a:pPr/>
              <a:t>6</a:t>
            </a:fld>
            <a:r>
              <a:rPr lang="da-DK" altLang="da-DK" sz="1800" u="sng"/>
              <a:t>. </a:t>
            </a:r>
            <a:r>
              <a:rPr lang="en-US" altLang="da-DK" sz="1800" u="sng"/>
              <a:t>Virtual windows, plan</a:t>
            </a:r>
            <a:endParaRPr lang="en-US" altLang="da-DK" sz="2400" u="sng"/>
          </a:p>
        </p:txBody>
      </p:sp>
      <p:sp>
        <p:nvSpPr>
          <p:cNvPr id="10245" name="Text Box 5">
            <a:extLst>
              <a:ext uri="{FF2B5EF4-FFF2-40B4-BE49-F238E27FC236}">
                <a16:creationId xmlns:a16="http://schemas.microsoft.com/office/drawing/2014/main" id="{1D6E8217-29D2-1972-E1CE-76B54ED35A0E}"/>
              </a:ext>
            </a:extLst>
          </p:cNvPr>
          <p:cNvSpPr txBox="1">
            <a:spLocks noChangeAspect="1" noChangeArrowheads="1"/>
          </p:cNvSpPr>
          <p:nvPr/>
        </p:nvSpPr>
        <p:spPr bwMode="auto">
          <a:xfrm>
            <a:off x="3921125" y="1354138"/>
            <a:ext cx="1241425" cy="717550"/>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Rooms</a:t>
            </a:r>
            <a:endParaRPr lang="en-GB" altLang="da-DK" b="0" noProof="1"/>
          </a:p>
          <a:p>
            <a:r>
              <a:rPr lang="en-GB" altLang="da-DK" b="0" noProof="1"/>
              <a:t>	prices, type</a:t>
            </a:r>
          </a:p>
          <a:p>
            <a:r>
              <a:rPr lang="en-GB" altLang="da-DK" b="0" noProof="1"/>
              <a:t>	status, date</a:t>
            </a:r>
            <a:endParaRPr lang="en-GB" altLang="da-DK" noProof="1"/>
          </a:p>
        </p:txBody>
      </p:sp>
      <p:sp>
        <p:nvSpPr>
          <p:cNvPr id="10246" name="Text Box 8">
            <a:extLst>
              <a:ext uri="{FF2B5EF4-FFF2-40B4-BE49-F238E27FC236}">
                <a16:creationId xmlns:a16="http://schemas.microsoft.com/office/drawing/2014/main" id="{59486442-E398-E9F6-53F6-13D52889CEFE}"/>
              </a:ext>
            </a:extLst>
          </p:cNvPr>
          <p:cNvSpPr txBox="1">
            <a:spLocks noChangeAspect="1" noChangeArrowheads="1"/>
          </p:cNvSpPr>
          <p:nvPr/>
        </p:nvSpPr>
        <p:spPr bwMode="auto">
          <a:xfrm>
            <a:off x="2095500" y="1231900"/>
            <a:ext cx="1420813" cy="930275"/>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0247" name="Text Box 9">
            <a:extLst>
              <a:ext uri="{FF2B5EF4-FFF2-40B4-BE49-F238E27FC236}">
                <a16:creationId xmlns:a16="http://schemas.microsoft.com/office/drawing/2014/main" id="{881F9277-C36B-8785-27DE-E17AA397A878}"/>
              </a:ext>
            </a:extLst>
          </p:cNvPr>
          <p:cNvSpPr txBox="1">
            <a:spLocks noChangeAspect="1" noChangeArrowheads="1"/>
          </p:cNvSpPr>
          <p:nvPr/>
        </p:nvSpPr>
        <p:spPr bwMode="auto">
          <a:xfrm>
            <a:off x="1963738" y="1298575"/>
            <a:ext cx="1419225" cy="930275"/>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0248" name="Text Box 10">
            <a:extLst>
              <a:ext uri="{FF2B5EF4-FFF2-40B4-BE49-F238E27FC236}">
                <a16:creationId xmlns:a16="http://schemas.microsoft.com/office/drawing/2014/main" id="{E2702268-1CD0-E0C4-FF5B-ED05B40B4F3C}"/>
              </a:ext>
            </a:extLst>
          </p:cNvPr>
          <p:cNvSpPr txBox="1">
            <a:spLocks noChangeAspect="1" noChangeArrowheads="1"/>
          </p:cNvSpPr>
          <p:nvPr/>
        </p:nvSpPr>
        <p:spPr bwMode="auto">
          <a:xfrm>
            <a:off x="1830388" y="1379538"/>
            <a:ext cx="1420812" cy="930275"/>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Stay</a:t>
            </a:r>
            <a:endParaRPr lang="en-GB" altLang="da-DK" b="0" noProof="1"/>
          </a:p>
          <a:p>
            <a:r>
              <a:rPr lang="en-GB" altLang="da-DK" b="0" noProof="1"/>
              <a:t>	name, address</a:t>
            </a:r>
          </a:p>
          <a:p>
            <a:r>
              <a:rPr lang="en-GB" altLang="da-DK" b="0" noProof="1"/>
              <a:t>	period</a:t>
            </a:r>
          </a:p>
          <a:p>
            <a:r>
              <a:rPr lang="en-GB" altLang="da-DK" b="0" noProof="1"/>
              <a:t>	booked rooms</a:t>
            </a:r>
            <a:endParaRPr lang="en-GB" altLang="da-DK" noProof="1"/>
          </a:p>
        </p:txBody>
      </p:sp>
      <p:sp>
        <p:nvSpPr>
          <p:cNvPr id="10249" name="Text Box 14">
            <a:extLst>
              <a:ext uri="{FF2B5EF4-FFF2-40B4-BE49-F238E27FC236}">
                <a16:creationId xmlns:a16="http://schemas.microsoft.com/office/drawing/2014/main" id="{D96CAAEC-0D41-97F1-FB1B-58499780708B}"/>
              </a:ext>
            </a:extLst>
          </p:cNvPr>
          <p:cNvSpPr txBox="1">
            <a:spLocks noChangeAspect="1" noChangeArrowheads="1"/>
          </p:cNvSpPr>
          <p:nvPr/>
        </p:nvSpPr>
        <p:spPr bwMode="auto">
          <a:xfrm>
            <a:off x="441325" y="1655763"/>
            <a:ext cx="931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Check-in</a:t>
            </a:r>
          </a:p>
        </p:txBody>
      </p:sp>
      <p:sp>
        <p:nvSpPr>
          <p:cNvPr id="10250" name="Text Box 17">
            <a:extLst>
              <a:ext uri="{FF2B5EF4-FFF2-40B4-BE49-F238E27FC236}">
                <a16:creationId xmlns:a16="http://schemas.microsoft.com/office/drawing/2014/main" id="{6CF52183-B445-E9CA-F1A8-B2DF6B76C1C7}"/>
              </a:ext>
            </a:extLst>
          </p:cNvPr>
          <p:cNvSpPr txBox="1">
            <a:spLocks noChangeAspect="1" noChangeArrowheads="1"/>
          </p:cNvSpPr>
          <p:nvPr/>
        </p:nvSpPr>
        <p:spPr bwMode="auto">
          <a:xfrm>
            <a:off x="444500" y="1930400"/>
            <a:ext cx="1327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Change room</a:t>
            </a:r>
            <a:endParaRPr lang="en-GB" altLang="da-DK" b="0" noProof="1"/>
          </a:p>
        </p:txBody>
      </p:sp>
      <p:sp>
        <p:nvSpPr>
          <p:cNvPr id="10251" name="Text Box 19">
            <a:extLst>
              <a:ext uri="{FF2B5EF4-FFF2-40B4-BE49-F238E27FC236}">
                <a16:creationId xmlns:a16="http://schemas.microsoft.com/office/drawing/2014/main" id="{66F54B4F-E384-61AD-DE6B-CAD6621009DE}"/>
              </a:ext>
            </a:extLst>
          </p:cNvPr>
          <p:cNvSpPr txBox="1">
            <a:spLocks noChangeAspect="1" noChangeArrowheads="1"/>
          </p:cNvSpPr>
          <p:nvPr/>
        </p:nvSpPr>
        <p:spPr bwMode="auto">
          <a:xfrm>
            <a:off x="441325" y="1381125"/>
            <a:ext cx="627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Book</a:t>
            </a:r>
            <a:endParaRPr lang="en-GB" altLang="da-DK" b="0" noProof="1"/>
          </a:p>
        </p:txBody>
      </p:sp>
      <p:sp>
        <p:nvSpPr>
          <p:cNvPr id="17436" name="Text Box 28">
            <a:extLst>
              <a:ext uri="{FF2B5EF4-FFF2-40B4-BE49-F238E27FC236}">
                <a16:creationId xmlns:a16="http://schemas.microsoft.com/office/drawing/2014/main" id="{7B3DF28B-8921-9C8B-BAAE-698AADDE4765}"/>
              </a:ext>
            </a:extLst>
          </p:cNvPr>
          <p:cNvSpPr txBox="1">
            <a:spLocks noChangeArrowheads="1"/>
          </p:cNvSpPr>
          <p:nvPr/>
        </p:nvSpPr>
        <p:spPr bwMode="auto">
          <a:xfrm>
            <a:off x="5334000" y="533400"/>
            <a:ext cx="38100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US" altLang="da-DK" sz="1800">
                <a:solidFill>
                  <a:srgbClr val="FF3300"/>
                </a:solidFill>
              </a:rPr>
              <a:t>2</a:t>
            </a:r>
            <a:r>
              <a:rPr lang="en-US" altLang="da-DK" b="0"/>
              <a:t>	This means that the user may see too much data during the booking task, but it doesn’t matter right now. It is more important to have few windows to help the user form a good mental model of what goes on.</a:t>
            </a:r>
          </a:p>
        </p:txBody>
      </p:sp>
      <p:sp>
        <p:nvSpPr>
          <p:cNvPr id="17455" name="Text Box 47">
            <a:extLst>
              <a:ext uri="{FF2B5EF4-FFF2-40B4-BE49-F238E27FC236}">
                <a16:creationId xmlns:a16="http://schemas.microsoft.com/office/drawing/2014/main" id="{EED87A76-9CBB-0D82-038A-10687409ED13}"/>
              </a:ext>
            </a:extLst>
          </p:cNvPr>
          <p:cNvSpPr txBox="1">
            <a:spLocks noChangeAspect="1" noChangeArrowheads="1"/>
          </p:cNvSpPr>
          <p:nvPr/>
        </p:nvSpPr>
        <p:spPr bwMode="auto">
          <a:xfrm>
            <a:off x="441325" y="3317875"/>
            <a:ext cx="10922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Record </a:t>
            </a:r>
          </a:p>
          <a:p>
            <a:r>
              <a:rPr lang="en-GB" altLang="da-DK" noProof="1"/>
              <a:t>breakfast</a:t>
            </a:r>
          </a:p>
          <a:p>
            <a:r>
              <a:rPr lang="en-GB" altLang="da-DK" noProof="1"/>
              <a:t>&amp; Services</a:t>
            </a:r>
          </a:p>
        </p:txBody>
      </p:sp>
      <p:grpSp>
        <p:nvGrpSpPr>
          <p:cNvPr id="17457" name="Group 49">
            <a:extLst>
              <a:ext uri="{FF2B5EF4-FFF2-40B4-BE49-F238E27FC236}">
                <a16:creationId xmlns:a16="http://schemas.microsoft.com/office/drawing/2014/main" id="{20B9CDF8-8D02-C795-BCB9-B616B8F61F2C}"/>
              </a:ext>
            </a:extLst>
          </p:cNvPr>
          <p:cNvGrpSpPr>
            <a:grpSpLocks/>
          </p:cNvGrpSpPr>
          <p:nvPr/>
        </p:nvGrpSpPr>
        <p:grpSpPr bwMode="auto">
          <a:xfrm>
            <a:off x="1830388" y="3157538"/>
            <a:ext cx="2166937" cy="1063625"/>
            <a:chOff x="1153" y="1989"/>
            <a:chExt cx="1365" cy="670"/>
          </a:xfrm>
        </p:grpSpPr>
        <p:sp>
          <p:nvSpPr>
            <p:cNvPr id="10261" name="Text Box 45">
              <a:extLst>
                <a:ext uri="{FF2B5EF4-FFF2-40B4-BE49-F238E27FC236}">
                  <a16:creationId xmlns:a16="http://schemas.microsoft.com/office/drawing/2014/main" id="{69F9F951-1805-EF7D-DF0E-5BF2614D7BFB}"/>
                </a:ext>
              </a:extLst>
            </p:cNvPr>
            <p:cNvSpPr txBox="1">
              <a:spLocks noChangeAspect="1" noChangeArrowheads="1"/>
            </p:cNvSpPr>
            <p:nvPr/>
          </p:nvSpPr>
          <p:spPr bwMode="auto">
            <a:xfrm>
              <a:off x="1294" y="1989"/>
              <a:ext cx="1224" cy="587"/>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0262" name="Text Box 46">
              <a:extLst>
                <a:ext uri="{FF2B5EF4-FFF2-40B4-BE49-F238E27FC236}">
                  <a16:creationId xmlns:a16="http://schemas.microsoft.com/office/drawing/2014/main" id="{7ADC5598-BD85-2436-F157-7567BDC2DAF0}"/>
                </a:ext>
              </a:extLst>
            </p:cNvPr>
            <p:cNvSpPr txBox="1">
              <a:spLocks noChangeAspect="1" noChangeArrowheads="1"/>
            </p:cNvSpPr>
            <p:nvPr/>
          </p:nvSpPr>
          <p:spPr bwMode="auto">
            <a:xfrm>
              <a:off x="1221" y="2031"/>
              <a:ext cx="1224"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0263" name="Text Box 48">
              <a:extLst>
                <a:ext uri="{FF2B5EF4-FFF2-40B4-BE49-F238E27FC236}">
                  <a16:creationId xmlns:a16="http://schemas.microsoft.com/office/drawing/2014/main" id="{D8FEB914-42CE-7123-2784-D8C43E9BEBDC}"/>
                </a:ext>
              </a:extLst>
            </p:cNvPr>
            <p:cNvSpPr txBox="1">
              <a:spLocks noChangeAspect="1" noChangeArrowheads="1"/>
            </p:cNvSpPr>
            <p:nvPr/>
          </p:nvSpPr>
          <p:spPr bwMode="auto">
            <a:xfrm>
              <a:off x="1153" y="2073"/>
              <a:ext cx="1224"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Breakfast list</a:t>
              </a:r>
              <a:endParaRPr lang="en-GB" altLang="da-DK" b="0" noProof="1"/>
            </a:p>
            <a:p>
              <a:r>
                <a:rPr lang="en-GB" altLang="da-DK" b="0" noProof="1"/>
                <a:t>	date</a:t>
              </a:r>
            </a:p>
            <a:p>
              <a:r>
                <a:rPr lang="en-GB" altLang="da-DK" b="0" noProof="1"/>
                <a:t>	room#, type, servings</a:t>
              </a:r>
            </a:p>
            <a:p>
              <a:r>
                <a:rPr lang="en-GB" altLang="da-DK" b="0" noProof="1"/>
                <a:t>	. . .</a:t>
              </a:r>
              <a:endParaRPr lang="en-GB" altLang="da-DK" noProof="1"/>
            </a:p>
          </p:txBody>
        </p:sp>
      </p:grpSp>
      <p:sp>
        <p:nvSpPr>
          <p:cNvPr id="17458" name="Text Box 50">
            <a:extLst>
              <a:ext uri="{FF2B5EF4-FFF2-40B4-BE49-F238E27FC236}">
                <a16:creationId xmlns:a16="http://schemas.microsoft.com/office/drawing/2014/main" id="{A67F16F2-53B7-3D17-300F-B5B47F102347}"/>
              </a:ext>
            </a:extLst>
          </p:cNvPr>
          <p:cNvSpPr txBox="1">
            <a:spLocks noChangeArrowheads="1"/>
          </p:cNvSpPr>
          <p:nvPr/>
        </p:nvSpPr>
        <p:spPr bwMode="auto">
          <a:xfrm>
            <a:off x="5334000" y="1828800"/>
            <a:ext cx="3810000" cy="291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t> 	The last task on our list is Record breakfast &amp; Services. Do we need a new window for this? In principle no. The user can just find the right Stay window and with appropriate functions record the service there.</a:t>
            </a:r>
          </a:p>
          <a:p>
            <a:pPr>
              <a:spcAft>
                <a:spcPct val="50000"/>
              </a:spcAft>
            </a:pPr>
            <a:r>
              <a:rPr lang="en-US" altLang="da-DK" b="0"/>
              <a:t>However, in many hotels, the breakfast restaurant has a list with all the room numbers. Staff write on it which rooms got which breakfast. Entering this long list by finding one room at a time is too cumbersome. We need a special window - a Breakfast list for each day.</a:t>
            </a:r>
          </a:p>
        </p:txBody>
      </p:sp>
      <p:sp>
        <p:nvSpPr>
          <p:cNvPr id="17459" name="Text Box 51">
            <a:extLst>
              <a:ext uri="{FF2B5EF4-FFF2-40B4-BE49-F238E27FC236}">
                <a16:creationId xmlns:a16="http://schemas.microsoft.com/office/drawing/2014/main" id="{8F1A2F1C-1279-06C3-5130-464D526CD6D0}"/>
              </a:ext>
            </a:extLst>
          </p:cNvPr>
          <p:cNvSpPr txBox="1">
            <a:spLocks noChangeArrowheads="1"/>
          </p:cNvSpPr>
          <p:nvPr/>
        </p:nvSpPr>
        <p:spPr bwMode="auto">
          <a:xfrm>
            <a:off x="4572000" y="4699000"/>
            <a:ext cx="4572000" cy="206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a:sym typeface="CommonBullets" pitchFamily="34" charset="2"/>
              </a:rPr>
              <a:t> 	</a:t>
            </a:r>
            <a:r>
              <a:rPr lang="en-US" altLang="da-DK" b="0"/>
              <a:t>This solution is very efficient to the user, but may also be confusing because the user now sees the service data in two places: in the Stay window and in the Breakfast list. Is it the same data - or must he do something to transfer it from one to the other?</a:t>
            </a:r>
          </a:p>
          <a:p>
            <a:pPr>
              <a:spcAft>
                <a:spcPct val="50000"/>
              </a:spcAft>
            </a:pPr>
            <a:r>
              <a:rPr lang="en-US" altLang="da-DK" b="0"/>
              <a:t>This is an example of the trade-off between efficiency and understandability that we sometimes have to make. Efficiency won in this case.</a:t>
            </a:r>
          </a:p>
        </p:txBody>
      </p:sp>
      <p:grpSp>
        <p:nvGrpSpPr>
          <p:cNvPr id="10257" name="Group 63">
            <a:extLst>
              <a:ext uri="{FF2B5EF4-FFF2-40B4-BE49-F238E27FC236}">
                <a16:creationId xmlns:a16="http://schemas.microsoft.com/office/drawing/2014/main" id="{0FC11C7C-9459-4456-C1EF-D782C758E5FF}"/>
              </a:ext>
            </a:extLst>
          </p:cNvPr>
          <p:cNvGrpSpPr>
            <a:grpSpLocks/>
          </p:cNvGrpSpPr>
          <p:nvPr/>
        </p:nvGrpSpPr>
        <p:grpSpPr bwMode="auto">
          <a:xfrm>
            <a:off x="533400" y="4411663"/>
            <a:ext cx="3810000" cy="2439987"/>
            <a:chOff x="336" y="2779"/>
            <a:chExt cx="2400" cy="1537"/>
          </a:xfrm>
        </p:grpSpPr>
        <p:sp>
          <p:nvSpPr>
            <p:cNvPr id="10259" name="Text Box 27">
              <a:extLst>
                <a:ext uri="{FF2B5EF4-FFF2-40B4-BE49-F238E27FC236}">
                  <a16:creationId xmlns:a16="http://schemas.microsoft.com/office/drawing/2014/main" id="{971583B7-8104-6982-CBCC-3310D8D79633}"/>
                </a:ext>
              </a:extLst>
            </p:cNvPr>
            <p:cNvSpPr txBox="1">
              <a:spLocks noChangeArrowheads="1"/>
            </p:cNvSpPr>
            <p:nvPr/>
          </p:nvSpPr>
          <p:spPr bwMode="auto">
            <a:xfrm>
              <a:off x="336" y="2784"/>
              <a:ext cx="2400"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US" altLang="da-DK" b="0"/>
                <a:t>	Check-out is a more interesting task. Again the user needs to find the guest’s stay, but he needs more data than before: The services the guest has got, the tax calculation, etc.</a:t>
              </a:r>
            </a:p>
            <a:p>
              <a:pPr>
                <a:spcAft>
                  <a:spcPct val="50000"/>
                </a:spcAft>
              </a:pPr>
              <a:r>
                <a:rPr lang="en-US" altLang="da-DK" b="0"/>
                <a:t>Should we make new virtual windows for this as the figure suggests? No, a basic design rule says: don’t make many windows, but reuse those you have. So instead we extend the “old” Stay windows with the price stuff.</a:t>
              </a:r>
            </a:p>
          </p:txBody>
        </p:sp>
        <p:sp>
          <p:nvSpPr>
            <p:cNvPr id="10260" name="Text Box 59">
              <a:extLst>
                <a:ext uri="{FF2B5EF4-FFF2-40B4-BE49-F238E27FC236}">
                  <a16:creationId xmlns:a16="http://schemas.microsoft.com/office/drawing/2014/main" id="{345A6018-AFF0-4931-40B1-67864A9AC98B}"/>
                </a:ext>
              </a:extLst>
            </p:cNvPr>
            <p:cNvSpPr txBox="1">
              <a:spLocks noChangeArrowheads="1"/>
            </p:cNvSpPr>
            <p:nvPr/>
          </p:nvSpPr>
          <p:spPr bwMode="auto">
            <a:xfrm>
              <a:off x="400" y="2779"/>
              <a:ext cx="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800" noProof="1">
                  <a:solidFill>
                    <a:srgbClr val="FF3300"/>
                  </a:solidFill>
                </a:rPr>
                <a:t>1</a:t>
              </a:r>
            </a:p>
          </p:txBody>
        </p:sp>
      </p:grpSp>
      <p:sp>
        <p:nvSpPr>
          <p:cNvPr id="10258" name="Text Box 12">
            <a:extLst>
              <a:ext uri="{FF2B5EF4-FFF2-40B4-BE49-F238E27FC236}">
                <a16:creationId xmlns:a16="http://schemas.microsoft.com/office/drawing/2014/main" id="{CDC7F26B-6009-8FCA-992D-73099715C8CF}"/>
              </a:ext>
            </a:extLst>
          </p:cNvPr>
          <p:cNvSpPr txBox="1">
            <a:spLocks noChangeArrowheads="1"/>
          </p:cNvSpPr>
          <p:nvPr/>
        </p:nvSpPr>
        <p:spPr bwMode="auto">
          <a:xfrm>
            <a:off x="441325" y="696913"/>
            <a:ext cx="3633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435100" algn="l"/>
              </a:tabLst>
              <a:defRPr sz="1400" b="1">
                <a:solidFill>
                  <a:schemeClr val="tx1"/>
                </a:solidFill>
                <a:latin typeface="Arial" panose="020B0604020202020204" pitchFamily="34" charset="0"/>
              </a:defRPr>
            </a:lvl1pPr>
            <a:lvl2pPr marL="742950" indent="-285750">
              <a:tabLst>
                <a:tab pos="1435100" algn="l"/>
              </a:tabLst>
              <a:defRPr sz="1400" b="1">
                <a:solidFill>
                  <a:schemeClr val="tx1"/>
                </a:solidFill>
                <a:latin typeface="Arial" panose="020B0604020202020204" pitchFamily="34" charset="0"/>
              </a:defRPr>
            </a:lvl2pPr>
            <a:lvl3pPr marL="1143000" indent="-228600">
              <a:tabLst>
                <a:tab pos="1435100" algn="l"/>
              </a:tabLst>
              <a:defRPr sz="1400" b="1">
                <a:solidFill>
                  <a:schemeClr val="tx1"/>
                </a:solidFill>
                <a:latin typeface="Arial" panose="020B0604020202020204" pitchFamily="34" charset="0"/>
              </a:defRPr>
            </a:lvl3pPr>
            <a:lvl4pPr marL="1600200" indent="-228600">
              <a:tabLst>
                <a:tab pos="1435100" algn="l"/>
              </a:tabLst>
              <a:defRPr sz="1400" b="1">
                <a:solidFill>
                  <a:schemeClr val="tx1"/>
                </a:solidFill>
                <a:latin typeface="Arial" panose="020B0604020202020204" pitchFamily="34" charset="0"/>
              </a:defRPr>
            </a:lvl4pPr>
            <a:lvl5pPr marL="2057400" indent="-228600">
              <a:tabLst>
                <a:tab pos="1435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9pPr>
          </a:lstStyle>
          <a:p>
            <a:r>
              <a:rPr lang="en-GB" altLang="da-DK" sz="2000" noProof="1"/>
              <a:t>Tasks:	Virtual windows:</a:t>
            </a:r>
            <a:endParaRPr lang="en-GB" altLang="da-DK" sz="2400" noProof="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4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74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7455"/>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0"/>
                                  </p:stCondLst>
                                  <p:childTnLst>
                                    <p:set>
                                      <p:cBhvr>
                                        <p:cTn id="17" dur="1" fill="hold">
                                          <p:stCondLst>
                                            <p:cond delay="499"/>
                                          </p:stCondLst>
                                        </p:cTn>
                                        <p:tgtEl>
                                          <p:spTgt spid="17458"/>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1745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17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6" grpId="0" autoUpdateAnimBg="0"/>
      <p:bldP spid="17455" grpId="0" autoUpdateAnimBg="0"/>
      <p:bldP spid="17458" grpId="0" autoUpdateAnimBg="0"/>
      <p:bldP spid="1745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39">
            <a:extLst>
              <a:ext uri="{FF2B5EF4-FFF2-40B4-BE49-F238E27FC236}">
                <a16:creationId xmlns:a16="http://schemas.microsoft.com/office/drawing/2014/main" id="{32BF8DE6-D917-8991-CDEC-4A50451A7B6C}"/>
              </a:ext>
            </a:extLst>
          </p:cNvPr>
          <p:cNvGrpSpPr>
            <a:grpSpLocks/>
          </p:cNvGrpSpPr>
          <p:nvPr/>
        </p:nvGrpSpPr>
        <p:grpSpPr bwMode="auto">
          <a:xfrm>
            <a:off x="441325" y="2159000"/>
            <a:ext cx="3071813" cy="665163"/>
            <a:chOff x="278" y="1360"/>
            <a:chExt cx="1935" cy="419"/>
          </a:xfrm>
        </p:grpSpPr>
        <p:sp>
          <p:nvSpPr>
            <p:cNvPr id="11288" name="Text Box 40">
              <a:extLst>
                <a:ext uri="{FF2B5EF4-FFF2-40B4-BE49-F238E27FC236}">
                  <a16:creationId xmlns:a16="http://schemas.microsoft.com/office/drawing/2014/main" id="{6E35C26A-82EE-6F72-0A99-130E173F32D1}"/>
                </a:ext>
              </a:extLst>
            </p:cNvPr>
            <p:cNvSpPr txBox="1">
              <a:spLocks noChangeAspect="1" noChangeArrowheads="1"/>
            </p:cNvSpPr>
            <p:nvPr/>
          </p:nvSpPr>
          <p:spPr bwMode="auto">
            <a:xfrm>
              <a:off x="1326" y="1360"/>
              <a:ext cx="887" cy="319"/>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1289" name="Text Box 41">
              <a:extLst>
                <a:ext uri="{FF2B5EF4-FFF2-40B4-BE49-F238E27FC236}">
                  <a16:creationId xmlns:a16="http://schemas.microsoft.com/office/drawing/2014/main" id="{737FA673-2968-BF81-A9F4-0E044473E654}"/>
                </a:ext>
              </a:extLst>
            </p:cNvPr>
            <p:cNvSpPr txBox="1">
              <a:spLocks noChangeAspect="1" noChangeArrowheads="1"/>
            </p:cNvSpPr>
            <p:nvPr/>
          </p:nvSpPr>
          <p:spPr bwMode="auto">
            <a:xfrm>
              <a:off x="1243" y="1411"/>
              <a:ext cx="886" cy="318"/>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en-GB" altLang="da-DK" b="0" noProof="1"/>
            </a:p>
          </p:txBody>
        </p:sp>
        <p:sp>
          <p:nvSpPr>
            <p:cNvPr id="11290" name="Text Box 42">
              <a:extLst>
                <a:ext uri="{FF2B5EF4-FFF2-40B4-BE49-F238E27FC236}">
                  <a16:creationId xmlns:a16="http://schemas.microsoft.com/office/drawing/2014/main" id="{A2492C26-634F-C390-1B3E-5C1617900C57}"/>
                </a:ext>
              </a:extLst>
            </p:cNvPr>
            <p:cNvSpPr txBox="1">
              <a:spLocks noChangeAspect="1" noChangeArrowheads="1"/>
            </p:cNvSpPr>
            <p:nvPr/>
          </p:nvSpPr>
          <p:spPr bwMode="auto">
            <a:xfrm>
              <a:off x="1153" y="1458"/>
              <a:ext cx="895" cy="321"/>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b="0" noProof="1"/>
                <a:t>bednights, price</a:t>
              </a:r>
            </a:p>
            <a:p>
              <a:r>
                <a:rPr lang="en-GB" altLang="da-DK" b="0" noProof="1"/>
                <a:t>servings, price</a:t>
              </a:r>
            </a:p>
          </p:txBody>
        </p:sp>
        <p:sp>
          <p:nvSpPr>
            <p:cNvPr id="11291" name="Text Box 43">
              <a:extLst>
                <a:ext uri="{FF2B5EF4-FFF2-40B4-BE49-F238E27FC236}">
                  <a16:creationId xmlns:a16="http://schemas.microsoft.com/office/drawing/2014/main" id="{A3441CB0-D246-183F-8409-5FCC37332488}"/>
                </a:ext>
              </a:extLst>
            </p:cNvPr>
            <p:cNvSpPr txBox="1">
              <a:spLocks noChangeAspect="1" noChangeArrowheads="1"/>
            </p:cNvSpPr>
            <p:nvPr/>
          </p:nvSpPr>
          <p:spPr bwMode="auto">
            <a:xfrm>
              <a:off x="278" y="1488"/>
              <a:ext cx="62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Checkout</a:t>
              </a:r>
            </a:p>
          </p:txBody>
        </p:sp>
      </p:grpSp>
      <p:sp>
        <p:nvSpPr>
          <p:cNvPr id="11267" name="Text Box 4">
            <a:extLst>
              <a:ext uri="{FF2B5EF4-FFF2-40B4-BE49-F238E27FC236}">
                <a16:creationId xmlns:a16="http://schemas.microsoft.com/office/drawing/2014/main" id="{931E0172-8C80-CF82-45F5-1CB975462DA4}"/>
              </a:ext>
            </a:extLst>
          </p:cNvPr>
          <p:cNvSpPr txBox="1">
            <a:spLocks noChangeArrowheads="1"/>
          </p:cNvSpPr>
          <p:nvPr/>
        </p:nvSpPr>
        <p:spPr bwMode="auto">
          <a:xfrm>
            <a:off x="449263" y="76200"/>
            <a:ext cx="3817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1A1E1CC6-7473-4D29-9AE9-004B8328E50D}" type="slidenum">
              <a:rPr lang="en-US" altLang="da-DK" sz="1800" u="sng"/>
              <a:pPr/>
              <a:t>7</a:t>
            </a:fld>
            <a:r>
              <a:rPr lang="da-DK" altLang="da-DK" sz="1800" u="sng"/>
              <a:t>. </a:t>
            </a:r>
            <a:r>
              <a:rPr lang="en-US" altLang="da-DK" sz="1800" u="sng"/>
              <a:t>Virtual windows, plan</a:t>
            </a:r>
            <a:endParaRPr lang="en-US" altLang="da-DK" sz="2400" u="sng"/>
          </a:p>
        </p:txBody>
      </p:sp>
      <p:sp>
        <p:nvSpPr>
          <p:cNvPr id="11268" name="Text Box 12">
            <a:extLst>
              <a:ext uri="{FF2B5EF4-FFF2-40B4-BE49-F238E27FC236}">
                <a16:creationId xmlns:a16="http://schemas.microsoft.com/office/drawing/2014/main" id="{B465F7A2-801E-816A-D6B9-7DB58AD2ACEB}"/>
              </a:ext>
            </a:extLst>
          </p:cNvPr>
          <p:cNvSpPr txBox="1">
            <a:spLocks noChangeArrowheads="1"/>
          </p:cNvSpPr>
          <p:nvPr/>
        </p:nvSpPr>
        <p:spPr bwMode="auto">
          <a:xfrm>
            <a:off x="441325" y="696913"/>
            <a:ext cx="3633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435100" algn="l"/>
              </a:tabLst>
              <a:defRPr sz="1400" b="1">
                <a:solidFill>
                  <a:schemeClr val="tx1"/>
                </a:solidFill>
                <a:latin typeface="Arial" panose="020B0604020202020204" pitchFamily="34" charset="0"/>
              </a:defRPr>
            </a:lvl1pPr>
            <a:lvl2pPr marL="742950" indent="-285750">
              <a:tabLst>
                <a:tab pos="1435100" algn="l"/>
              </a:tabLst>
              <a:defRPr sz="1400" b="1">
                <a:solidFill>
                  <a:schemeClr val="tx1"/>
                </a:solidFill>
                <a:latin typeface="Arial" panose="020B0604020202020204" pitchFamily="34" charset="0"/>
              </a:defRPr>
            </a:lvl2pPr>
            <a:lvl3pPr marL="1143000" indent="-228600">
              <a:tabLst>
                <a:tab pos="1435100" algn="l"/>
              </a:tabLst>
              <a:defRPr sz="1400" b="1">
                <a:solidFill>
                  <a:schemeClr val="tx1"/>
                </a:solidFill>
                <a:latin typeface="Arial" panose="020B0604020202020204" pitchFamily="34" charset="0"/>
              </a:defRPr>
            </a:lvl3pPr>
            <a:lvl4pPr marL="1600200" indent="-228600">
              <a:tabLst>
                <a:tab pos="1435100" algn="l"/>
              </a:tabLst>
              <a:defRPr sz="1400" b="1">
                <a:solidFill>
                  <a:schemeClr val="tx1"/>
                </a:solidFill>
                <a:latin typeface="Arial" panose="020B0604020202020204" pitchFamily="34" charset="0"/>
              </a:defRPr>
            </a:lvl4pPr>
            <a:lvl5pPr marL="2057400" indent="-228600">
              <a:tabLst>
                <a:tab pos="1435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435100" algn="l"/>
              </a:tabLst>
              <a:defRPr sz="1400" b="1">
                <a:solidFill>
                  <a:schemeClr val="tx1"/>
                </a:solidFill>
                <a:latin typeface="Arial" panose="020B0604020202020204" pitchFamily="34" charset="0"/>
              </a:defRPr>
            </a:lvl9pPr>
          </a:lstStyle>
          <a:p>
            <a:r>
              <a:rPr lang="en-GB" altLang="da-DK" sz="2000" noProof="1"/>
              <a:t>Tasks:	Virtual windows:</a:t>
            </a:r>
            <a:endParaRPr lang="en-GB" altLang="da-DK" sz="2400" noProof="1"/>
          </a:p>
        </p:txBody>
      </p:sp>
      <p:sp>
        <p:nvSpPr>
          <p:cNvPr id="11269" name="Text Box 2">
            <a:extLst>
              <a:ext uri="{FF2B5EF4-FFF2-40B4-BE49-F238E27FC236}">
                <a16:creationId xmlns:a16="http://schemas.microsoft.com/office/drawing/2014/main" id="{C5CB228E-8BB0-D6CD-4A3D-AB2334B0CF8F}"/>
              </a:ext>
            </a:extLst>
          </p:cNvPr>
          <p:cNvSpPr txBox="1">
            <a:spLocks noChangeAspect="1" noChangeArrowheads="1"/>
          </p:cNvSpPr>
          <p:nvPr/>
        </p:nvSpPr>
        <p:spPr bwMode="auto">
          <a:xfrm>
            <a:off x="2054225" y="3157538"/>
            <a:ext cx="1943100" cy="931862"/>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1270" name="Text Box 3">
            <a:extLst>
              <a:ext uri="{FF2B5EF4-FFF2-40B4-BE49-F238E27FC236}">
                <a16:creationId xmlns:a16="http://schemas.microsoft.com/office/drawing/2014/main" id="{CB1DFF7D-99FE-8F99-9438-2E3764DD39AE}"/>
              </a:ext>
            </a:extLst>
          </p:cNvPr>
          <p:cNvSpPr txBox="1">
            <a:spLocks noChangeAspect="1" noChangeArrowheads="1"/>
          </p:cNvSpPr>
          <p:nvPr/>
        </p:nvSpPr>
        <p:spPr bwMode="auto">
          <a:xfrm>
            <a:off x="1938338" y="3224213"/>
            <a:ext cx="1943100" cy="930275"/>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1271" name="Text Box 7">
            <a:extLst>
              <a:ext uri="{FF2B5EF4-FFF2-40B4-BE49-F238E27FC236}">
                <a16:creationId xmlns:a16="http://schemas.microsoft.com/office/drawing/2014/main" id="{7E91154C-E961-7DDE-820E-83B41A4771A4}"/>
              </a:ext>
            </a:extLst>
          </p:cNvPr>
          <p:cNvSpPr txBox="1">
            <a:spLocks noChangeAspect="1" noChangeArrowheads="1"/>
          </p:cNvSpPr>
          <p:nvPr/>
        </p:nvSpPr>
        <p:spPr bwMode="auto">
          <a:xfrm>
            <a:off x="441325" y="1381125"/>
            <a:ext cx="627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Book</a:t>
            </a:r>
            <a:endParaRPr lang="en-GB" altLang="da-DK" b="0" noProof="1"/>
          </a:p>
        </p:txBody>
      </p:sp>
      <p:sp>
        <p:nvSpPr>
          <p:cNvPr id="11272" name="Text Box 9">
            <a:extLst>
              <a:ext uri="{FF2B5EF4-FFF2-40B4-BE49-F238E27FC236}">
                <a16:creationId xmlns:a16="http://schemas.microsoft.com/office/drawing/2014/main" id="{8BD92492-B244-22EF-93E6-304D66BF3E6B}"/>
              </a:ext>
            </a:extLst>
          </p:cNvPr>
          <p:cNvSpPr txBox="1">
            <a:spLocks noChangeAspect="1" noChangeArrowheads="1"/>
          </p:cNvSpPr>
          <p:nvPr/>
        </p:nvSpPr>
        <p:spPr bwMode="auto">
          <a:xfrm>
            <a:off x="441325" y="3317875"/>
            <a:ext cx="1071563"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Record </a:t>
            </a:r>
          </a:p>
          <a:p>
            <a:r>
              <a:rPr lang="en-GB" altLang="da-DK" noProof="1"/>
              <a:t>breakfast</a:t>
            </a:r>
          </a:p>
          <a:p>
            <a:r>
              <a:rPr lang="en-GB" altLang="da-DK" noProof="1"/>
              <a:t>&amp; services</a:t>
            </a:r>
          </a:p>
        </p:txBody>
      </p:sp>
      <p:sp>
        <p:nvSpPr>
          <p:cNvPr id="11273" name="Text Box 10">
            <a:extLst>
              <a:ext uri="{FF2B5EF4-FFF2-40B4-BE49-F238E27FC236}">
                <a16:creationId xmlns:a16="http://schemas.microsoft.com/office/drawing/2014/main" id="{DB60894C-63AC-9728-5CDD-A9730CA02D93}"/>
              </a:ext>
            </a:extLst>
          </p:cNvPr>
          <p:cNvSpPr txBox="1">
            <a:spLocks noChangeAspect="1" noChangeArrowheads="1"/>
          </p:cNvSpPr>
          <p:nvPr/>
        </p:nvSpPr>
        <p:spPr bwMode="auto">
          <a:xfrm>
            <a:off x="1830388" y="3290888"/>
            <a:ext cx="1943100" cy="930275"/>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Breakfast list</a:t>
            </a:r>
            <a:endParaRPr lang="en-GB" altLang="da-DK" b="0" noProof="1"/>
          </a:p>
          <a:p>
            <a:r>
              <a:rPr lang="en-GB" altLang="da-DK" b="0" noProof="1"/>
              <a:t>	date</a:t>
            </a:r>
          </a:p>
          <a:p>
            <a:r>
              <a:rPr lang="en-GB" altLang="da-DK" b="0" noProof="1"/>
              <a:t>	room#, type, servings</a:t>
            </a:r>
          </a:p>
          <a:p>
            <a:r>
              <a:rPr lang="en-GB" altLang="da-DK" b="0" noProof="1"/>
              <a:t>	. . .</a:t>
            </a:r>
            <a:endParaRPr lang="en-GB" altLang="da-DK" noProof="1"/>
          </a:p>
        </p:txBody>
      </p:sp>
      <p:sp>
        <p:nvSpPr>
          <p:cNvPr id="11274" name="Text Box 11">
            <a:extLst>
              <a:ext uri="{FF2B5EF4-FFF2-40B4-BE49-F238E27FC236}">
                <a16:creationId xmlns:a16="http://schemas.microsoft.com/office/drawing/2014/main" id="{C71EC565-CA0D-3AC8-8976-3EF9BC815C49}"/>
              </a:ext>
            </a:extLst>
          </p:cNvPr>
          <p:cNvSpPr txBox="1">
            <a:spLocks noChangeAspect="1" noChangeArrowheads="1"/>
          </p:cNvSpPr>
          <p:nvPr/>
        </p:nvSpPr>
        <p:spPr bwMode="auto">
          <a:xfrm>
            <a:off x="3921125" y="1354138"/>
            <a:ext cx="1241425" cy="717550"/>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Rooms</a:t>
            </a:r>
            <a:endParaRPr lang="en-GB" altLang="da-DK" b="0" noProof="1"/>
          </a:p>
          <a:p>
            <a:r>
              <a:rPr lang="en-GB" altLang="da-DK" b="0" noProof="1"/>
              <a:t>	prices, type</a:t>
            </a:r>
          </a:p>
          <a:p>
            <a:r>
              <a:rPr lang="en-GB" altLang="da-DK" b="0" noProof="1"/>
              <a:t>	status, date</a:t>
            </a:r>
            <a:endParaRPr lang="en-GB" altLang="da-DK" noProof="1"/>
          </a:p>
        </p:txBody>
      </p:sp>
      <p:grpSp>
        <p:nvGrpSpPr>
          <p:cNvPr id="11275" name="Group 30">
            <a:extLst>
              <a:ext uri="{FF2B5EF4-FFF2-40B4-BE49-F238E27FC236}">
                <a16:creationId xmlns:a16="http://schemas.microsoft.com/office/drawing/2014/main" id="{5EC61D51-390E-A52F-967E-A98C6BCB7611}"/>
              </a:ext>
            </a:extLst>
          </p:cNvPr>
          <p:cNvGrpSpPr>
            <a:grpSpLocks/>
          </p:cNvGrpSpPr>
          <p:nvPr/>
        </p:nvGrpSpPr>
        <p:grpSpPr bwMode="auto">
          <a:xfrm>
            <a:off x="1830388" y="1231900"/>
            <a:ext cx="1685925" cy="1077913"/>
            <a:chOff x="1153" y="776"/>
            <a:chExt cx="1062" cy="679"/>
          </a:xfrm>
        </p:grpSpPr>
        <p:sp>
          <p:nvSpPr>
            <p:cNvPr id="11285" name="Text Box 5">
              <a:extLst>
                <a:ext uri="{FF2B5EF4-FFF2-40B4-BE49-F238E27FC236}">
                  <a16:creationId xmlns:a16="http://schemas.microsoft.com/office/drawing/2014/main" id="{B95E59B1-635A-CB03-DD6F-1EF0C372664C}"/>
                </a:ext>
              </a:extLst>
            </p:cNvPr>
            <p:cNvSpPr txBox="1">
              <a:spLocks noChangeAspect="1" noChangeArrowheads="1"/>
            </p:cNvSpPr>
            <p:nvPr/>
          </p:nvSpPr>
          <p:spPr bwMode="auto">
            <a:xfrm>
              <a:off x="1320" y="776"/>
              <a:ext cx="895"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1286" name="Text Box 16">
              <a:extLst>
                <a:ext uri="{FF2B5EF4-FFF2-40B4-BE49-F238E27FC236}">
                  <a16:creationId xmlns:a16="http://schemas.microsoft.com/office/drawing/2014/main" id="{08B39C0D-E4B9-4A05-AEE0-7B50427FF815}"/>
                </a:ext>
              </a:extLst>
            </p:cNvPr>
            <p:cNvSpPr txBox="1">
              <a:spLocks noChangeAspect="1" noChangeArrowheads="1"/>
            </p:cNvSpPr>
            <p:nvPr/>
          </p:nvSpPr>
          <p:spPr bwMode="auto">
            <a:xfrm>
              <a:off x="1237" y="818"/>
              <a:ext cx="894"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endParaRPr lang="en-GB" altLang="da-DK" noProof="1"/>
            </a:p>
          </p:txBody>
        </p:sp>
        <p:sp>
          <p:nvSpPr>
            <p:cNvPr id="11287" name="Text Box 17">
              <a:extLst>
                <a:ext uri="{FF2B5EF4-FFF2-40B4-BE49-F238E27FC236}">
                  <a16:creationId xmlns:a16="http://schemas.microsoft.com/office/drawing/2014/main" id="{7ECDBDC6-5D74-B4C5-BCF5-DB824ADD181D}"/>
                </a:ext>
              </a:extLst>
            </p:cNvPr>
            <p:cNvSpPr txBox="1">
              <a:spLocks noChangeAspect="1" noChangeArrowheads="1"/>
            </p:cNvSpPr>
            <p:nvPr/>
          </p:nvSpPr>
          <p:spPr bwMode="auto">
            <a:xfrm>
              <a:off x="1153" y="869"/>
              <a:ext cx="895" cy="586"/>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Stay</a:t>
              </a:r>
              <a:endParaRPr lang="en-GB" altLang="da-DK" b="0" noProof="1"/>
            </a:p>
            <a:p>
              <a:r>
                <a:rPr lang="en-GB" altLang="da-DK" b="0" noProof="1"/>
                <a:t>	name, address</a:t>
              </a:r>
            </a:p>
            <a:p>
              <a:r>
                <a:rPr lang="en-GB" altLang="da-DK" b="0" noProof="1"/>
                <a:t>	period</a:t>
              </a:r>
            </a:p>
            <a:p>
              <a:r>
                <a:rPr lang="en-GB" altLang="da-DK" b="0" noProof="1"/>
                <a:t>	booked rooms</a:t>
              </a:r>
              <a:endParaRPr lang="en-GB" altLang="da-DK" noProof="1"/>
            </a:p>
          </p:txBody>
        </p:sp>
      </p:grpSp>
      <p:sp>
        <p:nvSpPr>
          <p:cNvPr id="7186" name="Text Box 18">
            <a:extLst>
              <a:ext uri="{FF2B5EF4-FFF2-40B4-BE49-F238E27FC236}">
                <a16:creationId xmlns:a16="http://schemas.microsoft.com/office/drawing/2014/main" id="{16E0DE6C-C2E9-B432-8513-F80960E5BADC}"/>
              </a:ext>
            </a:extLst>
          </p:cNvPr>
          <p:cNvSpPr txBox="1">
            <a:spLocks noChangeAspect="1" noChangeArrowheads="1"/>
          </p:cNvSpPr>
          <p:nvPr/>
        </p:nvSpPr>
        <p:spPr bwMode="auto">
          <a:xfrm>
            <a:off x="441325" y="4478338"/>
            <a:ext cx="12874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Price change</a:t>
            </a:r>
          </a:p>
        </p:txBody>
      </p:sp>
      <p:sp>
        <p:nvSpPr>
          <p:cNvPr id="7187" name="Text Box 19">
            <a:extLst>
              <a:ext uri="{FF2B5EF4-FFF2-40B4-BE49-F238E27FC236}">
                <a16:creationId xmlns:a16="http://schemas.microsoft.com/office/drawing/2014/main" id="{5ED445CF-2875-BB2D-B340-8ACDAEBEDFAA}"/>
              </a:ext>
            </a:extLst>
          </p:cNvPr>
          <p:cNvSpPr txBox="1">
            <a:spLocks noChangeAspect="1" noChangeArrowheads="1"/>
          </p:cNvSpPr>
          <p:nvPr/>
        </p:nvSpPr>
        <p:spPr bwMode="auto">
          <a:xfrm>
            <a:off x="1830388" y="4451350"/>
            <a:ext cx="1420812" cy="598488"/>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03188" algn="l"/>
              </a:tabLst>
              <a:defRPr sz="1400" b="1">
                <a:solidFill>
                  <a:schemeClr val="tx1"/>
                </a:solidFill>
                <a:latin typeface="Arial" panose="020B0604020202020204" pitchFamily="34" charset="0"/>
              </a:defRPr>
            </a:lvl1pPr>
            <a:lvl2pPr marL="742950" indent="-285750">
              <a:tabLst>
                <a:tab pos="103188" algn="l"/>
              </a:tabLst>
              <a:defRPr sz="1400" b="1">
                <a:solidFill>
                  <a:schemeClr val="tx1"/>
                </a:solidFill>
                <a:latin typeface="Arial" panose="020B0604020202020204" pitchFamily="34" charset="0"/>
              </a:defRPr>
            </a:lvl2pPr>
            <a:lvl3pPr marL="1143000" indent="-228600">
              <a:tabLst>
                <a:tab pos="103188" algn="l"/>
              </a:tabLst>
              <a:defRPr sz="1400" b="1">
                <a:solidFill>
                  <a:schemeClr val="tx1"/>
                </a:solidFill>
                <a:latin typeface="Arial" panose="020B0604020202020204" pitchFamily="34" charset="0"/>
              </a:defRPr>
            </a:lvl3pPr>
            <a:lvl4pPr marL="1600200" indent="-228600">
              <a:tabLst>
                <a:tab pos="103188" algn="l"/>
              </a:tabLst>
              <a:defRPr sz="1400" b="1">
                <a:solidFill>
                  <a:schemeClr val="tx1"/>
                </a:solidFill>
                <a:latin typeface="Arial" panose="020B0604020202020204" pitchFamily="34" charset="0"/>
              </a:defRPr>
            </a:lvl4pPr>
            <a:lvl5pPr marL="2057400" indent="-228600">
              <a:tabLst>
                <a:tab pos="103188"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03188" algn="l"/>
              </a:tabLst>
              <a:defRPr sz="1400" b="1">
                <a:solidFill>
                  <a:schemeClr val="tx1"/>
                </a:solidFill>
                <a:latin typeface="Arial" panose="020B0604020202020204" pitchFamily="34" charset="0"/>
              </a:defRPr>
            </a:lvl9pPr>
          </a:lstStyle>
          <a:p>
            <a:r>
              <a:rPr lang="en-GB" altLang="da-DK" noProof="1"/>
              <a:t>Service prices</a:t>
            </a:r>
            <a:endParaRPr lang="en-GB" altLang="da-DK" b="0" noProof="1"/>
          </a:p>
          <a:p>
            <a:r>
              <a:rPr lang="en-GB" altLang="da-DK" b="0" noProof="1"/>
              <a:t>type, price</a:t>
            </a:r>
            <a:endParaRPr lang="en-GB" altLang="da-DK" noProof="1"/>
          </a:p>
        </p:txBody>
      </p:sp>
      <p:sp>
        <p:nvSpPr>
          <p:cNvPr id="7188" name="Text Box 20">
            <a:extLst>
              <a:ext uri="{FF2B5EF4-FFF2-40B4-BE49-F238E27FC236}">
                <a16:creationId xmlns:a16="http://schemas.microsoft.com/office/drawing/2014/main" id="{CD0D2F2A-E4B5-DE1D-B538-01E4914CE8A6}"/>
              </a:ext>
            </a:extLst>
          </p:cNvPr>
          <p:cNvSpPr txBox="1">
            <a:spLocks noChangeAspect="1" noChangeArrowheads="1"/>
          </p:cNvSpPr>
          <p:nvPr/>
        </p:nvSpPr>
        <p:spPr bwMode="auto">
          <a:xfrm>
            <a:off x="3921125" y="4451350"/>
            <a:ext cx="1241425" cy="717550"/>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Rooms</a:t>
            </a:r>
            <a:endParaRPr lang="en-GB" altLang="da-DK" b="0" noProof="1"/>
          </a:p>
          <a:p>
            <a:r>
              <a:rPr lang="en-GB" altLang="da-DK" b="0" noProof="1"/>
              <a:t>	prices, type</a:t>
            </a:r>
          </a:p>
          <a:p>
            <a:r>
              <a:rPr lang="en-GB" altLang="da-DK" b="0" noProof="1"/>
              <a:t>	status, date</a:t>
            </a:r>
            <a:endParaRPr lang="en-GB" altLang="da-DK" noProof="1"/>
          </a:p>
        </p:txBody>
      </p:sp>
      <p:sp>
        <p:nvSpPr>
          <p:cNvPr id="7189" name="Line 21">
            <a:extLst>
              <a:ext uri="{FF2B5EF4-FFF2-40B4-BE49-F238E27FC236}">
                <a16:creationId xmlns:a16="http://schemas.microsoft.com/office/drawing/2014/main" id="{964687C5-4D96-52E1-27CB-6A1BF08CD4A3}"/>
              </a:ext>
            </a:extLst>
          </p:cNvPr>
          <p:cNvSpPr>
            <a:spLocks noChangeAspect="1" noChangeShapeType="1"/>
          </p:cNvSpPr>
          <p:nvPr/>
        </p:nvSpPr>
        <p:spPr bwMode="auto">
          <a:xfrm>
            <a:off x="4532313" y="2146300"/>
            <a:ext cx="0" cy="2216150"/>
          </a:xfrm>
          <a:prstGeom prst="line">
            <a:avLst/>
          </a:prstGeom>
          <a:noFill/>
          <a:ln w="19050">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11280" name="Text Box 32">
            <a:extLst>
              <a:ext uri="{FF2B5EF4-FFF2-40B4-BE49-F238E27FC236}">
                <a16:creationId xmlns:a16="http://schemas.microsoft.com/office/drawing/2014/main" id="{337AB139-D4AC-DC62-92DD-8168974FFD0B}"/>
              </a:ext>
            </a:extLst>
          </p:cNvPr>
          <p:cNvSpPr txBox="1">
            <a:spLocks noChangeAspect="1" noChangeArrowheads="1"/>
          </p:cNvSpPr>
          <p:nvPr/>
        </p:nvSpPr>
        <p:spPr bwMode="auto">
          <a:xfrm>
            <a:off x="441325" y="1655763"/>
            <a:ext cx="931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Check-in</a:t>
            </a:r>
          </a:p>
        </p:txBody>
      </p:sp>
      <p:sp>
        <p:nvSpPr>
          <p:cNvPr id="11281" name="Text Box 33">
            <a:extLst>
              <a:ext uri="{FF2B5EF4-FFF2-40B4-BE49-F238E27FC236}">
                <a16:creationId xmlns:a16="http://schemas.microsoft.com/office/drawing/2014/main" id="{AC2A970A-2F77-1C7A-E7C8-812770B39CFA}"/>
              </a:ext>
            </a:extLst>
          </p:cNvPr>
          <p:cNvSpPr txBox="1">
            <a:spLocks noChangeAspect="1" noChangeArrowheads="1"/>
          </p:cNvSpPr>
          <p:nvPr/>
        </p:nvSpPr>
        <p:spPr bwMode="auto">
          <a:xfrm>
            <a:off x="444500" y="1930400"/>
            <a:ext cx="1327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r>
              <a:rPr lang="en-GB" altLang="da-DK" noProof="1"/>
              <a:t>Change room</a:t>
            </a:r>
            <a:endParaRPr lang="en-GB" altLang="da-DK" b="0" noProof="1"/>
          </a:p>
        </p:txBody>
      </p:sp>
      <p:sp>
        <p:nvSpPr>
          <p:cNvPr id="11282" name="Text Box 44">
            <a:extLst>
              <a:ext uri="{FF2B5EF4-FFF2-40B4-BE49-F238E27FC236}">
                <a16:creationId xmlns:a16="http://schemas.microsoft.com/office/drawing/2014/main" id="{E30C49B3-2E59-D3AB-2EAD-31DCE8883C40}"/>
              </a:ext>
            </a:extLst>
          </p:cNvPr>
          <p:cNvSpPr txBox="1">
            <a:spLocks noChangeArrowheads="1"/>
          </p:cNvSpPr>
          <p:nvPr/>
        </p:nvSpPr>
        <p:spPr bwMode="auto">
          <a:xfrm>
            <a:off x="5334000" y="304800"/>
            <a:ext cx="3810000"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t> 	By now we have virtual windows for handling all the tasks on our list. But how can we be sure that our list is complete? There are many checks we can make. One of them is to see whether the user can change all data in our system.</a:t>
            </a:r>
          </a:p>
          <a:p>
            <a:pPr>
              <a:spcAft>
                <a:spcPct val="50000"/>
              </a:spcAft>
            </a:pPr>
            <a:r>
              <a:rPr lang="en-US" altLang="da-DK" b="0"/>
              <a:t>A cursory check reveals that there is no way to change service prices. We can only see the service prices in the Stay windows. But changing the price there would be strange.</a:t>
            </a:r>
          </a:p>
          <a:p>
            <a:pPr>
              <a:spcAft>
                <a:spcPct val="50000"/>
              </a:spcAft>
            </a:pPr>
            <a:r>
              <a:rPr lang="en-US" altLang="da-DK" b="0"/>
              <a:t>We need a new task, Price change, and a new window with service prices.</a:t>
            </a:r>
          </a:p>
        </p:txBody>
      </p:sp>
      <p:sp>
        <p:nvSpPr>
          <p:cNvPr id="7213" name="Text Box 45">
            <a:extLst>
              <a:ext uri="{FF2B5EF4-FFF2-40B4-BE49-F238E27FC236}">
                <a16:creationId xmlns:a16="http://schemas.microsoft.com/office/drawing/2014/main" id="{E1A9E683-E3CC-CA39-1383-28E90CC411C1}"/>
              </a:ext>
            </a:extLst>
          </p:cNvPr>
          <p:cNvSpPr txBox="1">
            <a:spLocks noChangeArrowheads="1"/>
          </p:cNvSpPr>
          <p:nvPr/>
        </p:nvSpPr>
        <p:spPr bwMode="auto">
          <a:xfrm>
            <a:off x="5334000" y="3276600"/>
            <a:ext cx="3810000" cy="12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t> 	During the price change task, the user should also be able to change room prices. Can he do this? Yes, the Rooms window has the room prices. So we can just let the Price-change task access the Rooms window too.</a:t>
            </a:r>
          </a:p>
        </p:txBody>
      </p:sp>
      <p:sp>
        <p:nvSpPr>
          <p:cNvPr id="7214" name="Text Box 46">
            <a:extLst>
              <a:ext uri="{FF2B5EF4-FFF2-40B4-BE49-F238E27FC236}">
                <a16:creationId xmlns:a16="http://schemas.microsoft.com/office/drawing/2014/main" id="{0AE45F2F-DA36-00E5-B885-604419A5D3C2}"/>
              </a:ext>
            </a:extLst>
          </p:cNvPr>
          <p:cNvSpPr txBox="1">
            <a:spLocks noChangeArrowheads="1"/>
          </p:cNvSpPr>
          <p:nvPr/>
        </p:nvSpPr>
        <p:spPr bwMode="auto">
          <a:xfrm>
            <a:off x="5334000" y="4648200"/>
            <a:ext cx="3810000"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a:sym typeface="CommonBullets" pitchFamily="34" charset="2"/>
              </a:rPr>
              <a:t> 	</a:t>
            </a:r>
            <a:r>
              <a:rPr lang="en-US" altLang="da-DK" b="0"/>
              <a:t>Chapter 6 of the book explains more about choosing the right virtual windows, checking that we got the right data, etc. </a:t>
            </a:r>
          </a:p>
          <a:p>
            <a:pPr>
              <a:spcAft>
                <a:spcPct val="50000"/>
              </a:spcAft>
            </a:pPr>
            <a:r>
              <a:rPr lang="en-US" altLang="da-DK" b="0"/>
              <a:t>From an object-oriented perspective, the virtual windows are the objects the user should imagine - the user’s static class model. Later in the design process, we add operations (methods) to these objects.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18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7187"/>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ntr" presetSubtype="10" fill="hold" nodeType="clickEffect">
                                  <p:stCondLst>
                                    <p:cond delay="0"/>
                                  </p:stCondLst>
                                  <p:childTnLst>
                                    <p:set>
                                      <p:cBhvr>
                                        <p:cTn id="13" dur="1" fill="hold">
                                          <p:stCondLst>
                                            <p:cond delay="0"/>
                                          </p:stCondLst>
                                        </p:cTn>
                                        <p:tgtEl>
                                          <p:spTgt spid="7213"/>
                                        </p:tgtEl>
                                        <p:attrNameLst>
                                          <p:attrName>style.visibility</p:attrName>
                                        </p:attrNameLst>
                                      </p:cBhvr>
                                      <p:to>
                                        <p:strVal val="visible"/>
                                      </p:to>
                                    </p:set>
                                    <p:animEffect transition="in" filter="blinds(horizontal)">
                                      <p:cBhvr>
                                        <p:cTn id="14" dur="500"/>
                                        <p:tgtEl>
                                          <p:spTgt spid="721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7188"/>
                                        </p:tgtEl>
                                        <p:attrNameLst>
                                          <p:attrName>style.visibility</p:attrName>
                                        </p:attrNameLst>
                                      </p:cBhvr>
                                      <p:to>
                                        <p:strVal val="visible"/>
                                      </p:to>
                                    </p:set>
                                    <p:animEffect transition="in" filter="blinds(horizontal)">
                                      <p:cBhvr>
                                        <p:cTn id="19" dur="500"/>
                                        <p:tgtEl>
                                          <p:spTgt spid="7188"/>
                                        </p:tgtEl>
                                      </p:cBhvr>
                                    </p:animEffec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499"/>
                                          </p:stCondLst>
                                        </p:cTn>
                                        <p:tgtEl>
                                          <p:spTgt spid="71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214"/>
                                        </p:tgtEl>
                                        <p:attrNameLst>
                                          <p:attrName>style.visibility</p:attrName>
                                        </p:attrNameLst>
                                      </p:cBhvr>
                                      <p:to>
                                        <p:strVal val="visible"/>
                                      </p:to>
                                    </p:set>
                                    <p:animEffect transition="in" filter="blinds(horizontal)">
                                      <p:cBhvr>
                                        <p:cTn id="27" dur="500"/>
                                        <p:tgtEl>
                                          <p:spTgt spid="7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6" grpId="0" autoUpdateAnimBg="0"/>
      <p:bldP spid="7187" grpId="0" animBg="1" autoUpdateAnimBg="0"/>
      <p:bldP spid="7188" grpId="0" animBg="1" autoUpdateAnimBg="0"/>
      <p:bldP spid="7213" grpId="0" autoUpdateAnimBg="0"/>
      <p:bldP spid="721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7C2FB263-E3F6-8E44-D6C3-D72D1423CF14}"/>
              </a:ext>
            </a:extLst>
          </p:cNvPr>
          <p:cNvSpPr txBox="1">
            <a:spLocks noChangeArrowheads="1"/>
          </p:cNvSpPr>
          <p:nvPr/>
        </p:nvSpPr>
        <p:spPr bwMode="auto">
          <a:xfrm>
            <a:off x="449263" y="76200"/>
            <a:ext cx="4351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25367FCF-F611-41EB-9818-3BCC8544D555}" type="slidenum">
              <a:rPr lang="en-US" altLang="da-DK" sz="1800" u="sng"/>
              <a:pPr/>
              <a:t>8</a:t>
            </a:fld>
            <a:r>
              <a:rPr lang="da-DK" altLang="da-DK" sz="1800" u="sng"/>
              <a:t>. </a:t>
            </a:r>
            <a:r>
              <a:rPr lang="en-US" altLang="da-DK" sz="1800" u="sng"/>
              <a:t>Virtual windows, graphical version</a:t>
            </a:r>
            <a:endParaRPr lang="en-US" altLang="da-DK" sz="2400" u="sng"/>
          </a:p>
        </p:txBody>
      </p:sp>
      <p:sp>
        <p:nvSpPr>
          <p:cNvPr id="13315" name="Freeform 5">
            <a:extLst>
              <a:ext uri="{FF2B5EF4-FFF2-40B4-BE49-F238E27FC236}">
                <a16:creationId xmlns:a16="http://schemas.microsoft.com/office/drawing/2014/main" id="{D9B86620-9C8D-6A95-51DA-ACC20830C3BD}"/>
              </a:ext>
            </a:extLst>
          </p:cNvPr>
          <p:cNvSpPr>
            <a:spLocks noChangeAspect="1"/>
          </p:cNvSpPr>
          <p:nvPr/>
        </p:nvSpPr>
        <p:spPr bwMode="auto">
          <a:xfrm>
            <a:off x="646113" y="857250"/>
            <a:ext cx="2717800" cy="3413125"/>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3316" name="Freeform 8">
            <a:extLst>
              <a:ext uri="{FF2B5EF4-FFF2-40B4-BE49-F238E27FC236}">
                <a16:creationId xmlns:a16="http://schemas.microsoft.com/office/drawing/2014/main" id="{97034B15-00DF-C193-D8A0-B5863CF15F27}"/>
              </a:ext>
            </a:extLst>
          </p:cNvPr>
          <p:cNvSpPr>
            <a:spLocks noChangeAspect="1"/>
          </p:cNvSpPr>
          <p:nvPr/>
        </p:nvSpPr>
        <p:spPr bwMode="auto">
          <a:xfrm>
            <a:off x="514350" y="957263"/>
            <a:ext cx="2717800" cy="3413125"/>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3317" name="Freeform 11">
            <a:extLst>
              <a:ext uri="{FF2B5EF4-FFF2-40B4-BE49-F238E27FC236}">
                <a16:creationId xmlns:a16="http://schemas.microsoft.com/office/drawing/2014/main" id="{DAA95393-8BAE-6340-6643-2988E44BB4A4}"/>
              </a:ext>
            </a:extLst>
          </p:cNvPr>
          <p:cNvSpPr>
            <a:spLocks noChangeAspect="1"/>
          </p:cNvSpPr>
          <p:nvPr/>
        </p:nvSpPr>
        <p:spPr bwMode="auto">
          <a:xfrm>
            <a:off x="381000" y="1055688"/>
            <a:ext cx="2717800" cy="3414712"/>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3318" name="Line 12">
            <a:extLst>
              <a:ext uri="{FF2B5EF4-FFF2-40B4-BE49-F238E27FC236}">
                <a16:creationId xmlns:a16="http://schemas.microsoft.com/office/drawing/2014/main" id="{615A12D3-37BF-2522-A7D2-E4F289DB3172}"/>
              </a:ext>
            </a:extLst>
          </p:cNvPr>
          <p:cNvSpPr>
            <a:spLocks noChangeAspect="1" noChangeShapeType="1"/>
          </p:cNvSpPr>
          <p:nvPr/>
        </p:nvSpPr>
        <p:spPr bwMode="auto">
          <a:xfrm>
            <a:off x="381000" y="2447925"/>
            <a:ext cx="2717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3319" name="Text Box 13">
            <a:extLst>
              <a:ext uri="{FF2B5EF4-FFF2-40B4-BE49-F238E27FC236}">
                <a16:creationId xmlns:a16="http://schemas.microsoft.com/office/drawing/2014/main" id="{D7E4B8B4-A679-388E-C499-548C7397653C}"/>
              </a:ext>
            </a:extLst>
          </p:cNvPr>
          <p:cNvSpPr txBox="1">
            <a:spLocks noChangeAspect="1" noChangeArrowheads="1"/>
          </p:cNvSpPr>
          <p:nvPr/>
        </p:nvSpPr>
        <p:spPr bwMode="auto">
          <a:xfrm>
            <a:off x="433388" y="1108075"/>
            <a:ext cx="2643187"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863600" algn="l"/>
                <a:tab pos="1625600" algn="l"/>
                <a:tab pos="2952750" algn="r"/>
              </a:tabLst>
              <a:defRPr sz="1400" b="1">
                <a:solidFill>
                  <a:schemeClr val="tx1"/>
                </a:solidFill>
                <a:latin typeface="Arial" panose="020B0604020202020204" pitchFamily="34" charset="0"/>
              </a:defRPr>
            </a:lvl1pPr>
            <a:lvl2pPr marL="742950" indent="-285750">
              <a:tabLst>
                <a:tab pos="863600" algn="l"/>
                <a:tab pos="1625600" algn="l"/>
                <a:tab pos="2952750" algn="r"/>
              </a:tabLst>
              <a:defRPr sz="1400" b="1">
                <a:solidFill>
                  <a:schemeClr val="tx1"/>
                </a:solidFill>
                <a:latin typeface="Arial" panose="020B0604020202020204" pitchFamily="34" charset="0"/>
              </a:defRPr>
            </a:lvl2pPr>
            <a:lvl3pPr marL="1143000" indent="-228600">
              <a:tabLst>
                <a:tab pos="863600" algn="l"/>
                <a:tab pos="1625600" algn="l"/>
                <a:tab pos="2952750" algn="r"/>
              </a:tabLst>
              <a:defRPr sz="1400" b="1">
                <a:solidFill>
                  <a:schemeClr val="tx1"/>
                </a:solidFill>
                <a:latin typeface="Arial" panose="020B0604020202020204" pitchFamily="34" charset="0"/>
              </a:defRPr>
            </a:lvl3pPr>
            <a:lvl4pPr marL="1600200" indent="-228600">
              <a:tabLst>
                <a:tab pos="863600" algn="l"/>
                <a:tab pos="1625600" algn="l"/>
                <a:tab pos="2952750" algn="r"/>
              </a:tabLst>
              <a:defRPr sz="1400" b="1">
                <a:solidFill>
                  <a:schemeClr val="tx1"/>
                </a:solidFill>
                <a:latin typeface="Arial" panose="020B0604020202020204" pitchFamily="34" charset="0"/>
              </a:defRPr>
            </a:lvl4pPr>
            <a:lvl5pPr marL="2057400" indent="-228600">
              <a:tabLst>
                <a:tab pos="863600" algn="l"/>
                <a:tab pos="1625600" algn="l"/>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9pPr>
          </a:lstStyle>
          <a:p>
            <a:r>
              <a:rPr lang="en-US" altLang="da-DK"/>
              <a:t>Stay		Stay#:</a:t>
            </a:r>
            <a:r>
              <a:rPr lang="en-US" altLang="da-DK" b="0"/>
              <a:t> 714</a:t>
            </a:r>
            <a:endParaRPr lang="en-US" altLang="da-DK"/>
          </a:p>
          <a:p>
            <a:endParaRPr lang="en-US" altLang="da-DK"/>
          </a:p>
          <a:p>
            <a:r>
              <a:rPr lang="en-US" altLang="da-DK" b="0"/>
              <a:t>Guest:	</a:t>
            </a:r>
          </a:p>
          <a:p>
            <a:r>
              <a:rPr lang="en-US" altLang="da-DK" b="0"/>
              <a:t>Address:	</a:t>
            </a:r>
          </a:p>
          <a:p>
            <a:r>
              <a:rPr lang="en-US" altLang="da-DK" b="0"/>
              <a:t>	</a:t>
            </a:r>
          </a:p>
          <a:p>
            <a:r>
              <a:rPr lang="en-US" altLang="da-DK" b="0"/>
              <a:t>Payment:	</a:t>
            </a:r>
            <a:endParaRPr lang="en-US" altLang="da-DK"/>
          </a:p>
        </p:txBody>
      </p:sp>
      <p:sp>
        <p:nvSpPr>
          <p:cNvPr id="13320" name="Text Box 14">
            <a:extLst>
              <a:ext uri="{FF2B5EF4-FFF2-40B4-BE49-F238E27FC236}">
                <a16:creationId xmlns:a16="http://schemas.microsoft.com/office/drawing/2014/main" id="{968D2C90-28C1-3D3C-180B-58E1CEF25CF0}"/>
              </a:ext>
            </a:extLst>
          </p:cNvPr>
          <p:cNvSpPr txBox="1">
            <a:spLocks noChangeAspect="1" noChangeArrowheads="1"/>
          </p:cNvSpPr>
          <p:nvPr/>
        </p:nvSpPr>
        <p:spPr bwMode="auto">
          <a:xfrm>
            <a:off x="433388" y="2446338"/>
            <a:ext cx="2643187" cy="106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381000" algn="l"/>
                <a:tab pos="1905000" algn="ctr"/>
                <a:tab pos="2476500" algn="r"/>
                <a:tab pos="2952750" algn="r"/>
              </a:tabLst>
              <a:defRPr sz="1400" b="1">
                <a:solidFill>
                  <a:schemeClr val="tx1"/>
                </a:solidFill>
                <a:latin typeface="Arial" panose="020B0604020202020204" pitchFamily="34" charset="0"/>
              </a:defRPr>
            </a:lvl1pPr>
            <a:lvl2pPr marL="742950" indent="-285750">
              <a:tabLst>
                <a:tab pos="381000" algn="l"/>
                <a:tab pos="1905000" algn="ctr"/>
                <a:tab pos="2476500" algn="r"/>
                <a:tab pos="2952750" algn="r"/>
              </a:tabLst>
              <a:defRPr sz="1400" b="1">
                <a:solidFill>
                  <a:schemeClr val="tx1"/>
                </a:solidFill>
                <a:latin typeface="Arial" panose="020B0604020202020204" pitchFamily="34" charset="0"/>
              </a:defRPr>
            </a:lvl2pPr>
            <a:lvl3pPr marL="1143000" indent="-228600">
              <a:tabLst>
                <a:tab pos="381000" algn="l"/>
                <a:tab pos="1905000" algn="ctr"/>
                <a:tab pos="2476500" algn="r"/>
                <a:tab pos="2952750" algn="r"/>
              </a:tabLst>
              <a:defRPr sz="1400" b="1">
                <a:solidFill>
                  <a:schemeClr val="tx1"/>
                </a:solidFill>
                <a:latin typeface="Arial" panose="020B0604020202020204" pitchFamily="34" charset="0"/>
              </a:defRPr>
            </a:lvl3pPr>
            <a:lvl4pPr marL="1600200" indent="-228600">
              <a:tabLst>
                <a:tab pos="381000" algn="l"/>
                <a:tab pos="1905000" algn="ctr"/>
                <a:tab pos="2476500" algn="r"/>
                <a:tab pos="2952750" algn="r"/>
              </a:tabLst>
              <a:defRPr sz="1400" b="1">
                <a:solidFill>
                  <a:schemeClr val="tx1"/>
                </a:solidFill>
                <a:latin typeface="Arial" panose="020B0604020202020204" pitchFamily="34" charset="0"/>
              </a:defRPr>
            </a:lvl4pPr>
            <a:lvl5pPr marL="2057400" indent="-228600">
              <a:tabLst>
                <a:tab pos="381000" algn="l"/>
                <a:tab pos="1905000" algn="ctr"/>
                <a:tab pos="2476500" algn="r"/>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9pPr>
          </a:lstStyle>
          <a:p>
            <a:pPr>
              <a:spcAft>
                <a:spcPct val="15000"/>
              </a:spcAft>
            </a:pPr>
            <a:r>
              <a:rPr lang="en-US" altLang="da-DK"/>
              <a:t>	</a:t>
            </a:r>
            <a:r>
              <a:rPr lang="en-US" altLang="da-DK" b="0"/>
              <a:t>Item	#pers	</a:t>
            </a:r>
          </a:p>
          <a:p>
            <a:pPr>
              <a:spcAft>
                <a:spcPct val="15000"/>
              </a:spcAft>
            </a:pPr>
            <a:r>
              <a:rPr lang="en-US" altLang="da-DK" b="0"/>
              <a:t>7/8	Room 12</a:t>
            </a:r>
          </a:p>
          <a:p>
            <a:pPr>
              <a:spcAft>
                <a:spcPct val="15000"/>
              </a:spcAft>
            </a:pPr>
            <a:r>
              <a:rPr lang="en-US" altLang="da-DK" b="0"/>
              <a:t>8/8	Breakf.</a:t>
            </a:r>
          </a:p>
          <a:p>
            <a:pPr>
              <a:spcBef>
                <a:spcPct val="20000"/>
              </a:spcBef>
            </a:pPr>
            <a:r>
              <a:rPr lang="en-US" altLang="da-DK" b="0"/>
              <a:t>	</a:t>
            </a:r>
            <a:endParaRPr lang="en-US" altLang="da-DK"/>
          </a:p>
        </p:txBody>
      </p:sp>
      <p:sp>
        <p:nvSpPr>
          <p:cNvPr id="13321" name="Rectangle 22">
            <a:extLst>
              <a:ext uri="{FF2B5EF4-FFF2-40B4-BE49-F238E27FC236}">
                <a16:creationId xmlns:a16="http://schemas.microsoft.com/office/drawing/2014/main" id="{096D54F2-5EC9-71FF-53F3-557EAC655DAC}"/>
              </a:ext>
            </a:extLst>
          </p:cNvPr>
          <p:cNvSpPr>
            <a:spLocks noChangeAspect="1" noChangeArrowheads="1"/>
          </p:cNvSpPr>
          <p:nvPr/>
        </p:nvSpPr>
        <p:spPr bwMode="auto">
          <a:xfrm>
            <a:off x="1235075" y="1577975"/>
            <a:ext cx="1722438"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2" name="Rectangle 23">
            <a:extLst>
              <a:ext uri="{FF2B5EF4-FFF2-40B4-BE49-F238E27FC236}">
                <a16:creationId xmlns:a16="http://schemas.microsoft.com/office/drawing/2014/main" id="{008E0681-7848-C232-264D-3EE3534EF6BA}"/>
              </a:ext>
            </a:extLst>
          </p:cNvPr>
          <p:cNvSpPr>
            <a:spLocks noChangeAspect="1" noChangeArrowheads="1"/>
          </p:cNvSpPr>
          <p:nvPr/>
        </p:nvSpPr>
        <p:spPr bwMode="auto">
          <a:xfrm>
            <a:off x="1235075" y="1776413"/>
            <a:ext cx="1722438" cy="4318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3" name="Rectangle 24">
            <a:extLst>
              <a:ext uri="{FF2B5EF4-FFF2-40B4-BE49-F238E27FC236}">
                <a16:creationId xmlns:a16="http://schemas.microsoft.com/office/drawing/2014/main" id="{1ED53208-1D12-5371-EE7A-E753AFBD174B}"/>
              </a:ext>
            </a:extLst>
          </p:cNvPr>
          <p:cNvSpPr>
            <a:spLocks noChangeAspect="1" noChangeArrowheads="1"/>
          </p:cNvSpPr>
          <p:nvPr/>
        </p:nvSpPr>
        <p:spPr bwMode="auto">
          <a:xfrm>
            <a:off x="1235075" y="2208213"/>
            <a:ext cx="877888" cy="19843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4" name="Rectangle 25">
            <a:extLst>
              <a:ext uri="{FF2B5EF4-FFF2-40B4-BE49-F238E27FC236}">
                <a16:creationId xmlns:a16="http://schemas.microsoft.com/office/drawing/2014/main" id="{25E47EB4-CF54-441D-B093-A189D2A629F1}"/>
              </a:ext>
            </a:extLst>
          </p:cNvPr>
          <p:cNvSpPr>
            <a:spLocks noChangeAspect="1" noChangeArrowheads="1"/>
          </p:cNvSpPr>
          <p:nvPr/>
        </p:nvSpPr>
        <p:spPr bwMode="auto">
          <a:xfrm>
            <a:off x="2201863" y="2746375"/>
            <a:ext cx="314325"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5" name="Rectangle 26">
            <a:extLst>
              <a:ext uri="{FF2B5EF4-FFF2-40B4-BE49-F238E27FC236}">
                <a16:creationId xmlns:a16="http://schemas.microsoft.com/office/drawing/2014/main" id="{D83C3187-26E6-7296-A256-D239E703437A}"/>
              </a:ext>
            </a:extLst>
          </p:cNvPr>
          <p:cNvSpPr>
            <a:spLocks noChangeAspect="1" noChangeArrowheads="1"/>
          </p:cNvSpPr>
          <p:nvPr/>
        </p:nvSpPr>
        <p:spPr bwMode="auto">
          <a:xfrm>
            <a:off x="2201863" y="2984500"/>
            <a:ext cx="314325" cy="2000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6" name="Rectangle 27">
            <a:extLst>
              <a:ext uri="{FF2B5EF4-FFF2-40B4-BE49-F238E27FC236}">
                <a16:creationId xmlns:a16="http://schemas.microsoft.com/office/drawing/2014/main" id="{BD4E0F28-EC90-7D9E-DBDE-65869665DE59}"/>
              </a:ext>
            </a:extLst>
          </p:cNvPr>
          <p:cNvSpPr>
            <a:spLocks noChangeAspect="1" noChangeArrowheads="1"/>
          </p:cNvSpPr>
          <p:nvPr/>
        </p:nvSpPr>
        <p:spPr bwMode="auto">
          <a:xfrm>
            <a:off x="2201863" y="3224213"/>
            <a:ext cx="314325" cy="19843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7" name="Rectangle 28">
            <a:extLst>
              <a:ext uri="{FF2B5EF4-FFF2-40B4-BE49-F238E27FC236}">
                <a16:creationId xmlns:a16="http://schemas.microsoft.com/office/drawing/2014/main" id="{0CC8365A-8FD5-2195-FB01-3445072696BF}"/>
              </a:ext>
            </a:extLst>
          </p:cNvPr>
          <p:cNvSpPr>
            <a:spLocks noChangeAspect="1" noChangeArrowheads="1"/>
          </p:cNvSpPr>
          <p:nvPr/>
        </p:nvSpPr>
        <p:spPr bwMode="auto">
          <a:xfrm>
            <a:off x="2201863" y="3462338"/>
            <a:ext cx="314325" cy="2000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8" name="Rectangle 29">
            <a:extLst>
              <a:ext uri="{FF2B5EF4-FFF2-40B4-BE49-F238E27FC236}">
                <a16:creationId xmlns:a16="http://schemas.microsoft.com/office/drawing/2014/main" id="{676E3D38-2AB4-C4EF-C51C-81556DE1C8D0}"/>
              </a:ext>
            </a:extLst>
          </p:cNvPr>
          <p:cNvSpPr>
            <a:spLocks noChangeAspect="1" noChangeArrowheads="1"/>
          </p:cNvSpPr>
          <p:nvPr/>
        </p:nvSpPr>
        <p:spPr bwMode="auto">
          <a:xfrm>
            <a:off x="2201863" y="3740150"/>
            <a:ext cx="314325"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29" name="Text Box 41">
            <a:extLst>
              <a:ext uri="{FF2B5EF4-FFF2-40B4-BE49-F238E27FC236}">
                <a16:creationId xmlns:a16="http://schemas.microsoft.com/office/drawing/2014/main" id="{2506D866-87F1-25CD-73F7-048ED00DA351}"/>
              </a:ext>
            </a:extLst>
          </p:cNvPr>
          <p:cNvSpPr txBox="1">
            <a:spLocks noChangeArrowheads="1"/>
          </p:cNvSpPr>
          <p:nvPr/>
        </p:nvSpPr>
        <p:spPr bwMode="auto">
          <a:xfrm>
            <a:off x="304800" y="4419600"/>
            <a:ext cx="5410200" cy="238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t> 	The plan for the virtual windows may look convincing and logical, but is it realistic? Can the windows show realistic data and can the user understand the windows?</a:t>
            </a:r>
          </a:p>
          <a:p>
            <a:pPr>
              <a:spcAft>
                <a:spcPct val="50000"/>
              </a:spcAft>
            </a:pPr>
            <a:r>
              <a:rPr lang="en-US" altLang="da-DK" b="0"/>
              <a:t>The only way to find out is to make a detailed graphical design. Here is an early Stay window in graphical form. Although it looks primitive it is close to what we could have on the real screen. We can to some extent test that users understand what it shows, and they may nod and say it looks alright.</a:t>
            </a:r>
          </a:p>
          <a:p>
            <a:pPr>
              <a:spcAft>
                <a:spcPct val="50000"/>
              </a:spcAft>
            </a:pPr>
            <a:r>
              <a:rPr lang="en-US" altLang="da-DK" b="0"/>
              <a:t>But if we fill in </a:t>
            </a:r>
            <a:r>
              <a:rPr lang="en-US" altLang="da-DK"/>
              <a:t>realistic data</a:t>
            </a:r>
            <a:r>
              <a:rPr lang="en-US" altLang="da-DK" b="0"/>
              <a:t>, we suddenly understand much more. </a:t>
            </a:r>
          </a:p>
        </p:txBody>
      </p:sp>
      <p:sp>
        <p:nvSpPr>
          <p:cNvPr id="9263" name="Text Box 47">
            <a:extLst>
              <a:ext uri="{FF2B5EF4-FFF2-40B4-BE49-F238E27FC236}">
                <a16:creationId xmlns:a16="http://schemas.microsoft.com/office/drawing/2014/main" id="{B9C5F7AD-CCFA-6E67-89B2-C116E89DA5A5}"/>
              </a:ext>
            </a:extLst>
          </p:cNvPr>
          <p:cNvSpPr txBox="1">
            <a:spLocks noChangeAspect="1" noChangeArrowheads="1"/>
          </p:cNvSpPr>
          <p:nvPr/>
        </p:nvSpPr>
        <p:spPr bwMode="auto">
          <a:xfrm>
            <a:off x="406400" y="1104900"/>
            <a:ext cx="2643188"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863600" algn="l"/>
                <a:tab pos="1625600" algn="l"/>
                <a:tab pos="2952750" algn="r"/>
              </a:tabLst>
              <a:defRPr sz="1400" b="1">
                <a:solidFill>
                  <a:schemeClr val="tx1"/>
                </a:solidFill>
                <a:latin typeface="Arial" panose="020B0604020202020204" pitchFamily="34" charset="0"/>
              </a:defRPr>
            </a:lvl1pPr>
            <a:lvl2pPr marL="742950" indent="-285750">
              <a:tabLst>
                <a:tab pos="863600" algn="l"/>
                <a:tab pos="1625600" algn="l"/>
                <a:tab pos="2952750" algn="r"/>
              </a:tabLst>
              <a:defRPr sz="1400" b="1">
                <a:solidFill>
                  <a:schemeClr val="tx1"/>
                </a:solidFill>
                <a:latin typeface="Arial" panose="020B0604020202020204" pitchFamily="34" charset="0"/>
              </a:defRPr>
            </a:lvl2pPr>
            <a:lvl3pPr marL="1143000" indent="-228600">
              <a:tabLst>
                <a:tab pos="863600" algn="l"/>
                <a:tab pos="1625600" algn="l"/>
                <a:tab pos="2952750" algn="r"/>
              </a:tabLst>
              <a:defRPr sz="1400" b="1">
                <a:solidFill>
                  <a:schemeClr val="tx1"/>
                </a:solidFill>
                <a:latin typeface="Arial" panose="020B0604020202020204" pitchFamily="34" charset="0"/>
              </a:defRPr>
            </a:lvl3pPr>
            <a:lvl4pPr marL="1600200" indent="-228600">
              <a:tabLst>
                <a:tab pos="863600" algn="l"/>
                <a:tab pos="1625600" algn="l"/>
                <a:tab pos="2952750" algn="r"/>
              </a:tabLst>
              <a:defRPr sz="1400" b="1">
                <a:solidFill>
                  <a:schemeClr val="tx1"/>
                </a:solidFill>
                <a:latin typeface="Arial" panose="020B0604020202020204" pitchFamily="34" charset="0"/>
              </a:defRPr>
            </a:lvl4pPr>
            <a:lvl5pPr marL="2057400" indent="-228600">
              <a:tabLst>
                <a:tab pos="863600" algn="l"/>
                <a:tab pos="1625600" algn="l"/>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9pPr>
          </a:lstStyle>
          <a:p>
            <a:endParaRPr lang="en-US" altLang="da-DK"/>
          </a:p>
          <a:p>
            <a:endParaRPr lang="en-US" altLang="da-DK"/>
          </a:p>
          <a:p>
            <a:r>
              <a:rPr lang="en-US" altLang="da-DK" b="0"/>
              <a:t>	John Simpson</a:t>
            </a:r>
          </a:p>
          <a:p>
            <a:r>
              <a:rPr lang="en-US" altLang="da-DK" b="0"/>
              <a:t>	456 Orange Grove</a:t>
            </a:r>
          </a:p>
          <a:p>
            <a:r>
              <a:rPr lang="en-US" altLang="da-DK" b="0"/>
              <a:t>	Victoria 3745</a:t>
            </a:r>
          </a:p>
          <a:p>
            <a:r>
              <a:rPr lang="en-US" altLang="da-DK" b="0"/>
              <a:t>	Visa</a:t>
            </a:r>
            <a:endParaRPr lang="en-US" altLang="da-DK"/>
          </a:p>
        </p:txBody>
      </p:sp>
      <p:grpSp>
        <p:nvGrpSpPr>
          <p:cNvPr id="9266" name="Group 50">
            <a:extLst>
              <a:ext uri="{FF2B5EF4-FFF2-40B4-BE49-F238E27FC236}">
                <a16:creationId xmlns:a16="http://schemas.microsoft.com/office/drawing/2014/main" id="{A75FF00F-8677-761E-2126-71172A8952D0}"/>
              </a:ext>
            </a:extLst>
          </p:cNvPr>
          <p:cNvGrpSpPr>
            <a:grpSpLocks/>
          </p:cNvGrpSpPr>
          <p:nvPr/>
        </p:nvGrpSpPr>
        <p:grpSpPr bwMode="auto">
          <a:xfrm>
            <a:off x="381000" y="2436813"/>
            <a:ext cx="2717800" cy="1550987"/>
            <a:chOff x="336" y="1543"/>
            <a:chExt cx="1712" cy="977"/>
          </a:xfrm>
        </p:grpSpPr>
        <p:sp>
          <p:nvSpPr>
            <p:cNvPr id="13352" name="Line 18">
              <a:extLst>
                <a:ext uri="{FF2B5EF4-FFF2-40B4-BE49-F238E27FC236}">
                  <a16:creationId xmlns:a16="http://schemas.microsoft.com/office/drawing/2014/main" id="{CA8B96E2-B961-0EB8-B2EF-75520761CD8F}"/>
                </a:ext>
              </a:extLst>
            </p:cNvPr>
            <p:cNvSpPr>
              <a:spLocks noChangeAspect="1" noChangeShapeType="1"/>
            </p:cNvSpPr>
            <p:nvPr/>
          </p:nvSpPr>
          <p:spPr bwMode="auto">
            <a:xfrm>
              <a:off x="336" y="2332"/>
              <a:ext cx="1712"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3353" name="Text Box 48">
              <a:extLst>
                <a:ext uri="{FF2B5EF4-FFF2-40B4-BE49-F238E27FC236}">
                  <a16:creationId xmlns:a16="http://schemas.microsoft.com/office/drawing/2014/main" id="{C9BC2C76-F8E1-4B38-A41D-EE525CACB53A}"/>
                </a:ext>
              </a:extLst>
            </p:cNvPr>
            <p:cNvSpPr txBox="1">
              <a:spLocks noChangeAspect="1" noChangeArrowheads="1"/>
            </p:cNvSpPr>
            <p:nvPr/>
          </p:nvSpPr>
          <p:spPr bwMode="auto">
            <a:xfrm>
              <a:off x="367" y="1543"/>
              <a:ext cx="1665" cy="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381000" algn="l"/>
                  <a:tab pos="1905000" algn="ctr"/>
                  <a:tab pos="2476500" algn="r"/>
                  <a:tab pos="2952750" algn="r"/>
                </a:tabLst>
                <a:defRPr sz="1400" b="1">
                  <a:solidFill>
                    <a:schemeClr val="tx1"/>
                  </a:solidFill>
                  <a:latin typeface="Arial" panose="020B0604020202020204" pitchFamily="34" charset="0"/>
                </a:defRPr>
              </a:lvl1pPr>
              <a:lvl2pPr marL="742950" indent="-285750">
                <a:tabLst>
                  <a:tab pos="381000" algn="l"/>
                  <a:tab pos="1905000" algn="ctr"/>
                  <a:tab pos="2476500" algn="r"/>
                  <a:tab pos="2952750" algn="r"/>
                </a:tabLst>
                <a:defRPr sz="1400" b="1">
                  <a:solidFill>
                    <a:schemeClr val="tx1"/>
                  </a:solidFill>
                  <a:latin typeface="Arial" panose="020B0604020202020204" pitchFamily="34" charset="0"/>
                </a:defRPr>
              </a:lvl2pPr>
              <a:lvl3pPr marL="1143000" indent="-228600">
                <a:tabLst>
                  <a:tab pos="381000" algn="l"/>
                  <a:tab pos="1905000" algn="ctr"/>
                  <a:tab pos="2476500" algn="r"/>
                  <a:tab pos="2952750" algn="r"/>
                </a:tabLst>
                <a:defRPr sz="1400" b="1">
                  <a:solidFill>
                    <a:schemeClr val="tx1"/>
                  </a:solidFill>
                  <a:latin typeface="Arial" panose="020B0604020202020204" pitchFamily="34" charset="0"/>
                </a:defRPr>
              </a:lvl3pPr>
              <a:lvl4pPr marL="1600200" indent="-228600">
                <a:tabLst>
                  <a:tab pos="381000" algn="l"/>
                  <a:tab pos="1905000" algn="ctr"/>
                  <a:tab pos="2476500" algn="r"/>
                  <a:tab pos="2952750" algn="r"/>
                </a:tabLst>
                <a:defRPr sz="1400" b="1">
                  <a:solidFill>
                    <a:schemeClr val="tx1"/>
                  </a:solidFill>
                  <a:latin typeface="Arial" panose="020B0604020202020204" pitchFamily="34" charset="0"/>
                </a:defRPr>
              </a:lvl4pPr>
              <a:lvl5pPr marL="2057400" indent="-228600">
                <a:tabLst>
                  <a:tab pos="381000" algn="l"/>
                  <a:tab pos="1905000" algn="ctr"/>
                  <a:tab pos="2476500" algn="r"/>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9pPr>
            </a:lstStyle>
            <a:p>
              <a:pPr>
                <a:spcAft>
                  <a:spcPct val="15000"/>
                </a:spcAft>
              </a:pPr>
              <a:r>
                <a:rPr lang="en-US" altLang="da-DK" b="0"/>
                <a:t>	</a:t>
              </a:r>
            </a:p>
            <a:p>
              <a:pPr>
                <a:spcAft>
                  <a:spcPct val="15000"/>
                </a:spcAft>
              </a:pPr>
              <a:r>
                <a:rPr lang="en-US" altLang="da-DK" b="0"/>
                <a:t>	               , sgl	1	60</a:t>
              </a:r>
            </a:p>
            <a:p>
              <a:pPr>
                <a:spcAft>
                  <a:spcPct val="15000"/>
                </a:spcAft>
              </a:pPr>
              <a:r>
                <a:rPr lang="en-US" altLang="da-DK" b="0"/>
                <a:t>	               rest	1	4</a:t>
              </a:r>
            </a:p>
            <a:p>
              <a:pPr>
                <a:spcAft>
                  <a:spcPct val="15000"/>
                </a:spcAft>
              </a:pPr>
              <a:r>
                <a:rPr lang="en-US" altLang="da-DK" b="0"/>
                <a:t>8/8	Room 11, dbl	2	80</a:t>
              </a:r>
            </a:p>
            <a:p>
              <a:pPr>
                <a:spcAft>
                  <a:spcPct val="15000"/>
                </a:spcAft>
              </a:pPr>
              <a:r>
                <a:rPr lang="en-US" altLang="da-DK" b="0"/>
                <a:t>9/8	Breakf.  room	2	12</a:t>
              </a:r>
            </a:p>
            <a:p>
              <a:pPr>
                <a:spcBef>
                  <a:spcPct val="20000"/>
                </a:spcBef>
              </a:pPr>
              <a:r>
                <a:rPr lang="en-US" altLang="da-DK" b="0"/>
                <a:t>9/8	Room 11, dbl	2	80</a:t>
              </a:r>
              <a:endParaRPr lang="en-US" altLang="da-DK"/>
            </a:p>
          </p:txBody>
        </p:sp>
      </p:grpSp>
      <p:sp>
        <p:nvSpPr>
          <p:cNvPr id="9267" name="Text Box 51">
            <a:extLst>
              <a:ext uri="{FF2B5EF4-FFF2-40B4-BE49-F238E27FC236}">
                <a16:creationId xmlns:a16="http://schemas.microsoft.com/office/drawing/2014/main" id="{D1D3DF01-5307-397D-06D8-E8BB229F3B69}"/>
              </a:ext>
            </a:extLst>
          </p:cNvPr>
          <p:cNvSpPr txBox="1">
            <a:spLocks noChangeArrowheads="1"/>
          </p:cNvSpPr>
          <p:nvPr/>
        </p:nvSpPr>
        <p:spPr bwMode="auto">
          <a:xfrm>
            <a:off x="5334000" y="457200"/>
            <a:ext cx="3810000"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t> 	We now see that the space for name and address is much too small. </a:t>
            </a:r>
          </a:p>
          <a:p>
            <a:pPr>
              <a:spcAft>
                <a:spcPct val="50000"/>
              </a:spcAft>
            </a:pPr>
            <a:r>
              <a:rPr lang="en-US" altLang="da-DK" b="0"/>
              <a:t>Further, the detailed items for the stay show a slightly unusual situation: A guest checks in to a single room and gets breakfast in the restaurant. The next day he moves to a double room and gets two breakfasts in the room. Below the dotted line we have shown that he has booked the room one more day. This is shown as one stay, but is it really two? It is important to review such issues with an expert user. Virtual windows with realistic data allow us to do this.</a:t>
            </a:r>
          </a:p>
        </p:txBody>
      </p:sp>
      <p:grpSp>
        <p:nvGrpSpPr>
          <p:cNvPr id="9286" name="Group 70">
            <a:extLst>
              <a:ext uri="{FF2B5EF4-FFF2-40B4-BE49-F238E27FC236}">
                <a16:creationId xmlns:a16="http://schemas.microsoft.com/office/drawing/2014/main" id="{C828488D-96DB-00DD-835F-A8EDE3B2DA3B}"/>
              </a:ext>
            </a:extLst>
          </p:cNvPr>
          <p:cNvGrpSpPr>
            <a:grpSpLocks/>
          </p:cNvGrpSpPr>
          <p:nvPr/>
        </p:nvGrpSpPr>
        <p:grpSpPr bwMode="auto">
          <a:xfrm>
            <a:off x="3557588" y="923925"/>
            <a:ext cx="1643062" cy="3235325"/>
            <a:chOff x="2337" y="582"/>
            <a:chExt cx="1035" cy="2038"/>
          </a:xfrm>
        </p:grpSpPr>
        <p:grpSp>
          <p:nvGrpSpPr>
            <p:cNvPr id="13335" name="Group 71">
              <a:extLst>
                <a:ext uri="{FF2B5EF4-FFF2-40B4-BE49-F238E27FC236}">
                  <a16:creationId xmlns:a16="http://schemas.microsoft.com/office/drawing/2014/main" id="{F506D2FB-DB8E-0537-176E-8213BF9BD0C1}"/>
                </a:ext>
              </a:extLst>
            </p:cNvPr>
            <p:cNvGrpSpPr>
              <a:grpSpLocks/>
            </p:cNvGrpSpPr>
            <p:nvPr/>
          </p:nvGrpSpPr>
          <p:grpSpPr bwMode="auto">
            <a:xfrm>
              <a:off x="2340" y="582"/>
              <a:ext cx="1032" cy="1294"/>
              <a:chOff x="2340" y="582"/>
              <a:chExt cx="1032" cy="1294"/>
            </a:xfrm>
          </p:grpSpPr>
          <p:sp>
            <p:nvSpPr>
              <p:cNvPr id="13339" name="Freeform 72">
                <a:extLst>
                  <a:ext uri="{FF2B5EF4-FFF2-40B4-BE49-F238E27FC236}">
                    <a16:creationId xmlns:a16="http://schemas.microsoft.com/office/drawing/2014/main" id="{D6CACDEB-E959-3EA2-24FC-83976599A58C}"/>
                  </a:ext>
                </a:extLst>
              </p:cNvPr>
              <p:cNvSpPr>
                <a:spLocks noChangeAspect="1"/>
              </p:cNvSpPr>
              <p:nvPr/>
            </p:nvSpPr>
            <p:spPr bwMode="auto">
              <a:xfrm>
                <a:off x="2507" y="582"/>
                <a:ext cx="865" cy="1211"/>
              </a:xfrm>
              <a:custGeom>
                <a:avLst/>
                <a:gdLst>
                  <a:gd name="T0" fmla="*/ 0 w 1104"/>
                  <a:gd name="T1" fmla="*/ 872 h 1392"/>
                  <a:gd name="T2" fmla="*/ 0 w 1104"/>
                  <a:gd name="T3" fmla="*/ 0 h 1392"/>
                  <a:gd name="T4" fmla="*/ 678 w 1104"/>
                  <a:gd name="T5" fmla="*/ 0 h 1392"/>
                  <a:gd name="T6" fmla="*/ 678 w 1104"/>
                  <a:gd name="T7" fmla="*/ 908 h 1392"/>
                  <a:gd name="T8" fmla="*/ 0 w 1104"/>
                  <a:gd name="T9" fmla="*/ 872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0" name="Freeform 73">
                <a:extLst>
                  <a:ext uri="{FF2B5EF4-FFF2-40B4-BE49-F238E27FC236}">
                    <a16:creationId xmlns:a16="http://schemas.microsoft.com/office/drawing/2014/main" id="{31798B73-A5F4-FE56-E676-05AEFB5F4E54}"/>
                  </a:ext>
                </a:extLst>
              </p:cNvPr>
              <p:cNvSpPr>
                <a:spLocks noChangeAspect="1"/>
              </p:cNvSpPr>
              <p:nvPr/>
            </p:nvSpPr>
            <p:spPr bwMode="auto">
              <a:xfrm>
                <a:off x="2424" y="624"/>
                <a:ext cx="872" cy="1210"/>
              </a:xfrm>
              <a:custGeom>
                <a:avLst/>
                <a:gdLst>
                  <a:gd name="T0" fmla="*/ 0 w 1104"/>
                  <a:gd name="T1" fmla="*/ 870 h 1392"/>
                  <a:gd name="T2" fmla="*/ 0 w 1104"/>
                  <a:gd name="T3" fmla="*/ 0 h 1392"/>
                  <a:gd name="T4" fmla="*/ 689 w 1104"/>
                  <a:gd name="T5" fmla="*/ 0 h 1392"/>
                  <a:gd name="T6" fmla="*/ 689 w 1104"/>
                  <a:gd name="T7" fmla="*/ 907 h 1392"/>
                  <a:gd name="T8" fmla="*/ 0 w 1104"/>
                  <a:gd name="T9" fmla="*/ 870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1" name="Freeform 74">
                <a:extLst>
                  <a:ext uri="{FF2B5EF4-FFF2-40B4-BE49-F238E27FC236}">
                    <a16:creationId xmlns:a16="http://schemas.microsoft.com/office/drawing/2014/main" id="{7F478FD3-5FC1-2BB3-3E27-B6A4159CB322}"/>
                  </a:ext>
                </a:extLst>
              </p:cNvPr>
              <p:cNvSpPr>
                <a:spLocks noChangeAspect="1"/>
              </p:cNvSpPr>
              <p:nvPr/>
            </p:nvSpPr>
            <p:spPr bwMode="auto">
              <a:xfrm>
                <a:off x="2340" y="665"/>
                <a:ext cx="876" cy="1211"/>
              </a:xfrm>
              <a:custGeom>
                <a:avLst/>
                <a:gdLst>
                  <a:gd name="T0" fmla="*/ 0 w 1104"/>
                  <a:gd name="T1" fmla="*/ 872 h 1392"/>
                  <a:gd name="T2" fmla="*/ 0 w 1104"/>
                  <a:gd name="T3" fmla="*/ 0 h 1392"/>
                  <a:gd name="T4" fmla="*/ 695 w 1104"/>
                  <a:gd name="T5" fmla="*/ 0 h 1392"/>
                  <a:gd name="T6" fmla="*/ 695 w 1104"/>
                  <a:gd name="T7" fmla="*/ 908 h 1392"/>
                  <a:gd name="T8" fmla="*/ 0 w 1104"/>
                  <a:gd name="T9" fmla="*/ 872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2" name="Text Box 75">
                <a:extLst>
                  <a:ext uri="{FF2B5EF4-FFF2-40B4-BE49-F238E27FC236}">
                    <a16:creationId xmlns:a16="http://schemas.microsoft.com/office/drawing/2014/main" id="{9AEFD322-D875-6E88-998E-67E3AE35C42B}"/>
                  </a:ext>
                </a:extLst>
              </p:cNvPr>
              <p:cNvSpPr txBox="1">
                <a:spLocks noChangeAspect="1" noChangeArrowheads="1"/>
              </p:cNvSpPr>
              <p:nvPr/>
            </p:nvSpPr>
            <p:spPr bwMode="auto">
              <a:xfrm>
                <a:off x="2357" y="698"/>
                <a:ext cx="875" cy="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571500" algn="ctr"/>
                    <a:tab pos="1054100" algn="ctr"/>
                    <a:tab pos="1524000" algn="r"/>
                  </a:tabLst>
                  <a:defRPr sz="1400" b="1">
                    <a:solidFill>
                      <a:schemeClr val="tx1"/>
                    </a:solidFill>
                    <a:latin typeface="Arial" panose="020B0604020202020204" pitchFamily="34" charset="0"/>
                  </a:defRPr>
                </a:lvl1pPr>
                <a:lvl2pPr marL="742950" indent="-285750">
                  <a:tabLst>
                    <a:tab pos="571500" algn="ctr"/>
                    <a:tab pos="1054100" algn="ctr"/>
                    <a:tab pos="1524000" algn="r"/>
                  </a:tabLst>
                  <a:defRPr sz="1400" b="1">
                    <a:solidFill>
                      <a:schemeClr val="tx1"/>
                    </a:solidFill>
                    <a:latin typeface="Arial" panose="020B0604020202020204" pitchFamily="34" charset="0"/>
                  </a:defRPr>
                </a:lvl2pPr>
                <a:lvl3pPr marL="1143000" indent="-228600">
                  <a:tabLst>
                    <a:tab pos="571500" algn="ctr"/>
                    <a:tab pos="1054100" algn="ctr"/>
                    <a:tab pos="1524000" algn="r"/>
                  </a:tabLst>
                  <a:defRPr sz="1400" b="1">
                    <a:solidFill>
                      <a:schemeClr val="tx1"/>
                    </a:solidFill>
                    <a:latin typeface="Arial" panose="020B0604020202020204" pitchFamily="34" charset="0"/>
                  </a:defRPr>
                </a:lvl3pPr>
                <a:lvl4pPr marL="1600200" indent="-228600">
                  <a:tabLst>
                    <a:tab pos="571500" algn="ctr"/>
                    <a:tab pos="1054100" algn="ctr"/>
                    <a:tab pos="1524000" algn="r"/>
                  </a:tabLst>
                  <a:defRPr sz="1400" b="1">
                    <a:solidFill>
                      <a:schemeClr val="tx1"/>
                    </a:solidFill>
                    <a:latin typeface="Arial" panose="020B0604020202020204" pitchFamily="34" charset="0"/>
                  </a:defRPr>
                </a:lvl4pPr>
                <a:lvl5pPr marL="2057400" indent="-228600">
                  <a:tabLst>
                    <a:tab pos="571500" algn="ctr"/>
                    <a:tab pos="1054100" algn="ctr"/>
                    <a:tab pos="1524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9pPr>
              </a:lstStyle>
              <a:p>
                <a:r>
                  <a:rPr lang="en-US" altLang="da-DK"/>
                  <a:t>Breakfast</a:t>
                </a:r>
                <a:r>
                  <a:rPr lang="en-US" altLang="da-DK" b="0"/>
                  <a:t>	  9/8</a:t>
                </a:r>
              </a:p>
              <a:p>
                <a:pPr>
                  <a:spcBef>
                    <a:spcPct val="30000"/>
                  </a:spcBef>
                </a:pPr>
                <a:r>
                  <a:rPr lang="en-US" altLang="da-DK" b="0"/>
                  <a:t>	In	In</a:t>
                </a:r>
              </a:p>
              <a:p>
                <a:pPr>
                  <a:spcAft>
                    <a:spcPct val="20000"/>
                  </a:spcAft>
                </a:pPr>
                <a:r>
                  <a:rPr lang="en-US" altLang="da-DK" b="0"/>
                  <a:t>R#	rest	room</a:t>
                </a:r>
              </a:p>
              <a:p>
                <a:pPr>
                  <a:spcAft>
                    <a:spcPct val="20000"/>
                  </a:spcAft>
                </a:pPr>
                <a:r>
                  <a:rPr lang="en-US" altLang="da-DK" b="0"/>
                  <a:t>11		2</a:t>
                </a:r>
              </a:p>
              <a:p>
                <a:pPr>
                  <a:spcAft>
                    <a:spcPct val="20000"/>
                  </a:spcAft>
                </a:pPr>
                <a:r>
                  <a:rPr lang="en-US" altLang="da-DK" b="0"/>
                  <a:t>12	1</a:t>
                </a:r>
              </a:p>
              <a:p>
                <a:pPr>
                  <a:spcAft>
                    <a:spcPct val="20000"/>
                  </a:spcAft>
                </a:pPr>
                <a:r>
                  <a:rPr lang="en-US" altLang="da-DK" b="0"/>
                  <a:t>13	1	1</a:t>
                </a:r>
                <a:endParaRPr lang="en-US" altLang="da-DK"/>
              </a:p>
            </p:txBody>
          </p:sp>
          <p:sp>
            <p:nvSpPr>
              <p:cNvPr id="13343" name="Line 76">
                <a:extLst>
                  <a:ext uri="{FF2B5EF4-FFF2-40B4-BE49-F238E27FC236}">
                    <a16:creationId xmlns:a16="http://schemas.microsoft.com/office/drawing/2014/main" id="{45F1F3BC-A6CB-195F-82CF-978590939A4A}"/>
                  </a:ext>
                </a:extLst>
              </p:cNvPr>
              <p:cNvSpPr>
                <a:spLocks noChangeAspect="1" noChangeShapeType="1"/>
              </p:cNvSpPr>
              <p:nvPr/>
            </p:nvSpPr>
            <p:spPr bwMode="auto">
              <a:xfrm>
                <a:off x="2340" y="1168"/>
                <a:ext cx="87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4" name="Line 77">
                <a:extLst>
                  <a:ext uri="{FF2B5EF4-FFF2-40B4-BE49-F238E27FC236}">
                    <a16:creationId xmlns:a16="http://schemas.microsoft.com/office/drawing/2014/main" id="{5C0C421C-40A7-B0A2-FD66-4AC8DD37EFC4}"/>
                  </a:ext>
                </a:extLst>
              </p:cNvPr>
              <p:cNvSpPr>
                <a:spLocks noChangeAspect="1" noChangeShapeType="1"/>
              </p:cNvSpPr>
              <p:nvPr/>
            </p:nvSpPr>
            <p:spPr bwMode="auto">
              <a:xfrm flipV="1">
                <a:off x="2612" y="916"/>
                <a:ext cx="0" cy="81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5" name="Line 78">
                <a:extLst>
                  <a:ext uri="{FF2B5EF4-FFF2-40B4-BE49-F238E27FC236}">
                    <a16:creationId xmlns:a16="http://schemas.microsoft.com/office/drawing/2014/main" id="{93EC16D9-87BC-7695-FA1E-F92A9DB047AC}"/>
                  </a:ext>
                </a:extLst>
              </p:cNvPr>
              <p:cNvSpPr>
                <a:spLocks noChangeAspect="1" noChangeShapeType="1"/>
              </p:cNvSpPr>
              <p:nvPr/>
            </p:nvSpPr>
            <p:spPr bwMode="auto">
              <a:xfrm flipV="1">
                <a:off x="2883" y="926"/>
                <a:ext cx="0" cy="8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3346" name="Rectangle 79">
                <a:extLst>
                  <a:ext uri="{FF2B5EF4-FFF2-40B4-BE49-F238E27FC236}">
                    <a16:creationId xmlns:a16="http://schemas.microsoft.com/office/drawing/2014/main" id="{11B686A6-9E14-1723-D546-AEFF8048499A}"/>
                  </a:ext>
                </a:extLst>
              </p:cNvPr>
              <p:cNvSpPr>
                <a:spLocks noChangeAspect="1" noChangeArrowheads="1"/>
              </p:cNvSpPr>
              <p:nvPr/>
            </p:nvSpPr>
            <p:spPr bwMode="auto">
              <a:xfrm>
                <a:off x="2640" y="1198"/>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47" name="Rectangle 80">
                <a:extLst>
                  <a:ext uri="{FF2B5EF4-FFF2-40B4-BE49-F238E27FC236}">
                    <a16:creationId xmlns:a16="http://schemas.microsoft.com/office/drawing/2014/main" id="{B82640F7-3131-EA28-431C-22CCB8A3C2D6}"/>
                  </a:ext>
                </a:extLst>
              </p:cNvPr>
              <p:cNvSpPr>
                <a:spLocks noChangeAspect="1" noChangeArrowheads="1"/>
              </p:cNvSpPr>
              <p:nvPr/>
            </p:nvSpPr>
            <p:spPr bwMode="auto">
              <a:xfrm>
                <a:off x="2948" y="1198"/>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48" name="Rectangle 81">
                <a:extLst>
                  <a:ext uri="{FF2B5EF4-FFF2-40B4-BE49-F238E27FC236}">
                    <a16:creationId xmlns:a16="http://schemas.microsoft.com/office/drawing/2014/main" id="{8EEE8758-A1A9-D5D0-257B-C9F864924A0E}"/>
                  </a:ext>
                </a:extLst>
              </p:cNvPr>
              <p:cNvSpPr>
                <a:spLocks noChangeAspect="1" noChangeArrowheads="1"/>
              </p:cNvSpPr>
              <p:nvPr/>
            </p:nvSpPr>
            <p:spPr bwMode="auto">
              <a:xfrm>
                <a:off x="2640" y="1359"/>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49" name="Rectangle 82">
                <a:extLst>
                  <a:ext uri="{FF2B5EF4-FFF2-40B4-BE49-F238E27FC236}">
                    <a16:creationId xmlns:a16="http://schemas.microsoft.com/office/drawing/2014/main" id="{91C51238-7157-F526-064D-85EDA84B1936}"/>
                  </a:ext>
                </a:extLst>
              </p:cNvPr>
              <p:cNvSpPr>
                <a:spLocks noChangeAspect="1" noChangeArrowheads="1"/>
              </p:cNvSpPr>
              <p:nvPr/>
            </p:nvSpPr>
            <p:spPr bwMode="auto">
              <a:xfrm>
                <a:off x="2948" y="1359"/>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50" name="Rectangle 83">
                <a:extLst>
                  <a:ext uri="{FF2B5EF4-FFF2-40B4-BE49-F238E27FC236}">
                    <a16:creationId xmlns:a16="http://schemas.microsoft.com/office/drawing/2014/main" id="{9C8B5FA4-24B9-D605-946E-597FA340F519}"/>
                  </a:ext>
                </a:extLst>
              </p:cNvPr>
              <p:cNvSpPr>
                <a:spLocks noChangeAspect="1" noChangeArrowheads="1"/>
              </p:cNvSpPr>
              <p:nvPr/>
            </p:nvSpPr>
            <p:spPr bwMode="auto">
              <a:xfrm>
                <a:off x="2640" y="151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51" name="Rectangle 84">
                <a:extLst>
                  <a:ext uri="{FF2B5EF4-FFF2-40B4-BE49-F238E27FC236}">
                    <a16:creationId xmlns:a16="http://schemas.microsoft.com/office/drawing/2014/main" id="{272DC22A-F7BB-88DE-1AC1-8B78ED093CBD}"/>
                  </a:ext>
                </a:extLst>
              </p:cNvPr>
              <p:cNvSpPr>
                <a:spLocks noChangeAspect="1" noChangeArrowheads="1"/>
              </p:cNvSpPr>
              <p:nvPr/>
            </p:nvSpPr>
            <p:spPr bwMode="auto">
              <a:xfrm>
                <a:off x="2948" y="151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13336" name="Text Box 85">
              <a:extLst>
                <a:ext uri="{FF2B5EF4-FFF2-40B4-BE49-F238E27FC236}">
                  <a16:creationId xmlns:a16="http://schemas.microsoft.com/office/drawing/2014/main" id="{1B74CF45-220F-3822-E435-E913491E4DE3}"/>
                </a:ext>
              </a:extLst>
            </p:cNvPr>
            <p:cNvSpPr txBox="1">
              <a:spLocks noChangeAspect="1" noChangeArrowheads="1"/>
            </p:cNvSpPr>
            <p:nvPr/>
          </p:nvSpPr>
          <p:spPr bwMode="auto">
            <a:xfrm>
              <a:off x="2337" y="1920"/>
              <a:ext cx="1023" cy="7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1244600" algn="l"/>
                  <a:tab pos="2000250" algn="r"/>
                </a:tabLst>
                <a:defRPr sz="1400" b="1">
                  <a:solidFill>
                    <a:schemeClr val="tx1"/>
                  </a:solidFill>
                  <a:latin typeface="Arial" panose="020B0604020202020204" pitchFamily="34" charset="0"/>
                </a:defRPr>
              </a:lvl1pPr>
              <a:lvl2pPr marL="742950" indent="-285750">
                <a:tabLst>
                  <a:tab pos="1244600" algn="l"/>
                  <a:tab pos="2000250" algn="r"/>
                </a:tabLst>
                <a:defRPr sz="1400" b="1">
                  <a:solidFill>
                    <a:schemeClr val="tx1"/>
                  </a:solidFill>
                  <a:latin typeface="Arial" panose="020B0604020202020204" pitchFamily="34" charset="0"/>
                </a:defRPr>
              </a:lvl2pPr>
              <a:lvl3pPr marL="1143000" indent="-228600">
                <a:tabLst>
                  <a:tab pos="1244600" algn="l"/>
                  <a:tab pos="2000250" algn="r"/>
                </a:tabLst>
                <a:defRPr sz="1400" b="1">
                  <a:solidFill>
                    <a:schemeClr val="tx1"/>
                  </a:solidFill>
                  <a:latin typeface="Arial" panose="020B0604020202020204" pitchFamily="34" charset="0"/>
                </a:defRPr>
              </a:lvl3pPr>
              <a:lvl4pPr marL="1600200" indent="-228600">
                <a:tabLst>
                  <a:tab pos="1244600" algn="l"/>
                  <a:tab pos="2000250" algn="r"/>
                </a:tabLst>
                <a:defRPr sz="1400" b="1">
                  <a:solidFill>
                    <a:schemeClr val="tx1"/>
                  </a:solidFill>
                  <a:latin typeface="Arial" panose="020B0604020202020204" pitchFamily="34" charset="0"/>
                </a:defRPr>
              </a:lvl4pPr>
              <a:lvl5pPr marL="2057400" indent="-228600">
                <a:tabLst>
                  <a:tab pos="1244600" algn="l"/>
                  <a:tab pos="20002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9pPr>
            </a:lstStyle>
            <a:p>
              <a:r>
                <a:rPr lang="en-US" altLang="da-DK"/>
                <a:t>Service charges</a:t>
              </a:r>
              <a:endParaRPr lang="en-US" altLang="da-DK" b="0"/>
            </a:p>
            <a:p>
              <a:pPr>
                <a:spcBef>
                  <a:spcPct val="50000"/>
                </a:spcBef>
                <a:spcAft>
                  <a:spcPct val="20000"/>
                </a:spcAft>
              </a:pPr>
              <a:r>
                <a:rPr lang="en-US" altLang="da-DK" b="0"/>
                <a:t>Breakf. rest.	4</a:t>
              </a:r>
            </a:p>
            <a:p>
              <a:r>
                <a:rPr lang="en-US" altLang="da-DK" b="0"/>
                <a:t>Breakf. room	6</a:t>
              </a:r>
            </a:p>
            <a:p>
              <a:r>
                <a:rPr lang="en-US" altLang="da-DK" b="0"/>
                <a:t>. . .</a:t>
              </a:r>
              <a:endParaRPr lang="en-US" altLang="da-DK"/>
            </a:p>
          </p:txBody>
        </p:sp>
        <p:sp>
          <p:nvSpPr>
            <p:cNvPr id="13337" name="Rectangle 86">
              <a:extLst>
                <a:ext uri="{FF2B5EF4-FFF2-40B4-BE49-F238E27FC236}">
                  <a16:creationId xmlns:a16="http://schemas.microsoft.com/office/drawing/2014/main" id="{827CB0A2-7340-4756-76F7-C9AEC8B2DDFE}"/>
                </a:ext>
              </a:extLst>
            </p:cNvPr>
            <p:cNvSpPr>
              <a:spLocks noChangeAspect="1" noChangeArrowheads="1"/>
            </p:cNvSpPr>
            <p:nvPr/>
          </p:nvSpPr>
          <p:spPr bwMode="auto">
            <a:xfrm>
              <a:off x="3072" y="216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3338" name="Rectangle 87">
              <a:extLst>
                <a:ext uri="{FF2B5EF4-FFF2-40B4-BE49-F238E27FC236}">
                  <a16:creationId xmlns:a16="http://schemas.microsoft.com/office/drawing/2014/main" id="{B17BE592-5B63-050B-59E0-D321B4DB594F}"/>
                </a:ext>
              </a:extLst>
            </p:cNvPr>
            <p:cNvSpPr>
              <a:spLocks noChangeAspect="1" noChangeArrowheads="1"/>
            </p:cNvSpPr>
            <p:nvPr/>
          </p:nvSpPr>
          <p:spPr bwMode="auto">
            <a:xfrm>
              <a:off x="3072" y="2315"/>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9304" name="Text Box 88">
            <a:extLst>
              <a:ext uri="{FF2B5EF4-FFF2-40B4-BE49-F238E27FC236}">
                <a16:creationId xmlns:a16="http://schemas.microsoft.com/office/drawing/2014/main" id="{7C9BA051-C9D3-1503-E7E4-98C4E1974CB8}"/>
              </a:ext>
            </a:extLst>
          </p:cNvPr>
          <p:cNvSpPr txBox="1">
            <a:spLocks noChangeArrowheads="1"/>
          </p:cNvSpPr>
          <p:nvPr/>
        </p:nvSpPr>
        <p:spPr bwMode="auto">
          <a:xfrm>
            <a:off x="6096000" y="3675063"/>
            <a:ext cx="2819400" cy="306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Here is the graphical version of the virtual breakfast window and the service charge window. All of these virtual windows are fairly easy to make with typical development tools.</a:t>
            </a:r>
          </a:p>
          <a:p>
            <a:pPr>
              <a:spcAft>
                <a:spcPct val="50000"/>
              </a:spcAft>
            </a:pPr>
            <a:r>
              <a:rPr lang="en-US" altLang="da-DK" b="0">
                <a:sym typeface="CommonBullets" pitchFamily="34" charset="2"/>
              </a:rPr>
              <a:t>Notice that there are no buttons, menus, etc. in the virtual windows. They are unimportant at this stage. We add them later. The virtual windows deal with data presentation - not with the functions.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263"/>
                                        </p:tgtEl>
                                        <p:attrNameLst>
                                          <p:attrName>style.visibility</p:attrName>
                                        </p:attrNameLst>
                                      </p:cBhvr>
                                      <p:to>
                                        <p:strVal val="visible"/>
                                      </p:to>
                                    </p:set>
                                    <p:animEffect transition="in" filter="blinds(horizontal)">
                                      <p:cBhvr>
                                        <p:cTn id="7" dur="500"/>
                                        <p:tgtEl>
                                          <p:spTgt spid="9263"/>
                                        </p:tgtEl>
                                      </p:cBhvr>
                                    </p:animEffect>
                                  </p:childTnLst>
                                </p:cTn>
                              </p:par>
                            </p:childTnLst>
                          </p:cTn>
                        </p:par>
                        <p:par>
                          <p:cTn id="8" fill="hold" nodeType="afterGroup">
                            <p:stCondLst>
                              <p:cond delay="500"/>
                            </p:stCondLst>
                            <p:childTnLst>
                              <p:par>
                                <p:cTn id="9" presetID="3" presetClass="entr" presetSubtype="5" fill="hold" nodeType="afterEffect">
                                  <p:stCondLst>
                                    <p:cond delay="0"/>
                                  </p:stCondLst>
                                  <p:childTnLst>
                                    <p:set>
                                      <p:cBhvr>
                                        <p:cTn id="10" dur="1" fill="hold">
                                          <p:stCondLst>
                                            <p:cond delay="0"/>
                                          </p:stCondLst>
                                        </p:cTn>
                                        <p:tgtEl>
                                          <p:spTgt spid="9266"/>
                                        </p:tgtEl>
                                        <p:attrNameLst>
                                          <p:attrName>style.visibility</p:attrName>
                                        </p:attrNameLst>
                                      </p:cBhvr>
                                      <p:to>
                                        <p:strVal val="visible"/>
                                      </p:to>
                                    </p:set>
                                    <p:animEffect transition="in" filter="blinds(vertical)">
                                      <p:cBhvr>
                                        <p:cTn id="11" dur="500"/>
                                        <p:tgtEl>
                                          <p:spTgt spid="926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926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9286"/>
                                        </p:tgtEl>
                                        <p:attrNameLst>
                                          <p:attrName>style.visibility</p:attrName>
                                        </p:attrNameLst>
                                      </p:cBhvr>
                                      <p:to>
                                        <p:strVal val="visible"/>
                                      </p:to>
                                    </p:se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499"/>
                                          </p:stCondLst>
                                        </p:cTn>
                                        <p:tgtEl>
                                          <p:spTgt spid="9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3" grpId="0" autoUpdateAnimBg="0"/>
      <p:bldP spid="9267" grpId="0" autoUpdateAnimBg="0"/>
      <p:bldP spid="930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23E0A3B8-41F1-C58E-2620-60C3D8E194BE}"/>
              </a:ext>
            </a:extLst>
          </p:cNvPr>
          <p:cNvSpPr txBox="1">
            <a:spLocks noChangeArrowheads="1"/>
          </p:cNvSpPr>
          <p:nvPr/>
        </p:nvSpPr>
        <p:spPr bwMode="auto">
          <a:xfrm>
            <a:off x="449263" y="76200"/>
            <a:ext cx="4656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E9415C7A-86EB-4617-9026-657E57922D46}" type="slidenum">
              <a:rPr lang="en-US" altLang="da-DK" sz="1800" u="sng"/>
              <a:pPr/>
              <a:t>9</a:t>
            </a:fld>
            <a:r>
              <a:rPr lang="da-DK" altLang="da-DK" sz="1800" u="sng"/>
              <a:t>. </a:t>
            </a:r>
            <a:r>
              <a:rPr lang="en-US" altLang="da-DK" sz="1800" u="sng"/>
              <a:t>Virtual windows, graphical version</a:t>
            </a:r>
            <a:endParaRPr lang="en-US" altLang="da-DK" sz="2400" u="sng"/>
          </a:p>
        </p:txBody>
      </p:sp>
      <p:grpSp>
        <p:nvGrpSpPr>
          <p:cNvPr id="15363" name="Group 64">
            <a:extLst>
              <a:ext uri="{FF2B5EF4-FFF2-40B4-BE49-F238E27FC236}">
                <a16:creationId xmlns:a16="http://schemas.microsoft.com/office/drawing/2014/main" id="{059B7A0B-7C24-08F0-9095-102C19B8C6D9}"/>
              </a:ext>
            </a:extLst>
          </p:cNvPr>
          <p:cNvGrpSpPr>
            <a:grpSpLocks/>
          </p:cNvGrpSpPr>
          <p:nvPr/>
        </p:nvGrpSpPr>
        <p:grpSpPr bwMode="auto">
          <a:xfrm>
            <a:off x="3557588" y="923925"/>
            <a:ext cx="1643062" cy="3235325"/>
            <a:chOff x="2337" y="582"/>
            <a:chExt cx="1035" cy="2038"/>
          </a:xfrm>
        </p:grpSpPr>
        <p:grpSp>
          <p:nvGrpSpPr>
            <p:cNvPr id="15390" name="Group 63">
              <a:extLst>
                <a:ext uri="{FF2B5EF4-FFF2-40B4-BE49-F238E27FC236}">
                  <a16:creationId xmlns:a16="http://schemas.microsoft.com/office/drawing/2014/main" id="{203BC36F-D6D2-88B6-5BDE-3708CAF7DBBA}"/>
                </a:ext>
              </a:extLst>
            </p:cNvPr>
            <p:cNvGrpSpPr>
              <a:grpSpLocks/>
            </p:cNvGrpSpPr>
            <p:nvPr/>
          </p:nvGrpSpPr>
          <p:grpSpPr bwMode="auto">
            <a:xfrm>
              <a:off x="2340" y="582"/>
              <a:ext cx="1032" cy="1294"/>
              <a:chOff x="2340" y="582"/>
              <a:chExt cx="1032" cy="1294"/>
            </a:xfrm>
          </p:grpSpPr>
          <p:sp>
            <p:nvSpPr>
              <p:cNvPr id="15394" name="Freeform 20">
                <a:extLst>
                  <a:ext uri="{FF2B5EF4-FFF2-40B4-BE49-F238E27FC236}">
                    <a16:creationId xmlns:a16="http://schemas.microsoft.com/office/drawing/2014/main" id="{3E11ED3A-BC0C-D8E4-40F5-F293C8D71CA0}"/>
                  </a:ext>
                </a:extLst>
              </p:cNvPr>
              <p:cNvSpPr>
                <a:spLocks noChangeAspect="1"/>
              </p:cNvSpPr>
              <p:nvPr/>
            </p:nvSpPr>
            <p:spPr bwMode="auto">
              <a:xfrm>
                <a:off x="2507" y="582"/>
                <a:ext cx="865" cy="1211"/>
              </a:xfrm>
              <a:custGeom>
                <a:avLst/>
                <a:gdLst>
                  <a:gd name="T0" fmla="*/ 0 w 1104"/>
                  <a:gd name="T1" fmla="*/ 872 h 1392"/>
                  <a:gd name="T2" fmla="*/ 0 w 1104"/>
                  <a:gd name="T3" fmla="*/ 0 h 1392"/>
                  <a:gd name="T4" fmla="*/ 678 w 1104"/>
                  <a:gd name="T5" fmla="*/ 0 h 1392"/>
                  <a:gd name="T6" fmla="*/ 678 w 1104"/>
                  <a:gd name="T7" fmla="*/ 908 h 1392"/>
                  <a:gd name="T8" fmla="*/ 0 w 1104"/>
                  <a:gd name="T9" fmla="*/ 872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95" name="Freeform 21">
                <a:extLst>
                  <a:ext uri="{FF2B5EF4-FFF2-40B4-BE49-F238E27FC236}">
                    <a16:creationId xmlns:a16="http://schemas.microsoft.com/office/drawing/2014/main" id="{A8611A76-622F-2A8B-9AEF-7F46997F5B29}"/>
                  </a:ext>
                </a:extLst>
              </p:cNvPr>
              <p:cNvSpPr>
                <a:spLocks noChangeAspect="1"/>
              </p:cNvSpPr>
              <p:nvPr/>
            </p:nvSpPr>
            <p:spPr bwMode="auto">
              <a:xfrm>
                <a:off x="2424" y="624"/>
                <a:ext cx="872" cy="1210"/>
              </a:xfrm>
              <a:custGeom>
                <a:avLst/>
                <a:gdLst>
                  <a:gd name="T0" fmla="*/ 0 w 1104"/>
                  <a:gd name="T1" fmla="*/ 870 h 1392"/>
                  <a:gd name="T2" fmla="*/ 0 w 1104"/>
                  <a:gd name="T3" fmla="*/ 0 h 1392"/>
                  <a:gd name="T4" fmla="*/ 689 w 1104"/>
                  <a:gd name="T5" fmla="*/ 0 h 1392"/>
                  <a:gd name="T6" fmla="*/ 689 w 1104"/>
                  <a:gd name="T7" fmla="*/ 907 h 1392"/>
                  <a:gd name="T8" fmla="*/ 0 w 1104"/>
                  <a:gd name="T9" fmla="*/ 870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96" name="Freeform 22">
                <a:extLst>
                  <a:ext uri="{FF2B5EF4-FFF2-40B4-BE49-F238E27FC236}">
                    <a16:creationId xmlns:a16="http://schemas.microsoft.com/office/drawing/2014/main" id="{0FFEF9BF-6D03-4310-C691-124E71ADF2BA}"/>
                  </a:ext>
                </a:extLst>
              </p:cNvPr>
              <p:cNvSpPr>
                <a:spLocks noChangeAspect="1"/>
              </p:cNvSpPr>
              <p:nvPr/>
            </p:nvSpPr>
            <p:spPr bwMode="auto">
              <a:xfrm>
                <a:off x="2340" y="665"/>
                <a:ext cx="876" cy="1211"/>
              </a:xfrm>
              <a:custGeom>
                <a:avLst/>
                <a:gdLst>
                  <a:gd name="T0" fmla="*/ 0 w 1104"/>
                  <a:gd name="T1" fmla="*/ 872 h 1392"/>
                  <a:gd name="T2" fmla="*/ 0 w 1104"/>
                  <a:gd name="T3" fmla="*/ 0 h 1392"/>
                  <a:gd name="T4" fmla="*/ 695 w 1104"/>
                  <a:gd name="T5" fmla="*/ 0 h 1392"/>
                  <a:gd name="T6" fmla="*/ 695 w 1104"/>
                  <a:gd name="T7" fmla="*/ 908 h 1392"/>
                  <a:gd name="T8" fmla="*/ 0 w 1104"/>
                  <a:gd name="T9" fmla="*/ 872 h 1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4" h="1392">
                    <a:moveTo>
                      <a:pt x="0" y="1152"/>
                    </a:moveTo>
                    <a:cubicBezTo>
                      <a:pt x="0" y="576"/>
                      <a:pt x="0" y="0"/>
                      <a:pt x="0" y="0"/>
                    </a:cubicBezTo>
                    <a:lnTo>
                      <a:pt x="1104" y="0"/>
                    </a:lnTo>
                    <a:cubicBezTo>
                      <a:pt x="1104" y="0"/>
                      <a:pt x="1104" y="600"/>
                      <a:pt x="1104" y="1200"/>
                    </a:cubicBezTo>
                    <a:cubicBezTo>
                      <a:pt x="780" y="1032"/>
                      <a:pt x="468" y="1392"/>
                      <a:pt x="0" y="1152"/>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97" name="Text Box 23">
                <a:extLst>
                  <a:ext uri="{FF2B5EF4-FFF2-40B4-BE49-F238E27FC236}">
                    <a16:creationId xmlns:a16="http://schemas.microsoft.com/office/drawing/2014/main" id="{20EFE3A8-A174-F708-D245-E4B5B7FCB0FC}"/>
                  </a:ext>
                </a:extLst>
              </p:cNvPr>
              <p:cNvSpPr txBox="1">
                <a:spLocks noChangeAspect="1" noChangeArrowheads="1"/>
              </p:cNvSpPr>
              <p:nvPr/>
            </p:nvSpPr>
            <p:spPr bwMode="auto">
              <a:xfrm>
                <a:off x="2357" y="698"/>
                <a:ext cx="875" cy="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571500" algn="ctr"/>
                    <a:tab pos="1054100" algn="ctr"/>
                    <a:tab pos="1524000" algn="r"/>
                  </a:tabLst>
                  <a:defRPr sz="1400" b="1">
                    <a:solidFill>
                      <a:schemeClr val="tx1"/>
                    </a:solidFill>
                    <a:latin typeface="Arial" panose="020B0604020202020204" pitchFamily="34" charset="0"/>
                  </a:defRPr>
                </a:lvl1pPr>
                <a:lvl2pPr marL="742950" indent="-285750">
                  <a:tabLst>
                    <a:tab pos="571500" algn="ctr"/>
                    <a:tab pos="1054100" algn="ctr"/>
                    <a:tab pos="1524000" algn="r"/>
                  </a:tabLst>
                  <a:defRPr sz="1400" b="1">
                    <a:solidFill>
                      <a:schemeClr val="tx1"/>
                    </a:solidFill>
                    <a:latin typeface="Arial" panose="020B0604020202020204" pitchFamily="34" charset="0"/>
                  </a:defRPr>
                </a:lvl2pPr>
                <a:lvl3pPr marL="1143000" indent="-228600">
                  <a:tabLst>
                    <a:tab pos="571500" algn="ctr"/>
                    <a:tab pos="1054100" algn="ctr"/>
                    <a:tab pos="1524000" algn="r"/>
                  </a:tabLst>
                  <a:defRPr sz="1400" b="1">
                    <a:solidFill>
                      <a:schemeClr val="tx1"/>
                    </a:solidFill>
                    <a:latin typeface="Arial" panose="020B0604020202020204" pitchFamily="34" charset="0"/>
                  </a:defRPr>
                </a:lvl3pPr>
                <a:lvl4pPr marL="1600200" indent="-228600">
                  <a:tabLst>
                    <a:tab pos="571500" algn="ctr"/>
                    <a:tab pos="1054100" algn="ctr"/>
                    <a:tab pos="1524000" algn="r"/>
                  </a:tabLst>
                  <a:defRPr sz="1400" b="1">
                    <a:solidFill>
                      <a:schemeClr val="tx1"/>
                    </a:solidFill>
                    <a:latin typeface="Arial" panose="020B0604020202020204" pitchFamily="34" charset="0"/>
                  </a:defRPr>
                </a:lvl4pPr>
                <a:lvl5pPr marL="2057400" indent="-228600">
                  <a:tabLst>
                    <a:tab pos="571500" algn="ctr"/>
                    <a:tab pos="1054100" algn="ctr"/>
                    <a:tab pos="1524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ctr"/>
                    <a:tab pos="1054100" algn="ctr"/>
                    <a:tab pos="1524000" algn="r"/>
                  </a:tabLst>
                  <a:defRPr sz="1400" b="1">
                    <a:solidFill>
                      <a:schemeClr val="tx1"/>
                    </a:solidFill>
                    <a:latin typeface="Arial" panose="020B0604020202020204" pitchFamily="34" charset="0"/>
                  </a:defRPr>
                </a:lvl9pPr>
              </a:lstStyle>
              <a:p>
                <a:r>
                  <a:rPr lang="en-US" altLang="da-DK"/>
                  <a:t>Breakfast</a:t>
                </a:r>
                <a:r>
                  <a:rPr lang="en-US" altLang="da-DK" b="0"/>
                  <a:t>	  9/8</a:t>
                </a:r>
              </a:p>
              <a:p>
                <a:pPr>
                  <a:spcBef>
                    <a:spcPct val="30000"/>
                  </a:spcBef>
                </a:pPr>
                <a:r>
                  <a:rPr lang="en-US" altLang="da-DK" b="0"/>
                  <a:t>	In	In</a:t>
                </a:r>
              </a:p>
              <a:p>
                <a:pPr>
                  <a:spcAft>
                    <a:spcPct val="20000"/>
                  </a:spcAft>
                </a:pPr>
                <a:r>
                  <a:rPr lang="en-US" altLang="da-DK" b="0"/>
                  <a:t>R#	rest	room</a:t>
                </a:r>
              </a:p>
              <a:p>
                <a:pPr>
                  <a:spcAft>
                    <a:spcPct val="20000"/>
                  </a:spcAft>
                </a:pPr>
                <a:r>
                  <a:rPr lang="en-US" altLang="da-DK" b="0"/>
                  <a:t>11		2</a:t>
                </a:r>
              </a:p>
              <a:p>
                <a:pPr>
                  <a:spcAft>
                    <a:spcPct val="20000"/>
                  </a:spcAft>
                </a:pPr>
                <a:r>
                  <a:rPr lang="en-US" altLang="da-DK" b="0"/>
                  <a:t>12	1</a:t>
                </a:r>
              </a:p>
              <a:p>
                <a:pPr>
                  <a:spcAft>
                    <a:spcPct val="20000"/>
                  </a:spcAft>
                </a:pPr>
                <a:r>
                  <a:rPr lang="en-US" altLang="da-DK" b="0"/>
                  <a:t>13	1	1</a:t>
                </a:r>
                <a:endParaRPr lang="en-US" altLang="da-DK"/>
              </a:p>
            </p:txBody>
          </p:sp>
          <p:sp>
            <p:nvSpPr>
              <p:cNvPr id="15398" name="Line 24">
                <a:extLst>
                  <a:ext uri="{FF2B5EF4-FFF2-40B4-BE49-F238E27FC236}">
                    <a16:creationId xmlns:a16="http://schemas.microsoft.com/office/drawing/2014/main" id="{173C6DDD-024F-7C2E-B459-7B5856432A66}"/>
                  </a:ext>
                </a:extLst>
              </p:cNvPr>
              <p:cNvSpPr>
                <a:spLocks noChangeAspect="1" noChangeShapeType="1"/>
              </p:cNvSpPr>
              <p:nvPr/>
            </p:nvSpPr>
            <p:spPr bwMode="auto">
              <a:xfrm>
                <a:off x="2340" y="1168"/>
                <a:ext cx="87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99" name="Line 25">
                <a:extLst>
                  <a:ext uri="{FF2B5EF4-FFF2-40B4-BE49-F238E27FC236}">
                    <a16:creationId xmlns:a16="http://schemas.microsoft.com/office/drawing/2014/main" id="{61B01134-0089-969D-AE9B-FE4240E9589E}"/>
                  </a:ext>
                </a:extLst>
              </p:cNvPr>
              <p:cNvSpPr>
                <a:spLocks noChangeAspect="1" noChangeShapeType="1"/>
              </p:cNvSpPr>
              <p:nvPr/>
            </p:nvSpPr>
            <p:spPr bwMode="auto">
              <a:xfrm flipV="1">
                <a:off x="2612" y="916"/>
                <a:ext cx="0" cy="81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400" name="Line 26">
                <a:extLst>
                  <a:ext uri="{FF2B5EF4-FFF2-40B4-BE49-F238E27FC236}">
                    <a16:creationId xmlns:a16="http://schemas.microsoft.com/office/drawing/2014/main" id="{2626E6FF-105A-EC7C-25E7-B47C30BD7D75}"/>
                  </a:ext>
                </a:extLst>
              </p:cNvPr>
              <p:cNvSpPr>
                <a:spLocks noChangeAspect="1" noChangeShapeType="1"/>
              </p:cNvSpPr>
              <p:nvPr/>
            </p:nvSpPr>
            <p:spPr bwMode="auto">
              <a:xfrm flipV="1">
                <a:off x="2883" y="926"/>
                <a:ext cx="0" cy="80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401" name="Rectangle 27">
                <a:extLst>
                  <a:ext uri="{FF2B5EF4-FFF2-40B4-BE49-F238E27FC236}">
                    <a16:creationId xmlns:a16="http://schemas.microsoft.com/office/drawing/2014/main" id="{4895E6A6-544C-4DDA-30B2-221A72AE7511}"/>
                  </a:ext>
                </a:extLst>
              </p:cNvPr>
              <p:cNvSpPr>
                <a:spLocks noChangeAspect="1" noChangeArrowheads="1"/>
              </p:cNvSpPr>
              <p:nvPr/>
            </p:nvSpPr>
            <p:spPr bwMode="auto">
              <a:xfrm>
                <a:off x="2640" y="1198"/>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402" name="Rectangle 28">
                <a:extLst>
                  <a:ext uri="{FF2B5EF4-FFF2-40B4-BE49-F238E27FC236}">
                    <a16:creationId xmlns:a16="http://schemas.microsoft.com/office/drawing/2014/main" id="{5E595EDD-E5C1-8144-CF2E-241D45A694B3}"/>
                  </a:ext>
                </a:extLst>
              </p:cNvPr>
              <p:cNvSpPr>
                <a:spLocks noChangeAspect="1" noChangeArrowheads="1"/>
              </p:cNvSpPr>
              <p:nvPr/>
            </p:nvSpPr>
            <p:spPr bwMode="auto">
              <a:xfrm>
                <a:off x="2948" y="1198"/>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403" name="Rectangle 29">
                <a:extLst>
                  <a:ext uri="{FF2B5EF4-FFF2-40B4-BE49-F238E27FC236}">
                    <a16:creationId xmlns:a16="http://schemas.microsoft.com/office/drawing/2014/main" id="{EEBC33C3-7943-7611-F930-8BCE1B8177C0}"/>
                  </a:ext>
                </a:extLst>
              </p:cNvPr>
              <p:cNvSpPr>
                <a:spLocks noChangeAspect="1" noChangeArrowheads="1"/>
              </p:cNvSpPr>
              <p:nvPr/>
            </p:nvSpPr>
            <p:spPr bwMode="auto">
              <a:xfrm>
                <a:off x="2640" y="1359"/>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404" name="Rectangle 30">
                <a:extLst>
                  <a:ext uri="{FF2B5EF4-FFF2-40B4-BE49-F238E27FC236}">
                    <a16:creationId xmlns:a16="http://schemas.microsoft.com/office/drawing/2014/main" id="{1F5C3735-6D60-C5E9-0B06-964BE348CE5F}"/>
                  </a:ext>
                </a:extLst>
              </p:cNvPr>
              <p:cNvSpPr>
                <a:spLocks noChangeAspect="1" noChangeArrowheads="1"/>
              </p:cNvSpPr>
              <p:nvPr/>
            </p:nvSpPr>
            <p:spPr bwMode="auto">
              <a:xfrm>
                <a:off x="2948" y="1359"/>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405" name="Rectangle 31">
                <a:extLst>
                  <a:ext uri="{FF2B5EF4-FFF2-40B4-BE49-F238E27FC236}">
                    <a16:creationId xmlns:a16="http://schemas.microsoft.com/office/drawing/2014/main" id="{C47D74EF-3668-A2E0-93A7-923DECBA410C}"/>
                  </a:ext>
                </a:extLst>
              </p:cNvPr>
              <p:cNvSpPr>
                <a:spLocks noChangeAspect="1" noChangeArrowheads="1"/>
              </p:cNvSpPr>
              <p:nvPr/>
            </p:nvSpPr>
            <p:spPr bwMode="auto">
              <a:xfrm>
                <a:off x="2640" y="151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406" name="Rectangle 32">
                <a:extLst>
                  <a:ext uri="{FF2B5EF4-FFF2-40B4-BE49-F238E27FC236}">
                    <a16:creationId xmlns:a16="http://schemas.microsoft.com/office/drawing/2014/main" id="{21D20FF6-9586-063F-29E1-DC148993CABC}"/>
                  </a:ext>
                </a:extLst>
              </p:cNvPr>
              <p:cNvSpPr>
                <a:spLocks noChangeAspect="1" noChangeArrowheads="1"/>
              </p:cNvSpPr>
              <p:nvPr/>
            </p:nvSpPr>
            <p:spPr bwMode="auto">
              <a:xfrm>
                <a:off x="2948" y="151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15391" name="Text Box 34">
              <a:extLst>
                <a:ext uri="{FF2B5EF4-FFF2-40B4-BE49-F238E27FC236}">
                  <a16:creationId xmlns:a16="http://schemas.microsoft.com/office/drawing/2014/main" id="{0357C971-1593-C579-CA1C-80BAFC5F290D}"/>
                </a:ext>
              </a:extLst>
            </p:cNvPr>
            <p:cNvSpPr txBox="1">
              <a:spLocks noChangeAspect="1" noChangeArrowheads="1"/>
            </p:cNvSpPr>
            <p:nvPr/>
          </p:nvSpPr>
          <p:spPr bwMode="auto">
            <a:xfrm>
              <a:off x="2337" y="1920"/>
              <a:ext cx="1023" cy="7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1244600" algn="l"/>
                  <a:tab pos="2000250" algn="r"/>
                </a:tabLst>
                <a:defRPr sz="1400" b="1">
                  <a:solidFill>
                    <a:schemeClr val="tx1"/>
                  </a:solidFill>
                  <a:latin typeface="Arial" panose="020B0604020202020204" pitchFamily="34" charset="0"/>
                </a:defRPr>
              </a:lvl1pPr>
              <a:lvl2pPr marL="742950" indent="-285750">
                <a:tabLst>
                  <a:tab pos="1244600" algn="l"/>
                  <a:tab pos="2000250" algn="r"/>
                </a:tabLst>
                <a:defRPr sz="1400" b="1">
                  <a:solidFill>
                    <a:schemeClr val="tx1"/>
                  </a:solidFill>
                  <a:latin typeface="Arial" panose="020B0604020202020204" pitchFamily="34" charset="0"/>
                </a:defRPr>
              </a:lvl2pPr>
              <a:lvl3pPr marL="1143000" indent="-228600">
                <a:tabLst>
                  <a:tab pos="1244600" algn="l"/>
                  <a:tab pos="2000250" algn="r"/>
                </a:tabLst>
                <a:defRPr sz="1400" b="1">
                  <a:solidFill>
                    <a:schemeClr val="tx1"/>
                  </a:solidFill>
                  <a:latin typeface="Arial" panose="020B0604020202020204" pitchFamily="34" charset="0"/>
                </a:defRPr>
              </a:lvl3pPr>
              <a:lvl4pPr marL="1600200" indent="-228600">
                <a:tabLst>
                  <a:tab pos="1244600" algn="l"/>
                  <a:tab pos="2000250" algn="r"/>
                </a:tabLst>
                <a:defRPr sz="1400" b="1">
                  <a:solidFill>
                    <a:schemeClr val="tx1"/>
                  </a:solidFill>
                  <a:latin typeface="Arial" panose="020B0604020202020204" pitchFamily="34" charset="0"/>
                </a:defRPr>
              </a:lvl4pPr>
              <a:lvl5pPr marL="2057400" indent="-228600">
                <a:tabLst>
                  <a:tab pos="1244600" algn="l"/>
                  <a:tab pos="20002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44600" algn="l"/>
                  <a:tab pos="2000250" algn="r"/>
                </a:tabLst>
                <a:defRPr sz="1400" b="1">
                  <a:solidFill>
                    <a:schemeClr val="tx1"/>
                  </a:solidFill>
                  <a:latin typeface="Arial" panose="020B0604020202020204" pitchFamily="34" charset="0"/>
                </a:defRPr>
              </a:lvl9pPr>
            </a:lstStyle>
            <a:p>
              <a:r>
                <a:rPr lang="en-US" altLang="da-DK"/>
                <a:t>Service charges</a:t>
              </a:r>
              <a:endParaRPr lang="en-US" altLang="da-DK" b="0"/>
            </a:p>
            <a:p>
              <a:pPr>
                <a:spcBef>
                  <a:spcPct val="50000"/>
                </a:spcBef>
                <a:spcAft>
                  <a:spcPct val="20000"/>
                </a:spcAft>
              </a:pPr>
              <a:r>
                <a:rPr lang="en-US" altLang="da-DK" b="0"/>
                <a:t>Breakf. rest.	4</a:t>
              </a:r>
            </a:p>
            <a:p>
              <a:r>
                <a:rPr lang="en-US" altLang="da-DK" b="0"/>
                <a:t>Breakf. room	6</a:t>
              </a:r>
            </a:p>
            <a:p>
              <a:r>
                <a:rPr lang="en-US" altLang="da-DK" b="0"/>
                <a:t>. . .</a:t>
              </a:r>
              <a:endParaRPr lang="en-US" altLang="da-DK"/>
            </a:p>
          </p:txBody>
        </p:sp>
        <p:sp>
          <p:nvSpPr>
            <p:cNvPr id="15392" name="Rectangle 35">
              <a:extLst>
                <a:ext uri="{FF2B5EF4-FFF2-40B4-BE49-F238E27FC236}">
                  <a16:creationId xmlns:a16="http://schemas.microsoft.com/office/drawing/2014/main" id="{E4319D75-B308-B405-5340-9AC41CE90A3E}"/>
                </a:ext>
              </a:extLst>
            </p:cNvPr>
            <p:cNvSpPr>
              <a:spLocks noChangeAspect="1" noChangeArrowheads="1"/>
            </p:cNvSpPr>
            <p:nvPr/>
          </p:nvSpPr>
          <p:spPr bwMode="auto">
            <a:xfrm>
              <a:off x="3072" y="2164"/>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93" name="Rectangle 36">
              <a:extLst>
                <a:ext uri="{FF2B5EF4-FFF2-40B4-BE49-F238E27FC236}">
                  <a16:creationId xmlns:a16="http://schemas.microsoft.com/office/drawing/2014/main" id="{E866AED1-E38C-EB16-29D2-2457B5042A86}"/>
                </a:ext>
              </a:extLst>
            </p:cNvPr>
            <p:cNvSpPr>
              <a:spLocks noChangeAspect="1" noChangeArrowheads="1"/>
            </p:cNvSpPr>
            <p:nvPr/>
          </p:nvSpPr>
          <p:spPr bwMode="auto">
            <a:xfrm>
              <a:off x="3072" y="2315"/>
              <a:ext cx="199" cy="1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15364" name="Text Box 37">
            <a:extLst>
              <a:ext uri="{FF2B5EF4-FFF2-40B4-BE49-F238E27FC236}">
                <a16:creationId xmlns:a16="http://schemas.microsoft.com/office/drawing/2014/main" id="{17069542-83CD-E861-A855-8A6A062009C6}"/>
              </a:ext>
            </a:extLst>
          </p:cNvPr>
          <p:cNvSpPr txBox="1">
            <a:spLocks noChangeArrowheads="1"/>
          </p:cNvSpPr>
          <p:nvPr/>
        </p:nvSpPr>
        <p:spPr bwMode="auto">
          <a:xfrm>
            <a:off x="5334000" y="762000"/>
            <a:ext cx="3810000" cy="291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t> 	Finally we have a graphical version of the virtual rooms window.  We use a matrix form (like a spreadsheet). There is a line for each room and a column for each date. Occupied rooms are shown by O and booked rooms by B. We may need to show a long list of rooms and dates, so on the final window we would need scroll bars.</a:t>
            </a:r>
          </a:p>
          <a:p>
            <a:pPr>
              <a:spcAft>
                <a:spcPct val="50000"/>
              </a:spcAft>
            </a:pPr>
            <a:r>
              <a:rPr lang="en-US" altLang="da-DK" b="0"/>
              <a:t>This window is hard to make with most development tools, particularly if we also want the user to mark cells in the matrix and book rooms this way.</a:t>
            </a:r>
          </a:p>
        </p:txBody>
      </p:sp>
      <p:sp>
        <p:nvSpPr>
          <p:cNvPr id="15365" name="Text Box 39">
            <a:extLst>
              <a:ext uri="{FF2B5EF4-FFF2-40B4-BE49-F238E27FC236}">
                <a16:creationId xmlns:a16="http://schemas.microsoft.com/office/drawing/2014/main" id="{EBBFDFD0-843A-F753-180C-E1AA46CA4A3E}"/>
              </a:ext>
            </a:extLst>
          </p:cNvPr>
          <p:cNvSpPr txBox="1">
            <a:spLocks noChangeAspect="1" noChangeArrowheads="1"/>
          </p:cNvSpPr>
          <p:nvPr/>
        </p:nvSpPr>
        <p:spPr bwMode="auto">
          <a:xfrm>
            <a:off x="501650" y="4768850"/>
            <a:ext cx="42989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1pPr>
            <a:lvl2pPr marL="742950" indent="-285750">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2pPr>
            <a:lvl3pPr marL="1143000" indent="-228600">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3pPr>
            <a:lvl4pPr marL="1600200" indent="-228600">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4pPr>
            <a:lvl5pPr marL="2057400" indent="-228600">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85750" algn="l"/>
                <a:tab pos="1524000" algn="l"/>
                <a:tab pos="1905000" algn="l"/>
                <a:tab pos="2476500" algn="ctr"/>
                <a:tab pos="2857500" algn="ctr"/>
                <a:tab pos="3238500" algn="ctr"/>
                <a:tab pos="3619500" algn="ctr"/>
                <a:tab pos="4000500" algn="ctr"/>
                <a:tab pos="5048250" algn="ctr"/>
                <a:tab pos="5143500" algn="l"/>
              </a:tabLst>
              <a:defRPr sz="1400" b="1">
                <a:solidFill>
                  <a:schemeClr val="tx1"/>
                </a:solidFill>
                <a:latin typeface="Arial" panose="020B0604020202020204" pitchFamily="34" charset="0"/>
              </a:defRPr>
            </a:lvl9pPr>
          </a:lstStyle>
          <a:p>
            <a:r>
              <a:rPr lang="en-US" altLang="da-DK"/>
              <a:t>Rooms</a:t>
            </a:r>
            <a:r>
              <a:rPr lang="en-US" altLang="da-DK" b="0"/>
              <a:t>	</a:t>
            </a:r>
            <a:r>
              <a:rPr lang="en-US" altLang="da-DK"/>
              <a:t>Prices</a:t>
            </a:r>
            <a:r>
              <a:rPr lang="en-US" altLang="da-DK" b="0"/>
              <a:t>	7/8	8/8	9/8	10/8</a:t>
            </a:r>
          </a:p>
          <a:p>
            <a:r>
              <a:rPr lang="en-US" altLang="da-DK" b="0"/>
              <a:t>11	Double, bath	80	60		O	B</a:t>
            </a:r>
          </a:p>
          <a:p>
            <a:r>
              <a:rPr lang="en-US" altLang="da-DK" b="0"/>
              <a:t>12	Single, toil	60		O	O	B	B</a:t>
            </a:r>
          </a:p>
          <a:p>
            <a:r>
              <a:rPr lang="en-US" altLang="da-DK" b="0"/>
              <a:t>13	Double, toil	60	50		B	B	B</a:t>
            </a:r>
            <a:endParaRPr lang="en-US" altLang="da-DK"/>
          </a:p>
        </p:txBody>
      </p:sp>
      <p:sp>
        <p:nvSpPr>
          <p:cNvPr id="15366" name="Freeform 40">
            <a:extLst>
              <a:ext uri="{FF2B5EF4-FFF2-40B4-BE49-F238E27FC236}">
                <a16:creationId xmlns:a16="http://schemas.microsoft.com/office/drawing/2014/main" id="{C285009E-E7D9-E71C-724A-4E9FC16D0084}"/>
              </a:ext>
            </a:extLst>
          </p:cNvPr>
          <p:cNvSpPr>
            <a:spLocks noChangeAspect="1"/>
          </p:cNvSpPr>
          <p:nvPr/>
        </p:nvSpPr>
        <p:spPr bwMode="auto">
          <a:xfrm>
            <a:off x="447675" y="4470400"/>
            <a:ext cx="4276725" cy="1549400"/>
          </a:xfrm>
          <a:custGeom>
            <a:avLst/>
            <a:gdLst>
              <a:gd name="T0" fmla="*/ 0 w 2694"/>
              <a:gd name="T1" fmla="*/ 2147483646 h 976"/>
              <a:gd name="T2" fmla="*/ 0 w 2694"/>
              <a:gd name="T3" fmla="*/ 367942813 h 976"/>
              <a:gd name="T4" fmla="*/ 2147483646 w 2694"/>
              <a:gd name="T5" fmla="*/ 372983125 h 976"/>
              <a:gd name="T6" fmla="*/ 2147483646 w 2694"/>
              <a:gd name="T7" fmla="*/ 2106850625 h 976"/>
              <a:gd name="T8" fmla="*/ 2147483646 w 2694"/>
              <a:gd name="T9" fmla="*/ 2147483646 h 976"/>
              <a:gd name="T10" fmla="*/ 0 w 2694"/>
              <a:gd name="T11" fmla="*/ 2147483646 h 9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4" h="976">
                <a:moveTo>
                  <a:pt x="0" y="866"/>
                </a:moveTo>
                <a:cubicBezTo>
                  <a:pt x="0" y="506"/>
                  <a:pt x="0" y="146"/>
                  <a:pt x="0" y="146"/>
                </a:cubicBezTo>
                <a:lnTo>
                  <a:pt x="2694" y="148"/>
                </a:lnTo>
                <a:cubicBezTo>
                  <a:pt x="2694" y="944"/>
                  <a:pt x="2694" y="0"/>
                  <a:pt x="2694" y="836"/>
                </a:cubicBezTo>
                <a:cubicBezTo>
                  <a:pt x="2198" y="820"/>
                  <a:pt x="1915" y="966"/>
                  <a:pt x="1637" y="856"/>
                </a:cubicBezTo>
                <a:cubicBezTo>
                  <a:pt x="1359" y="746"/>
                  <a:pt x="526" y="976"/>
                  <a:pt x="0" y="866"/>
                </a:cubicBezTo>
                <a:close/>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67" name="Line 41">
            <a:extLst>
              <a:ext uri="{FF2B5EF4-FFF2-40B4-BE49-F238E27FC236}">
                <a16:creationId xmlns:a16="http://schemas.microsoft.com/office/drawing/2014/main" id="{6689F1F5-300F-14A5-D4FA-41A37263E307}"/>
              </a:ext>
            </a:extLst>
          </p:cNvPr>
          <p:cNvSpPr>
            <a:spLocks noChangeAspect="1" noChangeShapeType="1"/>
          </p:cNvSpPr>
          <p:nvPr/>
        </p:nvSpPr>
        <p:spPr bwMode="auto">
          <a:xfrm>
            <a:off x="2819400" y="4702175"/>
            <a:ext cx="0" cy="10890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68" name="Line 42">
            <a:extLst>
              <a:ext uri="{FF2B5EF4-FFF2-40B4-BE49-F238E27FC236}">
                <a16:creationId xmlns:a16="http://schemas.microsoft.com/office/drawing/2014/main" id="{012A2787-0B1A-061C-E7B5-295BD1005724}"/>
              </a:ext>
            </a:extLst>
          </p:cNvPr>
          <p:cNvSpPr>
            <a:spLocks noChangeAspect="1" noChangeShapeType="1"/>
          </p:cNvSpPr>
          <p:nvPr/>
        </p:nvSpPr>
        <p:spPr bwMode="auto">
          <a:xfrm>
            <a:off x="2819400" y="5000625"/>
            <a:ext cx="1905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en-GB"/>
          </a:p>
        </p:txBody>
      </p:sp>
      <p:sp>
        <p:nvSpPr>
          <p:cNvPr id="15369" name="Rectangle 43">
            <a:extLst>
              <a:ext uri="{FF2B5EF4-FFF2-40B4-BE49-F238E27FC236}">
                <a16:creationId xmlns:a16="http://schemas.microsoft.com/office/drawing/2014/main" id="{2BEAAE0A-D7B7-A88F-E7CC-BE5E36D58343}"/>
              </a:ext>
            </a:extLst>
          </p:cNvPr>
          <p:cNvSpPr>
            <a:spLocks noChangeArrowheads="1"/>
          </p:cNvSpPr>
          <p:nvPr/>
        </p:nvSpPr>
        <p:spPr bwMode="auto">
          <a:xfrm>
            <a:off x="4419600" y="5010150"/>
            <a:ext cx="190500" cy="78105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70" name="Freeform 44">
            <a:extLst>
              <a:ext uri="{FF2B5EF4-FFF2-40B4-BE49-F238E27FC236}">
                <a16:creationId xmlns:a16="http://schemas.microsoft.com/office/drawing/2014/main" id="{0E13BBE3-6F2D-17F4-E18E-340E5E815C00}"/>
              </a:ext>
            </a:extLst>
          </p:cNvPr>
          <p:cNvSpPr>
            <a:spLocks noChangeAspect="1"/>
          </p:cNvSpPr>
          <p:nvPr/>
        </p:nvSpPr>
        <p:spPr bwMode="auto">
          <a:xfrm>
            <a:off x="4433888" y="5033963"/>
            <a:ext cx="150812" cy="101600"/>
          </a:xfrm>
          <a:custGeom>
            <a:avLst/>
            <a:gdLst>
              <a:gd name="T0" fmla="*/ 120339997 w 189"/>
              <a:gd name="T1" fmla="*/ 21505333 h 480"/>
              <a:gd name="T2" fmla="*/ 61125141 w 189"/>
              <a:gd name="T3" fmla="*/ 0 h 480"/>
              <a:gd name="T4" fmla="*/ 0 w 189"/>
              <a:gd name="T5" fmla="*/ 21505333 h 480"/>
              <a:gd name="T6" fmla="*/ 120339997 w 189"/>
              <a:gd name="T7" fmla="*/ 21505333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9" h="480">
                <a:moveTo>
                  <a:pt x="189" y="480"/>
                </a:moveTo>
                <a:lnTo>
                  <a:pt x="96" y="0"/>
                </a:lnTo>
                <a:lnTo>
                  <a:pt x="0" y="480"/>
                </a:lnTo>
                <a:lnTo>
                  <a:pt x="189" y="480"/>
                </a:lnTo>
                <a:close/>
              </a:path>
            </a:pathLst>
          </a:custGeom>
          <a:solidFill>
            <a:schemeClr val="tx1"/>
          </a:solidFill>
          <a:ln w="3175"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5371" name="Freeform 45">
            <a:extLst>
              <a:ext uri="{FF2B5EF4-FFF2-40B4-BE49-F238E27FC236}">
                <a16:creationId xmlns:a16="http://schemas.microsoft.com/office/drawing/2014/main" id="{C61F8B88-EC5A-A148-4CE7-C6A84CBDEFF4}"/>
              </a:ext>
            </a:extLst>
          </p:cNvPr>
          <p:cNvSpPr>
            <a:spLocks noChangeAspect="1"/>
          </p:cNvSpPr>
          <p:nvPr/>
        </p:nvSpPr>
        <p:spPr bwMode="auto">
          <a:xfrm>
            <a:off x="646113" y="857250"/>
            <a:ext cx="2717800" cy="3413125"/>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noFill/>
          <a:ln w="381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5372" name="Freeform 46">
            <a:extLst>
              <a:ext uri="{FF2B5EF4-FFF2-40B4-BE49-F238E27FC236}">
                <a16:creationId xmlns:a16="http://schemas.microsoft.com/office/drawing/2014/main" id="{CC865494-566C-A8D8-269D-8BCD4C287839}"/>
              </a:ext>
            </a:extLst>
          </p:cNvPr>
          <p:cNvSpPr>
            <a:spLocks noChangeAspect="1"/>
          </p:cNvSpPr>
          <p:nvPr/>
        </p:nvSpPr>
        <p:spPr bwMode="auto">
          <a:xfrm>
            <a:off x="514350" y="957263"/>
            <a:ext cx="2717800" cy="3413125"/>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5373" name="Freeform 47">
            <a:extLst>
              <a:ext uri="{FF2B5EF4-FFF2-40B4-BE49-F238E27FC236}">
                <a16:creationId xmlns:a16="http://schemas.microsoft.com/office/drawing/2014/main" id="{2DFEB07D-CD61-C4DA-4D2B-A291D56559D0}"/>
              </a:ext>
            </a:extLst>
          </p:cNvPr>
          <p:cNvSpPr>
            <a:spLocks noChangeAspect="1"/>
          </p:cNvSpPr>
          <p:nvPr/>
        </p:nvSpPr>
        <p:spPr bwMode="auto">
          <a:xfrm>
            <a:off x="381000" y="1055688"/>
            <a:ext cx="2717800" cy="3414712"/>
          </a:xfrm>
          <a:custGeom>
            <a:avLst/>
            <a:gdLst>
              <a:gd name="T0" fmla="*/ 0 w 1968"/>
              <a:gd name="T1" fmla="*/ 2147483646 h 2472"/>
              <a:gd name="T2" fmla="*/ 0 w 1968"/>
              <a:gd name="T3" fmla="*/ 0 h 2472"/>
              <a:gd name="T4" fmla="*/ 2147483646 w 1968"/>
              <a:gd name="T5" fmla="*/ 0 h 2472"/>
              <a:gd name="T6" fmla="*/ 2147483646 w 1968"/>
              <a:gd name="T7" fmla="*/ 2147483646 h 2472"/>
              <a:gd name="T8" fmla="*/ 0 w 1968"/>
              <a:gd name="T9" fmla="*/ 2147483646 h 2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8" h="2472">
                <a:moveTo>
                  <a:pt x="0" y="2160"/>
                </a:moveTo>
                <a:cubicBezTo>
                  <a:pt x="0" y="1080"/>
                  <a:pt x="0" y="0"/>
                  <a:pt x="0" y="0"/>
                </a:cubicBezTo>
                <a:lnTo>
                  <a:pt x="1968" y="0"/>
                </a:lnTo>
                <a:cubicBezTo>
                  <a:pt x="1968" y="0"/>
                  <a:pt x="1968" y="1104"/>
                  <a:pt x="1968" y="2208"/>
                </a:cubicBezTo>
                <a:cubicBezTo>
                  <a:pt x="1260" y="2028"/>
                  <a:pt x="768" y="2472"/>
                  <a:pt x="0" y="2160"/>
                </a:cubicBezTo>
                <a:close/>
              </a:path>
            </a:pathLst>
          </a:custGeom>
          <a:solidFill>
            <a:schemeClr val="bg1"/>
          </a:solidFill>
          <a:ln w="381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5374" name="Line 48">
            <a:extLst>
              <a:ext uri="{FF2B5EF4-FFF2-40B4-BE49-F238E27FC236}">
                <a16:creationId xmlns:a16="http://schemas.microsoft.com/office/drawing/2014/main" id="{B979178D-DA0B-961A-A19A-F5534B89FF31}"/>
              </a:ext>
            </a:extLst>
          </p:cNvPr>
          <p:cNvSpPr>
            <a:spLocks noChangeAspect="1" noChangeShapeType="1"/>
          </p:cNvSpPr>
          <p:nvPr/>
        </p:nvSpPr>
        <p:spPr bwMode="auto">
          <a:xfrm>
            <a:off x="381000" y="2447925"/>
            <a:ext cx="2717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5375" name="Text Box 49">
            <a:extLst>
              <a:ext uri="{FF2B5EF4-FFF2-40B4-BE49-F238E27FC236}">
                <a16:creationId xmlns:a16="http://schemas.microsoft.com/office/drawing/2014/main" id="{F9C65A3E-BADB-DC90-37EA-E3840E8786E8}"/>
              </a:ext>
            </a:extLst>
          </p:cNvPr>
          <p:cNvSpPr txBox="1">
            <a:spLocks noChangeAspect="1" noChangeArrowheads="1"/>
          </p:cNvSpPr>
          <p:nvPr/>
        </p:nvSpPr>
        <p:spPr bwMode="auto">
          <a:xfrm>
            <a:off x="433388" y="1108075"/>
            <a:ext cx="2643187"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863600" algn="l"/>
                <a:tab pos="1625600" algn="l"/>
                <a:tab pos="2952750" algn="r"/>
              </a:tabLst>
              <a:defRPr sz="1400" b="1">
                <a:solidFill>
                  <a:schemeClr val="tx1"/>
                </a:solidFill>
                <a:latin typeface="Arial" panose="020B0604020202020204" pitchFamily="34" charset="0"/>
              </a:defRPr>
            </a:lvl1pPr>
            <a:lvl2pPr marL="742950" indent="-285750">
              <a:tabLst>
                <a:tab pos="863600" algn="l"/>
                <a:tab pos="1625600" algn="l"/>
                <a:tab pos="2952750" algn="r"/>
              </a:tabLst>
              <a:defRPr sz="1400" b="1">
                <a:solidFill>
                  <a:schemeClr val="tx1"/>
                </a:solidFill>
                <a:latin typeface="Arial" panose="020B0604020202020204" pitchFamily="34" charset="0"/>
              </a:defRPr>
            </a:lvl2pPr>
            <a:lvl3pPr marL="1143000" indent="-228600">
              <a:tabLst>
                <a:tab pos="863600" algn="l"/>
                <a:tab pos="1625600" algn="l"/>
                <a:tab pos="2952750" algn="r"/>
              </a:tabLst>
              <a:defRPr sz="1400" b="1">
                <a:solidFill>
                  <a:schemeClr val="tx1"/>
                </a:solidFill>
                <a:latin typeface="Arial" panose="020B0604020202020204" pitchFamily="34" charset="0"/>
              </a:defRPr>
            </a:lvl3pPr>
            <a:lvl4pPr marL="1600200" indent="-228600">
              <a:tabLst>
                <a:tab pos="863600" algn="l"/>
                <a:tab pos="1625600" algn="l"/>
                <a:tab pos="2952750" algn="r"/>
              </a:tabLst>
              <a:defRPr sz="1400" b="1">
                <a:solidFill>
                  <a:schemeClr val="tx1"/>
                </a:solidFill>
                <a:latin typeface="Arial" panose="020B0604020202020204" pitchFamily="34" charset="0"/>
              </a:defRPr>
            </a:lvl4pPr>
            <a:lvl5pPr marL="2057400" indent="-228600">
              <a:tabLst>
                <a:tab pos="863600" algn="l"/>
                <a:tab pos="1625600" algn="l"/>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9pPr>
          </a:lstStyle>
          <a:p>
            <a:r>
              <a:rPr lang="en-US" altLang="da-DK"/>
              <a:t>Stay		Stay#:</a:t>
            </a:r>
            <a:r>
              <a:rPr lang="en-US" altLang="da-DK" b="0"/>
              <a:t> 714</a:t>
            </a:r>
            <a:endParaRPr lang="en-US" altLang="da-DK"/>
          </a:p>
          <a:p>
            <a:endParaRPr lang="en-US" altLang="da-DK"/>
          </a:p>
          <a:p>
            <a:r>
              <a:rPr lang="en-US" altLang="da-DK" b="0"/>
              <a:t>Guest:	</a:t>
            </a:r>
          </a:p>
          <a:p>
            <a:r>
              <a:rPr lang="en-US" altLang="da-DK" b="0"/>
              <a:t>Address:	</a:t>
            </a:r>
          </a:p>
          <a:p>
            <a:r>
              <a:rPr lang="en-US" altLang="da-DK" b="0"/>
              <a:t>	</a:t>
            </a:r>
          </a:p>
          <a:p>
            <a:r>
              <a:rPr lang="en-US" altLang="da-DK" b="0"/>
              <a:t>Payment:	</a:t>
            </a:r>
            <a:endParaRPr lang="en-US" altLang="da-DK"/>
          </a:p>
        </p:txBody>
      </p:sp>
      <p:sp>
        <p:nvSpPr>
          <p:cNvPr id="15376" name="Text Box 50">
            <a:extLst>
              <a:ext uri="{FF2B5EF4-FFF2-40B4-BE49-F238E27FC236}">
                <a16:creationId xmlns:a16="http://schemas.microsoft.com/office/drawing/2014/main" id="{76F0AFA9-4077-D6B7-E39B-40A2E5600FF6}"/>
              </a:ext>
            </a:extLst>
          </p:cNvPr>
          <p:cNvSpPr txBox="1">
            <a:spLocks noChangeAspect="1" noChangeArrowheads="1"/>
          </p:cNvSpPr>
          <p:nvPr/>
        </p:nvSpPr>
        <p:spPr bwMode="auto">
          <a:xfrm>
            <a:off x="433388" y="2446338"/>
            <a:ext cx="2643187" cy="106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381000" algn="l"/>
                <a:tab pos="1905000" algn="ctr"/>
                <a:tab pos="2476500" algn="r"/>
                <a:tab pos="2952750" algn="r"/>
              </a:tabLst>
              <a:defRPr sz="1400" b="1">
                <a:solidFill>
                  <a:schemeClr val="tx1"/>
                </a:solidFill>
                <a:latin typeface="Arial" panose="020B0604020202020204" pitchFamily="34" charset="0"/>
              </a:defRPr>
            </a:lvl1pPr>
            <a:lvl2pPr marL="742950" indent="-285750">
              <a:tabLst>
                <a:tab pos="381000" algn="l"/>
                <a:tab pos="1905000" algn="ctr"/>
                <a:tab pos="2476500" algn="r"/>
                <a:tab pos="2952750" algn="r"/>
              </a:tabLst>
              <a:defRPr sz="1400" b="1">
                <a:solidFill>
                  <a:schemeClr val="tx1"/>
                </a:solidFill>
                <a:latin typeface="Arial" panose="020B0604020202020204" pitchFamily="34" charset="0"/>
              </a:defRPr>
            </a:lvl2pPr>
            <a:lvl3pPr marL="1143000" indent="-228600">
              <a:tabLst>
                <a:tab pos="381000" algn="l"/>
                <a:tab pos="1905000" algn="ctr"/>
                <a:tab pos="2476500" algn="r"/>
                <a:tab pos="2952750" algn="r"/>
              </a:tabLst>
              <a:defRPr sz="1400" b="1">
                <a:solidFill>
                  <a:schemeClr val="tx1"/>
                </a:solidFill>
                <a:latin typeface="Arial" panose="020B0604020202020204" pitchFamily="34" charset="0"/>
              </a:defRPr>
            </a:lvl3pPr>
            <a:lvl4pPr marL="1600200" indent="-228600">
              <a:tabLst>
                <a:tab pos="381000" algn="l"/>
                <a:tab pos="1905000" algn="ctr"/>
                <a:tab pos="2476500" algn="r"/>
                <a:tab pos="2952750" algn="r"/>
              </a:tabLst>
              <a:defRPr sz="1400" b="1">
                <a:solidFill>
                  <a:schemeClr val="tx1"/>
                </a:solidFill>
                <a:latin typeface="Arial" panose="020B0604020202020204" pitchFamily="34" charset="0"/>
              </a:defRPr>
            </a:lvl4pPr>
            <a:lvl5pPr marL="2057400" indent="-228600">
              <a:tabLst>
                <a:tab pos="381000" algn="l"/>
                <a:tab pos="1905000" algn="ctr"/>
                <a:tab pos="2476500" algn="r"/>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9pPr>
          </a:lstStyle>
          <a:p>
            <a:pPr>
              <a:spcAft>
                <a:spcPct val="15000"/>
              </a:spcAft>
            </a:pPr>
            <a:r>
              <a:rPr lang="en-US" altLang="da-DK"/>
              <a:t>	</a:t>
            </a:r>
            <a:r>
              <a:rPr lang="en-US" altLang="da-DK" b="0"/>
              <a:t>Item	#pers	</a:t>
            </a:r>
          </a:p>
          <a:p>
            <a:pPr>
              <a:spcAft>
                <a:spcPct val="15000"/>
              </a:spcAft>
            </a:pPr>
            <a:r>
              <a:rPr lang="en-US" altLang="da-DK" b="0"/>
              <a:t>7/8	Room 12</a:t>
            </a:r>
          </a:p>
          <a:p>
            <a:pPr>
              <a:spcAft>
                <a:spcPct val="15000"/>
              </a:spcAft>
            </a:pPr>
            <a:r>
              <a:rPr lang="en-US" altLang="da-DK" b="0"/>
              <a:t>8/8	Breakf.</a:t>
            </a:r>
          </a:p>
          <a:p>
            <a:pPr>
              <a:spcBef>
                <a:spcPct val="20000"/>
              </a:spcBef>
            </a:pPr>
            <a:r>
              <a:rPr lang="en-US" altLang="da-DK" b="0"/>
              <a:t>	</a:t>
            </a:r>
            <a:endParaRPr lang="en-US" altLang="da-DK"/>
          </a:p>
        </p:txBody>
      </p:sp>
      <p:sp>
        <p:nvSpPr>
          <p:cNvPr id="15377" name="Rectangle 51">
            <a:extLst>
              <a:ext uri="{FF2B5EF4-FFF2-40B4-BE49-F238E27FC236}">
                <a16:creationId xmlns:a16="http://schemas.microsoft.com/office/drawing/2014/main" id="{FE1AC1E5-1A60-49AE-E45A-334E55124B35}"/>
              </a:ext>
            </a:extLst>
          </p:cNvPr>
          <p:cNvSpPr>
            <a:spLocks noChangeAspect="1" noChangeArrowheads="1"/>
          </p:cNvSpPr>
          <p:nvPr/>
        </p:nvSpPr>
        <p:spPr bwMode="auto">
          <a:xfrm>
            <a:off x="1235075" y="1577975"/>
            <a:ext cx="1722438"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78" name="Rectangle 52">
            <a:extLst>
              <a:ext uri="{FF2B5EF4-FFF2-40B4-BE49-F238E27FC236}">
                <a16:creationId xmlns:a16="http://schemas.microsoft.com/office/drawing/2014/main" id="{BC9A1FA9-23DC-9529-C950-21980B2E2724}"/>
              </a:ext>
            </a:extLst>
          </p:cNvPr>
          <p:cNvSpPr>
            <a:spLocks noChangeAspect="1" noChangeArrowheads="1"/>
          </p:cNvSpPr>
          <p:nvPr/>
        </p:nvSpPr>
        <p:spPr bwMode="auto">
          <a:xfrm>
            <a:off x="1235075" y="1776413"/>
            <a:ext cx="1722438" cy="4318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79" name="Rectangle 53">
            <a:extLst>
              <a:ext uri="{FF2B5EF4-FFF2-40B4-BE49-F238E27FC236}">
                <a16:creationId xmlns:a16="http://schemas.microsoft.com/office/drawing/2014/main" id="{18E42F6E-0993-CFC0-8C0E-7A0470478E08}"/>
              </a:ext>
            </a:extLst>
          </p:cNvPr>
          <p:cNvSpPr>
            <a:spLocks noChangeAspect="1" noChangeArrowheads="1"/>
          </p:cNvSpPr>
          <p:nvPr/>
        </p:nvSpPr>
        <p:spPr bwMode="auto">
          <a:xfrm>
            <a:off x="1235075" y="2208213"/>
            <a:ext cx="877888" cy="19843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0" name="Rectangle 54">
            <a:extLst>
              <a:ext uri="{FF2B5EF4-FFF2-40B4-BE49-F238E27FC236}">
                <a16:creationId xmlns:a16="http://schemas.microsoft.com/office/drawing/2014/main" id="{8AF07E85-230A-3ED7-9AE9-2D9214FF454B}"/>
              </a:ext>
            </a:extLst>
          </p:cNvPr>
          <p:cNvSpPr>
            <a:spLocks noChangeAspect="1" noChangeArrowheads="1"/>
          </p:cNvSpPr>
          <p:nvPr/>
        </p:nvSpPr>
        <p:spPr bwMode="auto">
          <a:xfrm>
            <a:off x="2201863" y="2746375"/>
            <a:ext cx="314325"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1" name="Rectangle 55">
            <a:extLst>
              <a:ext uri="{FF2B5EF4-FFF2-40B4-BE49-F238E27FC236}">
                <a16:creationId xmlns:a16="http://schemas.microsoft.com/office/drawing/2014/main" id="{541F1542-9ED4-BAFC-C35E-759757F2BC6D}"/>
              </a:ext>
            </a:extLst>
          </p:cNvPr>
          <p:cNvSpPr>
            <a:spLocks noChangeAspect="1" noChangeArrowheads="1"/>
          </p:cNvSpPr>
          <p:nvPr/>
        </p:nvSpPr>
        <p:spPr bwMode="auto">
          <a:xfrm>
            <a:off x="2201863" y="2984500"/>
            <a:ext cx="314325" cy="2000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2" name="Rectangle 56">
            <a:extLst>
              <a:ext uri="{FF2B5EF4-FFF2-40B4-BE49-F238E27FC236}">
                <a16:creationId xmlns:a16="http://schemas.microsoft.com/office/drawing/2014/main" id="{1BB18C6A-81BF-3D00-7C41-B912E07834EC}"/>
              </a:ext>
            </a:extLst>
          </p:cNvPr>
          <p:cNvSpPr>
            <a:spLocks noChangeAspect="1" noChangeArrowheads="1"/>
          </p:cNvSpPr>
          <p:nvPr/>
        </p:nvSpPr>
        <p:spPr bwMode="auto">
          <a:xfrm>
            <a:off x="2201863" y="3224213"/>
            <a:ext cx="314325" cy="19843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3" name="Rectangle 57">
            <a:extLst>
              <a:ext uri="{FF2B5EF4-FFF2-40B4-BE49-F238E27FC236}">
                <a16:creationId xmlns:a16="http://schemas.microsoft.com/office/drawing/2014/main" id="{CDAA5538-721F-CFE3-C21B-73FDF98468D5}"/>
              </a:ext>
            </a:extLst>
          </p:cNvPr>
          <p:cNvSpPr>
            <a:spLocks noChangeAspect="1" noChangeArrowheads="1"/>
          </p:cNvSpPr>
          <p:nvPr/>
        </p:nvSpPr>
        <p:spPr bwMode="auto">
          <a:xfrm>
            <a:off x="2201863" y="3462338"/>
            <a:ext cx="314325" cy="2000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4" name="Rectangle 58">
            <a:extLst>
              <a:ext uri="{FF2B5EF4-FFF2-40B4-BE49-F238E27FC236}">
                <a16:creationId xmlns:a16="http://schemas.microsoft.com/office/drawing/2014/main" id="{AD048826-0277-8F07-62D3-6BFF2A3B667F}"/>
              </a:ext>
            </a:extLst>
          </p:cNvPr>
          <p:cNvSpPr>
            <a:spLocks noChangeAspect="1" noChangeArrowheads="1"/>
          </p:cNvSpPr>
          <p:nvPr/>
        </p:nvSpPr>
        <p:spPr bwMode="auto">
          <a:xfrm>
            <a:off x="2201863" y="3740150"/>
            <a:ext cx="314325" cy="19843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5385" name="Text Box 59">
            <a:extLst>
              <a:ext uri="{FF2B5EF4-FFF2-40B4-BE49-F238E27FC236}">
                <a16:creationId xmlns:a16="http://schemas.microsoft.com/office/drawing/2014/main" id="{90BF4AC8-B50D-499A-174C-23ED394B3284}"/>
              </a:ext>
            </a:extLst>
          </p:cNvPr>
          <p:cNvSpPr txBox="1">
            <a:spLocks noChangeAspect="1" noChangeArrowheads="1"/>
          </p:cNvSpPr>
          <p:nvPr/>
        </p:nvSpPr>
        <p:spPr bwMode="auto">
          <a:xfrm>
            <a:off x="406400" y="1104900"/>
            <a:ext cx="2643188"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863600" algn="l"/>
                <a:tab pos="1625600" algn="l"/>
                <a:tab pos="2952750" algn="r"/>
              </a:tabLst>
              <a:defRPr sz="1400" b="1">
                <a:solidFill>
                  <a:schemeClr val="tx1"/>
                </a:solidFill>
                <a:latin typeface="Arial" panose="020B0604020202020204" pitchFamily="34" charset="0"/>
              </a:defRPr>
            </a:lvl1pPr>
            <a:lvl2pPr marL="742950" indent="-285750">
              <a:tabLst>
                <a:tab pos="863600" algn="l"/>
                <a:tab pos="1625600" algn="l"/>
                <a:tab pos="2952750" algn="r"/>
              </a:tabLst>
              <a:defRPr sz="1400" b="1">
                <a:solidFill>
                  <a:schemeClr val="tx1"/>
                </a:solidFill>
                <a:latin typeface="Arial" panose="020B0604020202020204" pitchFamily="34" charset="0"/>
              </a:defRPr>
            </a:lvl2pPr>
            <a:lvl3pPr marL="1143000" indent="-228600">
              <a:tabLst>
                <a:tab pos="863600" algn="l"/>
                <a:tab pos="1625600" algn="l"/>
                <a:tab pos="2952750" algn="r"/>
              </a:tabLst>
              <a:defRPr sz="1400" b="1">
                <a:solidFill>
                  <a:schemeClr val="tx1"/>
                </a:solidFill>
                <a:latin typeface="Arial" panose="020B0604020202020204" pitchFamily="34" charset="0"/>
              </a:defRPr>
            </a:lvl3pPr>
            <a:lvl4pPr marL="1600200" indent="-228600">
              <a:tabLst>
                <a:tab pos="863600" algn="l"/>
                <a:tab pos="1625600" algn="l"/>
                <a:tab pos="2952750" algn="r"/>
              </a:tabLst>
              <a:defRPr sz="1400" b="1">
                <a:solidFill>
                  <a:schemeClr val="tx1"/>
                </a:solidFill>
                <a:latin typeface="Arial" panose="020B0604020202020204" pitchFamily="34" charset="0"/>
              </a:defRPr>
            </a:lvl4pPr>
            <a:lvl5pPr marL="2057400" indent="-228600">
              <a:tabLst>
                <a:tab pos="863600" algn="l"/>
                <a:tab pos="1625600" algn="l"/>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 pos="1625600" algn="l"/>
                <a:tab pos="2952750" algn="r"/>
              </a:tabLst>
              <a:defRPr sz="1400" b="1">
                <a:solidFill>
                  <a:schemeClr val="tx1"/>
                </a:solidFill>
                <a:latin typeface="Arial" panose="020B0604020202020204" pitchFamily="34" charset="0"/>
              </a:defRPr>
            </a:lvl9pPr>
          </a:lstStyle>
          <a:p>
            <a:endParaRPr lang="en-US" altLang="da-DK"/>
          </a:p>
          <a:p>
            <a:endParaRPr lang="en-US" altLang="da-DK"/>
          </a:p>
          <a:p>
            <a:r>
              <a:rPr lang="en-US" altLang="da-DK" b="0"/>
              <a:t>	John Simpson</a:t>
            </a:r>
          </a:p>
          <a:p>
            <a:r>
              <a:rPr lang="en-US" altLang="da-DK" b="0"/>
              <a:t>	456 Orange Grove</a:t>
            </a:r>
          </a:p>
          <a:p>
            <a:r>
              <a:rPr lang="en-US" altLang="da-DK" b="0"/>
              <a:t>	Victoria 3745</a:t>
            </a:r>
          </a:p>
          <a:p>
            <a:r>
              <a:rPr lang="en-US" altLang="da-DK" b="0"/>
              <a:t>	Visa</a:t>
            </a:r>
            <a:endParaRPr lang="en-US" altLang="da-DK"/>
          </a:p>
        </p:txBody>
      </p:sp>
      <p:grpSp>
        <p:nvGrpSpPr>
          <p:cNvPr id="15386" name="Group 60">
            <a:extLst>
              <a:ext uri="{FF2B5EF4-FFF2-40B4-BE49-F238E27FC236}">
                <a16:creationId xmlns:a16="http://schemas.microsoft.com/office/drawing/2014/main" id="{BDBBDC77-B309-1099-FFE2-393F9088FCBA}"/>
              </a:ext>
            </a:extLst>
          </p:cNvPr>
          <p:cNvGrpSpPr>
            <a:grpSpLocks/>
          </p:cNvGrpSpPr>
          <p:nvPr/>
        </p:nvGrpSpPr>
        <p:grpSpPr bwMode="auto">
          <a:xfrm>
            <a:off x="381000" y="2436813"/>
            <a:ext cx="2717800" cy="1550987"/>
            <a:chOff x="336" y="1543"/>
            <a:chExt cx="1712" cy="977"/>
          </a:xfrm>
        </p:grpSpPr>
        <p:sp>
          <p:nvSpPr>
            <p:cNvPr id="15388" name="Line 61">
              <a:extLst>
                <a:ext uri="{FF2B5EF4-FFF2-40B4-BE49-F238E27FC236}">
                  <a16:creationId xmlns:a16="http://schemas.microsoft.com/office/drawing/2014/main" id="{FABBBB8A-DE24-70EE-EE57-44394226F953}"/>
                </a:ext>
              </a:extLst>
            </p:cNvPr>
            <p:cNvSpPr>
              <a:spLocks noChangeAspect="1" noChangeShapeType="1"/>
            </p:cNvSpPr>
            <p:nvPr/>
          </p:nvSpPr>
          <p:spPr bwMode="auto">
            <a:xfrm>
              <a:off x="336" y="2332"/>
              <a:ext cx="1712"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sp>
          <p:nvSpPr>
            <p:cNvPr id="15389" name="Text Box 62">
              <a:extLst>
                <a:ext uri="{FF2B5EF4-FFF2-40B4-BE49-F238E27FC236}">
                  <a16:creationId xmlns:a16="http://schemas.microsoft.com/office/drawing/2014/main" id="{E821DF04-4002-E9D2-8654-BD8DB130AD2E}"/>
                </a:ext>
              </a:extLst>
            </p:cNvPr>
            <p:cNvSpPr txBox="1">
              <a:spLocks noChangeAspect="1" noChangeArrowheads="1"/>
            </p:cNvSpPr>
            <p:nvPr/>
          </p:nvSpPr>
          <p:spPr bwMode="auto">
            <a:xfrm>
              <a:off x="367" y="1543"/>
              <a:ext cx="1665" cy="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a:tabLst>
                  <a:tab pos="381000" algn="l"/>
                  <a:tab pos="1905000" algn="ctr"/>
                  <a:tab pos="2476500" algn="r"/>
                  <a:tab pos="2952750" algn="r"/>
                </a:tabLst>
                <a:defRPr sz="1400" b="1">
                  <a:solidFill>
                    <a:schemeClr val="tx1"/>
                  </a:solidFill>
                  <a:latin typeface="Arial" panose="020B0604020202020204" pitchFamily="34" charset="0"/>
                </a:defRPr>
              </a:lvl1pPr>
              <a:lvl2pPr marL="742950" indent="-285750">
                <a:tabLst>
                  <a:tab pos="381000" algn="l"/>
                  <a:tab pos="1905000" algn="ctr"/>
                  <a:tab pos="2476500" algn="r"/>
                  <a:tab pos="2952750" algn="r"/>
                </a:tabLst>
                <a:defRPr sz="1400" b="1">
                  <a:solidFill>
                    <a:schemeClr val="tx1"/>
                  </a:solidFill>
                  <a:latin typeface="Arial" panose="020B0604020202020204" pitchFamily="34" charset="0"/>
                </a:defRPr>
              </a:lvl2pPr>
              <a:lvl3pPr marL="1143000" indent="-228600">
                <a:tabLst>
                  <a:tab pos="381000" algn="l"/>
                  <a:tab pos="1905000" algn="ctr"/>
                  <a:tab pos="2476500" algn="r"/>
                  <a:tab pos="2952750" algn="r"/>
                </a:tabLst>
                <a:defRPr sz="1400" b="1">
                  <a:solidFill>
                    <a:schemeClr val="tx1"/>
                  </a:solidFill>
                  <a:latin typeface="Arial" panose="020B0604020202020204" pitchFamily="34" charset="0"/>
                </a:defRPr>
              </a:lvl3pPr>
              <a:lvl4pPr marL="1600200" indent="-228600">
                <a:tabLst>
                  <a:tab pos="381000" algn="l"/>
                  <a:tab pos="1905000" algn="ctr"/>
                  <a:tab pos="2476500" algn="r"/>
                  <a:tab pos="2952750" algn="r"/>
                </a:tabLst>
                <a:defRPr sz="1400" b="1">
                  <a:solidFill>
                    <a:schemeClr val="tx1"/>
                  </a:solidFill>
                  <a:latin typeface="Arial" panose="020B0604020202020204" pitchFamily="34" charset="0"/>
                </a:defRPr>
              </a:lvl4pPr>
              <a:lvl5pPr marL="2057400" indent="-228600">
                <a:tabLst>
                  <a:tab pos="381000" algn="l"/>
                  <a:tab pos="1905000" algn="ctr"/>
                  <a:tab pos="2476500" algn="r"/>
                  <a:tab pos="295275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905000" algn="ctr"/>
                  <a:tab pos="2476500" algn="r"/>
                  <a:tab pos="2952750" algn="r"/>
                </a:tabLst>
                <a:defRPr sz="1400" b="1">
                  <a:solidFill>
                    <a:schemeClr val="tx1"/>
                  </a:solidFill>
                  <a:latin typeface="Arial" panose="020B0604020202020204" pitchFamily="34" charset="0"/>
                </a:defRPr>
              </a:lvl9pPr>
            </a:lstStyle>
            <a:p>
              <a:pPr>
                <a:spcAft>
                  <a:spcPct val="15000"/>
                </a:spcAft>
              </a:pPr>
              <a:r>
                <a:rPr lang="en-US" altLang="da-DK" b="0"/>
                <a:t>	</a:t>
              </a:r>
            </a:p>
            <a:p>
              <a:pPr>
                <a:spcAft>
                  <a:spcPct val="15000"/>
                </a:spcAft>
              </a:pPr>
              <a:r>
                <a:rPr lang="en-US" altLang="da-DK" b="0"/>
                <a:t>	               , sgl	1	60</a:t>
              </a:r>
            </a:p>
            <a:p>
              <a:pPr>
                <a:spcAft>
                  <a:spcPct val="15000"/>
                </a:spcAft>
              </a:pPr>
              <a:r>
                <a:rPr lang="en-US" altLang="da-DK" b="0"/>
                <a:t>	               rest	1	4</a:t>
              </a:r>
            </a:p>
            <a:p>
              <a:pPr>
                <a:spcAft>
                  <a:spcPct val="15000"/>
                </a:spcAft>
              </a:pPr>
              <a:r>
                <a:rPr lang="en-US" altLang="da-DK" b="0"/>
                <a:t>8/8	Room 11, dbl	2	80</a:t>
              </a:r>
            </a:p>
            <a:p>
              <a:pPr>
                <a:spcAft>
                  <a:spcPct val="15000"/>
                </a:spcAft>
              </a:pPr>
              <a:r>
                <a:rPr lang="en-US" altLang="da-DK" b="0"/>
                <a:t>9/8	Breakf.  room	2	12</a:t>
              </a:r>
            </a:p>
            <a:p>
              <a:pPr>
                <a:spcBef>
                  <a:spcPct val="20000"/>
                </a:spcBef>
              </a:pPr>
              <a:r>
                <a:rPr lang="en-US" altLang="da-DK" b="0"/>
                <a:t>9/8	Room 11, dbl	2	80</a:t>
              </a:r>
              <a:endParaRPr lang="en-US" altLang="da-DK"/>
            </a:p>
          </p:txBody>
        </p:sp>
      </p:grpSp>
      <p:sp>
        <p:nvSpPr>
          <p:cNvPr id="18497" name="Text Box 65">
            <a:extLst>
              <a:ext uri="{FF2B5EF4-FFF2-40B4-BE49-F238E27FC236}">
                <a16:creationId xmlns:a16="http://schemas.microsoft.com/office/drawing/2014/main" id="{0C3D90C1-6672-39F1-1EFE-30A344F907B8}"/>
              </a:ext>
            </a:extLst>
          </p:cNvPr>
          <p:cNvSpPr txBox="1">
            <a:spLocks noChangeArrowheads="1"/>
          </p:cNvSpPr>
          <p:nvPr/>
        </p:nvSpPr>
        <p:spPr bwMode="auto">
          <a:xfrm>
            <a:off x="5334000" y="3657600"/>
            <a:ext cx="3810000" cy="281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190500" algn="l"/>
                <a:tab pos="292100" algn="l"/>
              </a:tabLst>
              <a:defRPr sz="1400" b="1">
                <a:solidFill>
                  <a:schemeClr val="tx1"/>
                </a:solidFill>
                <a:latin typeface="Arial" panose="020B0604020202020204" pitchFamily="34" charset="0"/>
              </a:defRPr>
            </a:lvl1pPr>
            <a:lvl2pPr marL="742950" indent="-285750">
              <a:tabLst>
                <a:tab pos="190500" algn="l"/>
                <a:tab pos="292100" algn="l"/>
              </a:tabLst>
              <a:defRPr sz="1400" b="1">
                <a:solidFill>
                  <a:schemeClr val="tx1"/>
                </a:solidFill>
                <a:latin typeface="Arial" panose="020B0604020202020204" pitchFamily="34" charset="0"/>
              </a:defRPr>
            </a:lvl2pPr>
            <a:lvl3pPr marL="1143000" indent="-228600">
              <a:tabLst>
                <a:tab pos="190500" algn="l"/>
                <a:tab pos="292100" algn="l"/>
              </a:tabLst>
              <a:defRPr sz="1400" b="1">
                <a:solidFill>
                  <a:schemeClr val="tx1"/>
                </a:solidFill>
                <a:latin typeface="Arial" panose="020B0604020202020204" pitchFamily="34" charset="0"/>
              </a:defRPr>
            </a:lvl3pPr>
            <a:lvl4pPr marL="1600200" indent="-228600">
              <a:tabLst>
                <a:tab pos="190500" algn="l"/>
                <a:tab pos="292100" algn="l"/>
              </a:tabLst>
              <a:defRPr sz="1400" b="1">
                <a:solidFill>
                  <a:schemeClr val="tx1"/>
                </a:solidFill>
                <a:latin typeface="Arial" panose="020B0604020202020204" pitchFamily="34" charset="0"/>
              </a:defRPr>
            </a:lvl4pPr>
            <a:lvl5pPr marL="2057400" indent="-228600">
              <a:tabLst>
                <a:tab pos="190500" algn="l"/>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a:sym typeface="CommonBullets" pitchFamily="34" charset="2"/>
              </a:rPr>
              <a:t> 		</a:t>
            </a:r>
            <a:r>
              <a:rPr lang="en-US" altLang="da-DK" b="0"/>
              <a:t>How do we come up with good graphical designs? It is a creative art, but these principles help:</a:t>
            </a:r>
          </a:p>
          <a:p>
            <a:r>
              <a:rPr lang="en-US" altLang="da-DK" b="0">
                <a:sym typeface="CommonBullets" pitchFamily="34" charset="2"/>
              </a:rPr>
              <a:t>1	</a:t>
            </a:r>
            <a:r>
              <a:rPr lang="en-US" altLang="da-DK" b="0"/>
              <a:t>Look at standard ways to show data.</a:t>
            </a:r>
          </a:p>
          <a:p>
            <a:r>
              <a:rPr lang="en-US" altLang="da-DK" b="0"/>
              <a:t>2	Use gestalt laws.</a:t>
            </a:r>
          </a:p>
          <a:p>
            <a:r>
              <a:rPr lang="en-US" altLang="da-DK" b="0">
                <a:sym typeface="CommonBullets" pitchFamily="34" charset="2"/>
              </a:rPr>
              <a:t>3	</a:t>
            </a:r>
            <a:r>
              <a:rPr lang="en-US" altLang="da-DK" b="0"/>
              <a:t>Try realistic and extreme data (e.g. typical 	work situations and extreme data volumes).</a:t>
            </a:r>
          </a:p>
          <a:p>
            <a:r>
              <a:rPr lang="en-US" altLang="da-DK" b="0">
                <a:sym typeface="CommonBullets" pitchFamily="34" charset="2"/>
              </a:rPr>
              <a:t>4	</a:t>
            </a:r>
            <a:r>
              <a:rPr lang="en-US" altLang="da-DK" b="0"/>
              <a:t>Know the development tools so that you</a:t>
            </a:r>
          </a:p>
          <a:p>
            <a:pPr>
              <a:spcAft>
                <a:spcPct val="50000"/>
              </a:spcAft>
            </a:pPr>
            <a:r>
              <a:rPr lang="en-US" altLang="da-DK" b="0"/>
              <a:t>	don’t come up with unrealistic designs.</a:t>
            </a:r>
          </a:p>
          <a:p>
            <a:pPr>
              <a:spcAft>
                <a:spcPct val="50000"/>
              </a:spcAft>
            </a:pPr>
            <a:r>
              <a:rPr lang="en-US" altLang="da-DK" b="0"/>
              <a:t>The book explains more on this in Chapters 3 and 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84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9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65C6DF47-D21C-155B-FF36-33380BC3294B}"/>
              </a:ext>
            </a:extLst>
          </p:cNvPr>
          <p:cNvSpPr txBox="1">
            <a:spLocks noChangeArrowheads="1"/>
          </p:cNvSpPr>
          <p:nvPr/>
        </p:nvSpPr>
        <p:spPr bwMode="auto">
          <a:xfrm>
            <a:off x="449263" y="76200"/>
            <a:ext cx="7780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639B9507-B16C-44DF-B69A-A957DB88E758}" type="slidenum">
              <a:rPr lang="en-US" altLang="da-DK" sz="1800" u="sng"/>
              <a:pPr/>
              <a:t>10</a:t>
            </a:fld>
            <a:r>
              <a:rPr lang="da-DK" altLang="da-DK" sz="1800" u="sng"/>
              <a:t>. Show t</a:t>
            </a:r>
            <a:r>
              <a:rPr lang="en-US" altLang="da-DK" sz="1800" u="sng"/>
              <a:t>asks with data</a:t>
            </a:r>
            <a:r>
              <a:rPr lang="da-DK" altLang="da-DK" sz="1800" u="sng"/>
              <a:t> for cheking</a:t>
            </a:r>
            <a:r>
              <a:rPr lang="en-US" altLang="da-DK" sz="1800" u="sng"/>
              <a:t>.  Design search windows</a:t>
            </a:r>
            <a:endParaRPr lang="en-US" altLang="da-DK" sz="2400" u="sng"/>
          </a:p>
        </p:txBody>
      </p:sp>
      <p:grpSp>
        <p:nvGrpSpPr>
          <p:cNvPr id="21538" name="Group 34">
            <a:extLst>
              <a:ext uri="{FF2B5EF4-FFF2-40B4-BE49-F238E27FC236}">
                <a16:creationId xmlns:a16="http://schemas.microsoft.com/office/drawing/2014/main" id="{A0D60D1E-395F-1714-061C-0E2CC5DD358E}"/>
              </a:ext>
            </a:extLst>
          </p:cNvPr>
          <p:cNvGrpSpPr>
            <a:grpSpLocks/>
          </p:cNvGrpSpPr>
          <p:nvPr/>
        </p:nvGrpSpPr>
        <p:grpSpPr bwMode="auto">
          <a:xfrm>
            <a:off x="533400" y="604838"/>
            <a:ext cx="3810000" cy="3128962"/>
            <a:chOff x="336" y="429"/>
            <a:chExt cx="2400" cy="1971"/>
          </a:xfrm>
        </p:grpSpPr>
        <p:sp>
          <p:nvSpPr>
            <p:cNvPr id="17431" name="Text Box 3">
              <a:extLst>
                <a:ext uri="{FF2B5EF4-FFF2-40B4-BE49-F238E27FC236}">
                  <a16:creationId xmlns:a16="http://schemas.microsoft.com/office/drawing/2014/main" id="{24D15048-277C-D85F-A4DA-CBA9BAD85A7A}"/>
                </a:ext>
              </a:extLst>
            </p:cNvPr>
            <p:cNvSpPr txBox="1">
              <a:spLocks noChangeArrowheads="1"/>
            </p:cNvSpPr>
            <p:nvPr/>
          </p:nvSpPr>
          <p:spPr bwMode="auto">
            <a:xfrm>
              <a:off x="336" y="429"/>
              <a:ext cx="2400" cy="1971"/>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72000" bIns="72000">
              <a:spAutoFit/>
            </a:bodyPr>
            <a:lstStyle>
              <a:lvl1pPr>
                <a:tabLst>
                  <a:tab pos="292100" algn="l"/>
                  <a:tab pos="863600" algn="l"/>
                  <a:tab pos="2197100" algn="l"/>
                  <a:tab pos="3619500" algn="l"/>
                </a:tabLst>
                <a:defRPr sz="1400" b="1">
                  <a:solidFill>
                    <a:schemeClr val="tx1"/>
                  </a:solidFill>
                  <a:latin typeface="Arial" panose="020B0604020202020204" pitchFamily="34" charset="0"/>
                </a:defRPr>
              </a:lvl1pPr>
              <a:lvl2pPr marL="742950" indent="-285750">
                <a:tabLst>
                  <a:tab pos="292100" algn="l"/>
                  <a:tab pos="863600" algn="l"/>
                  <a:tab pos="2197100" algn="l"/>
                  <a:tab pos="3619500" algn="l"/>
                </a:tabLst>
                <a:defRPr sz="1400" b="1">
                  <a:solidFill>
                    <a:schemeClr val="tx1"/>
                  </a:solidFill>
                  <a:latin typeface="Arial" panose="020B0604020202020204" pitchFamily="34" charset="0"/>
                </a:defRPr>
              </a:lvl2pPr>
              <a:lvl3pPr marL="1143000" indent="-228600">
                <a:tabLst>
                  <a:tab pos="292100" algn="l"/>
                  <a:tab pos="863600" algn="l"/>
                  <a:tab pos="2197100" algn="l"/>
                  <a:tab pos="3619500" algn="l"/>
                </a:tabLst>
                <a:defRPr sz="1400" b="1">
                  <a:solidFill>
                    <a:schemeClr val="tx1"/>
                  </a:solidFill>
                  <a:latin typeface="Arial" panose="020B0604020202020204" pitchFamily="34" charset="0"/>
                </a:defRPr>
              </a:lvl3pPr>
              <a:lvl4pPr marL="1600200" indent="-228600">
                <a:tabLst>
                  <a:tab pos="292100" algn="l"/>
                  <a:tab pos="863600" algn="l"/>
                  <a:tab pos="2197100" algn="l"/>
                  <a:tab pos="3619500" algn="l"/>
                </a:tabLst>
                <a:defRPr sz="1400" b="1">
                  <a:solidFill>
                    <a:schemeClr val="tx1"/>
                  </a:solidFill>
                  <a:latin typeface="Arial" panose="020B0604020202020204" pitchFamily="34" charset="0"/>
                </a:defRPr>
              </a:lvl4pPr>
              <a:lvl5pPr marL="2057400" indent="-228600">
                <a:tabLst>
                  <a:tab pos="292100" algn="l"/>
                  <a:tab pos="863600" algn="l"/>
                  <a:tab pos="2197100" algn="l"/>
                  <a:tab pos="3619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 pos="863600" algn="l"/>
                  <a:tab pos="2197100" algn="l"/>
                  <a:tab pos="3619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 pos="863600" algn="l"/>
                  <a:tab pos="2197100" algn="l"/>
                  <a:tab pos="3619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 pos="863600" algn="l"/>
                  <a:tab pos="2197100" algn="l"/>
                  <a:tab pos="3619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 pos="863600" algn="l"/>
                  <a:tab pos="2197100" algn="l"/>
                  <a:tab pos="3619500" algn="l"/>
                </a:tabLst>
                <a:defRPr sz="1400" b="1">
                  <a:solidFill>
                    <a:schemeClr val="tx1"/>
                  </a:solidFill>
                  <a:latin typeface="Arial" panose="020B0604020202020204" pitchFamily="34" charset="0"/>
                </a:defRPr>
              </a:lvl9pPr>
            </a:lstStyle>
            <a:p>
              <a:r>
                <a:rPr lang="en-US" altLang="da-DK"/>
                <a:t>Task:</a:t>
              </a:r>
              <a:r>
                <a:rPr lang="en-US" altLang="da-DK" b="0"/>
                <a:t>	1.2 Checkin</a:t>
              </a:r>
            </a:p>
            <a:p>
              <a:r>
                <a:rPr lang="en-US" altLang="da-DK" b="0"/>
                <a:t>Start:	A guest arrives.</a:t>
              </a:r>
            </a:p>
            <a:p>
              <a:pPr>
                <a:spcBef>
                  <a:spcPct val="50000"/>
                </a:spcBef>
              </a:pPr>
              <a:r>
                <a:rPr lang="en-US" altLang="da-DK"/>
                <a:t>Sub-tasks:	Virtual windows:</a:t>
              </a:r>
              <a:endParaRPr lang="en-US" altLang="da-DK" b="0"/>
            </a:p>
            <a:p>
              <a:pPr>
                <a:spcBef>
                  <a:spcPct val="20000"/>
                </a:spcBef>
              </a:pPr>
              <a:r>
                <a:rPr lang="en-US" altLang="da-DK" b="0"/>
                <a:t>1.	Find room.	Rooms.</a:t>
              </a:r>
            </a:p>
            <a:p>
              <a:r>
                <a:rPr lang="en-US" altLang="da-DK" b="0"/>
                <a:t>			</a:t>
              </a:r>
              <a:r>
                <a:rPr lang="en-US" altLang="da-DK"/>
                <a:t>Crit:</a:t>
              </a:r>
              <a:r>
                <a:rPr lang="en-US" altLang="da-DK" b="0"/>
                <a:t> type, period.</a:t>
              </a:r>
            </a:p>
            <a:p>
              <a:pPr>
                <a:spcBef>
                  <a:spcPct val="20000"/>
                </a:spcBef>
              </a:pPr>
              <a:r>
                <a:rPr lang="en-US" altLang="da-DK" b="0"/>
                <a:t>1a. No suitable room.	Rooms.</a:t>
              </a:r>
            </a:p>
            <a:p>
              <a:r>
                <a:rPr lang="en-US" altLang="da-DK" b="0"/>
                <a:t>			</a:t>
              </a:r>
              <a:r>
                <a:rPr lang="en-US" altLang="da-DK"/>
                <a:t>Crit:</a:t>
              </a:r>
              <a:r>
                <a:rPr lang="en-US" altLang="da-DK" b="0"/>
                <a:t> period.</a:t>
              </a:r>
            </a:p>
            <a:p>
              <a:pPr>
                <a:spcBef>
                  <a:spcPct val="20000"/>
                </a:spcBef>
              </a:pPr>
              <a:r>
                <a:rPr lang="en-US" altLang="da-DK" b="0"/>
                <a:t>1b.	Guest booked.	</a:t>
              </a:r>
              <a:r>
                <a:rPr lang="en-US" altLang="da-DK"/>
                <a:t>FindGuest</a:t>
              </a:r>
              <a:r>
                <a:rPr lang="en-US" altLang="da-DK" b="0"/>
                <a:t>, Stay.</a:t>
              </a:r>
            </a:p>
            <a:p>
              <a:r>
                <a:rPr lang="en-US" altLang="da-DK" b="0"/>
                <a:t>			</a:t>
              </a:r>
              <a:r>
                <a:rPr lang="en-US" altLang="da-DK"/>
                <a:t>Crit:</a:t>
              </a:r>
              <a:r>
                <a:rPr lang="en-US" altLang="da-DK" b="0"/>
                <a:t> name, ...</a:t>
              </a:r>
            </a:p>
            <a:p>
              <a:pPr>
                <a:spcBef>
                  <a:spcPct val="20000"/>
                </a:spcBef>
              </a:pPr>
              <a:r>
                <a:rPr lang="en-US" altLang="da-DK" b="0"/>
                <a:t>2.	Record guest 	Stay, Rooms.</a:t>
              </a:r>
            </a:p>
            <a:p>
              <a:r>
                <a:rPr lang="en-US" altLang="da-DK" b="0"/>
                <a:t>	as checked in.	</a:t>
              </a:r>
            </a:p>
            <a:p>
              <a:pPr>
                <a:spcBef>
                  <a:spcPct val="20000"/>
                </a:spcBef>
              </a:pPr>
              <a:r>
                <a:rPr lang="en-US" altLang="da-DK" sz="1800"/>
                <a:t>. . .</a:t>
              </a:r>
              <a:endParaRPr lang="en-US" altLang="da-DK" sz="1800" b="0"/>
            </a:p>
          </p:txBody>
        </p:sp>
        <p:sp>
          <p:nvSpPr>
            <p:cNvPr id="17432" name="Line 4">
              <a:extLst>
                <a:ext uri="{FF2B5EF4-FFF2-40B4-BE49-F238E27FC236}">
                  <a16:creationId xmlns:a16="http://schemas.microsoft.com/office/drawing/2014/main" id="{3CDBE4DF-539E-7D27-CCBB-A75291B7E154}"/>
                </a:ext>
              </a:extLst>
            </p:cNvPr>
            <p:cNvSpPr>
              <a:spLocks noChangeShapeType="1"/>
            </p:cNvSpPr>
            <p:nvPr/>
          </p:nvSpPr>
          <p:spPr bwMode="auto">
            <a:xfrm>
              <a:off x="336" y="783"/>
              <a:ext cx="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3" name="Line 5">
              <a:extLst>
                <a:ext uri="{FF2B5EF4-FFF2-40B4-BE49-F238E27FC236}">
                  <a16:creationId xmlns:a16="http://schemas.microsoft.com/office/drawing/2014/main" id="{48A0E3CB-F33C-F150-130D-DE8CD72F68B8}"/>
                </a:ext>
              </a:extLst>
            </p:cNvPr>
            <p:cNvSpPr>
              <a:spLocks noChangeShapeType="1"/>
            </p:cNvSpPr>
            <p:nvPr/>
          </p:nvSpPr>
          <p:spPr bwMode="auto">
            <a:xfrm>
              <a:off x="336" y="1855"/>
              <a:ext cx="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4" name="Line 7">
              <a:extLst>
                <a:ext uri="{FF2B5EF4-FFF2-40B4-BE49-F238E27FC236}">
                  <a16:creationId xmlns:a16="http://schemas.microsoft.com/office/drawing/2014/main" id="{F0879143-5001-DF8D-6BB6-D692BCF452BC}"/>
                </a:ext>
              </a:extLst>
            </p:cNvPr>
            <p:cNvSpPr>
              <a:spLocks noChangeShapeType="1"/>
            </p:cNvSpPr>
            <p:nvPr/>
          </p:nvSpPr>
          <p:spPr bwMode="auto">
            <a:xfrm>
              <a:off x="336" y="975"/>
              <a:ext cx="24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5" name="Line 8">
              <a:extLst>
                <a:ext uri="{FF2B5EF4-FFF2-40B4-BE49-F238E27FC236}">
                  <a16:creationId xmlns:a16="http://schemas.microsoft.com/office/drawing/2014/main" id="{D6A3045B-9F52-9BDA-E40F-EE9DDCB58707}"/>
                </a:ext>
              </a:extLst>
            </p:cNvPr>
            <p:cNvSpPr>
              <a:spLocks noChangeShapeType="1"/>
            </p:cNvSpPr>
            <p:nvPr/>
          </p:nvSpPr>
          <p:spPr bwMode="auto">
            <a:xfrm>
              <a:off x="336" y="1263"/>
              <a:ext cx="24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6" name="Line 9">
              <a:extLst>
                <a:ext uri="{FF2B5EF4-FFF2-40B4-BE49-F238E27FC236}">
                  <a16:creationId xmlns:a16="http://schemas.microsoft.com/office/drawing/2014/main" id="{85DB7D40-E7E2-76B6-2030-204224811E7F}"/>
                </a:ext>
              </a:extLst>
            </p:cNvPr>
            <p:cNvSpPr>
              <a:spLocks noChangeShapeType="1"/>
            </p:cNvSpPr>
            <p:nvPr/>
          </p:nvSpPr>
          <p:spPr bwMode="auto">
            <a:xfrm>
              <a:off x="336" y="1559"/>
              <a:ext cx="24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7" name="Line 10">
              <a:extLst>
                <a:ext uri="{FF2B5EF4-FFF2-40B4-BE49-F238E27FC236}">
                  <a16:creationId xmlns:a16="http://schemas.microsoft.com/office/drawing/2014/main" id="{BD504004-D1A3-09AB-7F71-7E848CC4A0AC}"/>
                </a:ext>
              </a:extLst>
            </p:cNvPr>
            <p:cNvSpPr>
              <a:spLocks noChangeShapeType="1"/>
            </p:cNvSpPr>
            <p:nvPr/>
          </p:nvSpPr>
          <p:spPr bwMode="auto">
            <a:xfrm>
              <a:off x="336" y="2175"/>
              <a:ext cx="24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38" name="Line 13">
              <a:extLst>
                <a:ext uri="{FF2B5EF4-FFF2-40B4-BE49-F238E27FC236}">
                  <a16:creationId xmlns:a16="http://schemas.microsoft.com/office/drawing/2014/main" id="{8775ABF5-AAE4-D59E-C9C6-7F228D050902}"/>
                </a:ext>
              </a:extLst>
            </p:cNvPr>
            <p:cNvSpPr>
              <a:spLocks noChangeShapeType="1"/>
            </p:cNvSpPr>
            <p:nvPr/>
          </p:nvSpPr>
          <p:spPr bwMode="auto">
            <a:xfrm>
              <a:off x="1704" y="768"/>
              <a:ext cx="0" cy="163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grpSp>
      <p:sp>
        <p:nvSpPr>
          <p:cNvPr id="17412" name="Text Box 17">
            <a:extLst>
              <a:ext uri="{FF2B5EF4-FFF2-40B4-BE49-F238E27FC236}">
                <a16:creationId xmlns:a16="http://schemas.microsoft.com/office/drawing/2014/main" id="{261B5EED-F901-D19B-9188-EFCDA5E47A9A}"/>
              </a:ext>
            </a:extLst>
          </p:cNvPr>
          <p:cNvSpPr txBox="1">
            <a:spLocks noChangeArrowheads="1"/>
          </p:cNvSpPr>
          <p:nvPr/>
        </p:nvSpPr>
        <p:spPr bwMode="auto">
          <a:xfrm>
            <a:off x="4724400" y="685800"/>
            <a:ext cx="44196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When t</a:t>
            </a:r>
            <a:r>
              <a:rPr lang="en-US" altLang="da-DK" b="0"/>
              <a:t>he user has to select data from a large data set, search criteria are usually needed. To identify these needs, we look closer at the tasks and check that the necessary data are available in the virtual windows. For Check-in it looks like this.</a:t>
            </a:r>
          </a:p>
        </p:txBody>
      </p:sp>
      <p:grpSp>
        <p:nvGrpSpPr>
          <p:cNvPr id="21539" name="Group 35">
            <a:extLst>
              <a:ext uri="{FF2B5EF4-FFF2-40B4-BE49-F238E27FC236}">
                <a16:creationId xmlns:a16="http://schemas.microsoft.com/office/drawing/2014/main" id="{D6AB82DC-6203-3968-BE56-D95FC08B9210}"/>
              </a:ext>
            </a:extLst>
          </p:cNvPr>
          <p:cNvGrpSpPr>
            <a:grpSpLocks/>
          </p:cNvGrpSpPr>
          <p:nvPr/>
        </p:nvGrpSpPr>
        <p:grpSpPr bwMode="auto">
          <a:xfrm>
            <a:off x="533400" y="3962400"/>
            <a:ext cx="4933950" cy="2649538"/>
            <a:chOff x="336" y="2496"/>
            <a:chExt cx="3108" cy="1669"/>
          </a:xfrm>
        </p:grpSpPr>
        <p:sp>
          <p:nvSpPr>
            <p:cNvPr id="17417" name="Text Box 18">
              <a:extLst>
                <a:ext uri="{FF2B5EF4-FFF2-40B4-BE49-F238E27FC236}">
                  <a16:creationId xmlns:a16="http://schemas.microsoft.com/office/drawing/2014/main" id="{DF4907F5-D08F-5CCE-FA68-239E2FC8D106}"/>
                </a:ext>
              </a:extLst>
            </p:cNvPr>
            <p:cNvSpPr txBox="1">
              <a:spLocks noChangeAspect="1" noChangeArrowheads="1"/>
            </p:cNvSpPr>
            <p:nvPr/>
          </p:nvSpPr>
          <p:spPr bwMode="auto">
            <a:xfrm>
              <a:off x="336" y="2496"/>
              <a:ext cx="3108" cy="1669"/>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a:lstStyle>
              <a:lvl1pPr>
                <a:tabLst>
                  <a:tab pos="762000" algn="l"/>
                  <a:tab pos="2286000" algn="l"/>
                  <a:tab pos="3340100" algn="l"/>
                  <a:tab pos="4102100" algn="l"/>
                </a:tabLst>
                <a:defRPr sz="1400" b="1">
                  <a:solidFill>
                    <a:schemeClr val="tx1"/>
                  </a:solidFill>
                  <a:latin typeface="Arial" panose="020B0604020202020204" pitchFamily="34" charset="0"/>
                </a:defRPr>
              </a:lvl1pPr>
              <a:lvl2pPr marL="742950" indent="-285750">
                <a:tabLst>
                  <a:tab pos="762000" algn="l"/>
                  <a:tab pos="2286000" algn="l"/>
                  <a:tab pos="3340100" algn="l"/>
                  <a:tab pos="4102100" algn="l"/>
                </a:tabLst>
                <a:defRPr sz="1400" b="1">
                  <a:solidFill>
                    <a:schemeClr val="tx1"/>
                  </a:solidFill>
                  <a:latin typeface="Arial" panose="020B0604020202020204" pitchFamily="34" charset="0"/>
                </a:defRPr>
              </a:lvl2pPr>
              <a:lvl3pPr marL="1143000" indent="-228600">
                <a:tabLst>
                  <a:tab pos="762000" algn="l"/>
                  <a:tab pos="2286000" algn="l"/>
                  <a:tab pos="3340100" algn="l"/>
                  <a:tab pos="4102100" algn="l"/>
                </a:tabLst>
                <a:defRPr sz="1400" b="1">
                  <a:solidFill>
                    <a:schemeClr val="tx1"/>
                  </a:solidFill>
                  <a:latin typeface="Arial" panose="020B0604020202020204" pitchFamily="34" charset="0"/>
                </a:defRPr>
              </a:lvl3pPr>
              <a:lvl4pPr marL="1600200" indent="-228600">
                <a:tabLst>
                  <a:tab pos="762000" algn="l"/>
                  <a:tab pos="2286000" algn="l"/>
                  <a:tab pos="3340100" algn="l"/>
                  <a:tab pos="4102100" algn="l"/>
                </a:tabLst>
                <a:defRPr sz="1400" b="1">
                  <a:solidFill>
                    <a:schemeClr val="tx1"/>
                  </a:solidFill>
                  <a:latin typeface="Arial" panose="020B0604020202020204" pitchFamily="34" charset="0"/>
                </a:defRPr>
              </a:lvl4pPr>
              <a:lvl5pPr marL="2057400" indent="-228600">
                <a:tabLst>
                  <a:tab pos="762000" algn="l"/>
                  <a:tab pos="2286000" algn="l"/>
                  <a:tab pos="3340100" algn="l"/>
                  <a:tab pos="410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762000" algn="l"/>
                  <a:tab pos="2286000" algn="l"/>
                  <a:tab pos="3340100" algn="l"/>
                  <a:tab pos="410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762000" algn="l"/>
                  <a:tab pos="2286000" algn="l"/>
                  <a:tab pos="3340100" algn="l"/>
                  <a:tab pos="410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762000" algn="l"/>
                  <a:tab pos="2286000" algn="l"/>
                  <a:tab pos="3340100" algn="l"/>
                  <a:tab pos="410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762000" algn="l"/>
                  <a:tab pos="2286000" algn="l"/>
                  <a:tab pos="3340100" algn="l"/>
                  <a:tab pos="4102100" algn="l"/>
                </a:tabLst>
                <a:defRPr sz="1400" b="1">
                  <a:solidFill>
                    <a:schemeClr val="tx1"/>
                  </a:solidFill>
                  <a:latin typeface="Arial" panose="020B0604020202020204" pitchFamily="34" charset="0"/>
                </a:defRPr>
              </a:lvl9pPr>
            </a:lstStyle>
            <a:p>
              <a:r>
                <a:rPr lang="en-GB" altLang="da-DK" noProof="1"/>
                <a:t>Find guest from		Stay#	</a:t>
              </a:r>
              <a:r>
                <a:rPr lang="en-GB" altLang="da-DK" b="0" noProof="1"/>
                <a:t>(any)</a:t>
              </a:r>
            </a:p>
            <a:p>
              <a:pPr>
                <a:spcBef>
                  <a:spcPct val="30000"/>
                </a:spcBef>
              </a:pPr>
              <a:r>
                <a:rPr lang="en-GB" altLang="da-DK" noProof="1"/>
                <a:t>Name</a:t>
              </a:r>
              <a:r>
                <a:rPr lang="en-GB" altLang="da-DK" b="0" noProof="1"/>
                <a:t>	(any)		</a:t>
              </a:r>
              <a:r>
                <a:rPr lang="en-GB" altLang="da-DK" noProof="1"/>
                <a:t>Room#	</a:t>
              </a:r>
              <a:r>
                <a:rPr lang="en-GB" altLang="da-DK" b="0" noProof="1"/>
                <a:t>(any)</a:t>
              </a:r>
            </a:p>
            <a:p>
              <a:pPr>
                <a:spcBef>
                  <a:spcPct val="30000"/>
                </a:spcBef>
              </a:pPr>
              <a:r>
                <a:rPr lang="en-GB" altLang="da-DK" noProof="1"/>
                <a:t>Phone</a:t>
              </a:r>
              <a:r>
                <a:rPr lang="en-GB" altLang="da-DK" b="0" noProof="1"/>
                <a:t>	(any)</a:t>
              </a:r>
              <a:r>
                <a:rPr lang="en-GB" altLang="da-DK" noProof="1"/>
                <a:t>	</a:t>
              </a:r>
              <a:endParaRPr lang="en-GB" altLang="da-DK" b="0" noProof="1"/>
            </a:p>
            <a:p>
              <a:pPr>
                <a:spcBef>
                  <a:spcPct val="30000"/>
                </a:spcBef>
              </a:pPr>
              <a:r>
                <a:rPr lang="en-GB" altLang="da-DK" noProof="1"/>
                <a:t>Date	</a:t>
              </a:r>
              <a:r>
                <a:rPr lang="en-GB" altLang="da-DK" b="0" noProof="1"/>
                <a:t>28-08-2002			</a:t>
              </a:r>
            </a:p>
            <a:p>
              <a:pPr>
                <a:spcBef>
                  <a:spcPct val="30000"/>
                </a:spcBef>
              </a:pPr>
              <a:r>
                <a:rPr lang="en-GB" altLang="da-DK" noProof="1"/>
                <a:t>		</a:t>
              </a:r>
              <a:endParaRPr lang="en-GB" altLang="da-DK" b="0" noProof="1"/>
            </a:p>
            <a:p>
              <a:r>
                <a:rPr lang="en-GB" altLang="da-DK" noProof="1"/>
                <a:t>Guest		Arrival	Room#	Stay#</a:t>
              </a:r>
              <a:endParaRPr lang="en-GB" altLang="da-DK" b="0" noProof="1"/>
            </a:p>
            <a:p>
              <a:r>
                <a:rPr lang="en-GB" altLang="da-DK" b="0" noProof="1"/>
                <a:t>John Simpson, 456 Orange	07-08-2001	12	714</a:t>
              </a:r>
            </a:p>
            <a:p>
              <a:r>
                <a:rPr lang="en-GB" altLang="da-DK" b="0" noProof="1"/>
                <a:t>Lise Hansen, Dyssegaards	08-08-2001	12	753</a:t>
              </a:r>
            </a:p>
            <a:p>
              <a:r>
                <a:rPr lang="en-GB" altLang="da-DK" b="0" noProof="1"/>
                <a:t>Yun Chen, Kirchgasse 6	08-08-2001	13, 14	749	</a:t>
              </a:r>
              <a:endParaRPr lang="en-GB" altLang="da-DK" sz="1800" b="0" noProof="1"/>
            </a:p>
          </p:txBody>
        </p:sp>
        <p:sp>
          <p:nvSpPr>
            <p:cNvPr id="17418" name="AutoShape 19">
              <a:extLst>
                <a:ext uri="{FF2B5EF4-FFF2-40B4-BE49-F238E27FC236}">
                  <a16:creationId xmlns:a16="http://schemas.microsoft.com/office/drawing/2014/main" id="{2308093A-15EA-3328-4A24-C25395368721}"/>
                </a:ext>
              </a:extLst>
            </p:cNvPr>
            <p:cNvSpPr>
              <a:spLocks noChangeAspect="1" noChangeArrowheads="1"/>
            </p:cNvSpPr>
            <p:nvPr/>
          </p:nvSpPr>
          <p:spPr bwMode="auto">
            <a:xfrm>
              <a:off x="2672" y="3053"/>
              <a:ext cx="716" cy="214"/>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a:tabLst>
                  <a:tab pos="952500" algn="r"/>
                </a:tabLst>
                <a:defRPr sz="1400" b="1">
                  <a:solidFill>
                    <a:schemeClr val="tx1"/>
                  </a:solidFill>
                  <a:latin typeface="Arial" panose="020B0604020202020204" pitchFamily="34" charset="0"/>
                </a:defRPr>
              </a:lvl1pPr>
              <a:lvl2pPr marL="742950" indent="-285750">
                <a:tabLst>
                  <a:tab pos="952500" algn="r"/>
                </a:tabLst>
                <a:defRPr sz="1400" b="1">
                  <a:solidFill>
                    <a:schemeClr val="tx1"/>
                  </a:solidFill>
                  <a:latin typeface="Arial" panose="020B0604020202020204" pitchFamily="34" charset="0"/>
                </a:defRPr>
              </a:lvl2pPr>
              <a:lvl3pPr marL="1143000" indent="-228600">
                <a:tabLst>
                  <a:tab pos="952500" algn="r"/>
                </a:tabLst>
                <a:defRPr sz="1400" b="1">
                  <a:solidFill>
                    <a:schemeClr val="tx1"/>
                  </a:solidFill>
                  <a:latin typeface="Arial" panose="020B0604020202020204" pitchFamily="34" charset="0"/>
                </a:defRPr>
              </a:lvl3pPr>
              <a:lvl4pPr marL="1600200" indent="-228600">
                <a:tabLst>
                  <a:tab pos="952500" algn="r"/>
                </a:tabLst>
                <a:defRPr sz="1400" b="1">
                  <a:solidFill>
                    <a:schemeClr val="tx1"/>
                  </a:solidFill>
                  <a:latin typeface="Arial" panose="020B0604020202020204" pitchFamily="34" charset="0"/>
                </a:defRPr>
              </a:lvl4pPr>
              <a:lvl5pPr marL="2057400" indent="-228600">
                <a:tabLst>
                  <a:tab pos="9525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9525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9525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9525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952500" algn="r"/>
                </a:tabLst>
                <a:defRPr sz="1400" b="1">
                  <a:solidFill>
                    <a:schemeClr val="tx1"/>
                  </a:solidFill>
                  <a:latin typeface="Arial" panose="020B0604020202020204" pitchFamily="34" charset="0"/>
                </a:defRPr>
              </a:lvl9pPr>
            </a:lstStyle>
            <a:p>
              <a:r>
                <a:rPr lang="en-GB" altLang="da-DK" noProof="1"/>
                <a:t>Search	F3</a:t>
              </a:r>
              <a:endParaRPr lang="en-GB" altLang="da-DK" b="0" noProof="1"/>
            </a:p>
          </p:txBody>
        </p:sp>
        <p:sp>
          <p:nvSpPr>
            <p:cNvPr id="17419" name="AutoShape 20">
              <a:extLst>
                <a:ext uri="{FF2B5EF4-FFF2-40B4-BE49-F238E27FC236}">
                  <a16:creationId xmlns:a16="http://schemas.microsoft.com/office/drawing/2014/main" id="{1ADBE68A-E0FF-33F8-2803-261D22A5FFDB}"/>
                </a:ext>
              </a:extLst>
            </p:cNvPr>
            <p:cNvSpPr>
              <a:spLocks noChangeAspect="1" noChangeArrowheads="1"/>
            </p:cNvSpPr>
            <p:nvPr/>
          </p:nvSpPr>
          <p:spPr bwMode="auto">
            <a:xfrm flipV="1">
              <a:off x="1553" y="3102"/>
              <a:ext cx="74" cy="74"/>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7420" name="Rectangle 21">
              <a:extLst>
                <a:ext uri="{FF2B5EF4-FFF2-40B4-BE49-F238E27FC236}">
                  <a16:creationId xmlns:a16="http://schemas.microsoft.com/office/drawing/2014/main" id="{947A9898-317D-6DE9-BDD5-4C5EC0FAEAD8}"/>
                </a:ext>
              </a:extLst>
            </p:cNvPr>
            <p:cNvSpPr>
              <a:spLocks noChangeAspect="1" noChangeArrowheads="1"/>
            </p:cNvSpPr>
            <p:nvPr/>
          </p:nvSpPr>
          <p:spPr bwMode="auto">
            <a:xfrm>
              <a:off x="387" y="3529"/>
              <a:ext cx="3009" cy="58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7421" name="Line 22">
              <a:extLst>
                <a:ext uri="{FF2B5EF4-FFF2-40B4-BE49-F238E27FC236}">
                  <a16:creationId xmlns:a16="http://schemas.microsoft.com/office/drawing/2014/main" id="{F7AF9691-F95F-33DB-1B7C-C6A8D7B3018C}"/>
                </a:ext>
              </a:extLst>
            </p:cNvPr>
            <p:cNvSpPr>
              <a:spLocks noChangeAspect="1" noChangeShapeType="1"/>
            </p:cNvSpPr>
            <p:nvPr/>
          </p:nvSpPr>
          <p:spPr bwMode="auto">
            <a:xfrm>
              <a:off x="1828" y="3529"/>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22" name="Line 23">
              <a:extLst>
                <a:ext uri="{FF2B5EF4-FFF2-40B4-BE49-F238E27FC236}">
                  <a16:creationId xmlns:a16="http://schemas.microsoft.com/office/drawing/2014/main" id="{51F2BE00-7B5F-769C-F345-D782C4205403}"/>
                </a:ext>
              </a:extLst>
            </p:cNvPr>
            <p:cNvSpPr>
              <a:spLocks noChangeAspect="1" noChangeShapeType="1"/>
            </p:cNvSpPr>
            <p:nvPr/>
          </p:nvSpPr>
          <p:spPr bwMode="auto">
            <a:xfrm>
              <a:off x="2510" y="3529"/>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23" name="Line 24">
              <a:extLst>
                <a:ext uri="{FF2B5EF4-FFF2-40B4-BE49-F238E27FC236}">
                  <a16:creationId xmlns:a16="http://schemas.microsoft.com/office/drawing/2014/main" id="{052E354A-E495-4082-DCDD-1C7ED9CE6776}"/>
                </a:ext>
              </a:extLst>
            </p:cNvPr>
            <p:cNvSpPr>
              <a:spLocks noChangeAspect="1" noChangeShapeType="1"/>
            </p:cNvSpPr>
            <p:nvPr/>
          </p:nvSpPr>
          <p:spPr bwMode="auto">
            <a:xfrm>
              <a:off x="2982" y="3529"/>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17424" name="Rectangle 25">
              <a:extLst>
                <a:ext uri="{FF2B5EF4-FFF2-40B4-BE49-F238E27FC236}">
                  <a16:creationId xmlns:a16="http://schemas.microsoft.com/office/drawing/2014/main" id="{B0068DCD-6CCA-7210-9936-06845170A868}"/>
                </a:ext>
              </a:extLst>
            </p:cNvPr>
            <p:cNvSpPr>
              <a:spLocks noChangeAspect="1" noChangeArrowheads="1"/>
            </p:cNvSpPr>
            <p:nvPr/>
          </p:nvSpPr>
          <p:spPr bwMode="auto">
            <a:xfrm>
              <a:off x="837" y="2743"/>
              <a:ext cx="1352" cy="31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7425" name="Rectangle 26">
              <a:extLst>
                <a:ext uri="{FF2B5EF4-FFF2-40B4-BE49-F238E27FC236}">
                  <a16:creationId xmlns:a16="http://schemas.microsoft.com/office/drawing/2014/main" id="{6D65BF54-9931-CE8C-B15A-C3AAEA978033}"/>
                </a:ext>
              </a:extLst>
            </p:cNvPr>
            <p:cNvSpPr>
              <a:spLocks noChangeAspect="1" noChangeArrowheads="1"/>
            </p:cNvSpPr>
            <p:nvPr/>
          </p:nvSpPr>
          <p:spPr bwMode="auto">
            <a:xfrm>
              <a:off x="837" y="3057"/>
              <a:ext cx="818" cy="17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7426" name="Line 27">
              <a:extLst>
                <a:ext uri="{FF2B5EF4-FFF2-40B4-BE49-F238E27FC236}">
                  <a16:creationId xmlns:a16="http://schemas.microsoft.com/office/drawing/2014/main" id="{EF4ACFF5-36F4-FB7A-6343-7818D1CF0F2D}"/>
                </a:ext>
              </a:extLst>
            </p:cNvPr>
            <p:cNvSpPr>
              <a:spLocks noChangeAspect="1" noChangeShapeType="1"/>
            </p:cNvSpPr>
            <p:nvPr/>
          </p:nvSpPr>
          <p:spPr bwMode="auto">
            <a:xfrm>
              <a:off x="1530" y="3057"/>
              <a:ext cx="0" cy="17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17427" name="Line 28">
              <a:extLst>
                <a:ext uri="{FF2B5EF4-FFF2-40B4-BE49-F238E27FC236}">
                  <a16:creationId xmlns:a16="http://schemas.microsoft.com/office/drawing/2014/main" id="{15B50287-D65C-EE70-709E-E281B351D9CF}"/>
                </a:ext>
              </a:extLst>
            </p:cNvPr>
            <p:cNvSpPr>
              <a:spLocks noChangeAspect="1" noChangeShapeType="1"/>
            </p:cNvSpPr>
            <p:nvPr/>
          </p:nvSpPr>
          <p:spPr bwMode="auto">
            <a:xfrm>
              <a:off x="837" y="2903"/>
              <a:ext cx="13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nvGrpSpPr>
            <p:cNvPr id="17428" name="Group 29">
              <a:extLst>
                <a:ext uri="{FF2B5EF4-FFF2-40B4-BE49-F238E27FC236}">
                  <a16:creationId xmlns:a16="http://schemas.microsoft.com/office/drawing/2014/main" id="{BC333C36-63B8-5604-E8CB-918C9B6F9A16}"/>
                </a:ext>
              </a:extLst>
            </p:cNvPr>
            <p:cNvGrpSpPr>
              <a:grpSpLocks/>
            </p:cNvGrpSpPr>
            <p:nvPr/>
          </p:nvGrpSpPr>
          <p:grpSpPr bwMode="auto">
            <a:xfrm>
              <a:off x="2964" y="2581"/>
              <a:ext cx="413" cy="313"/>
              <a:chOff x="2976" y="728"/>
              <a:chExt cx="461" cy="313"/>
            </a:xfrm>
          </p:grpSpPr>
          <p:sp>
            <p:nvSpPr>
              <p:cNvPr id="17429" name="Rectangle 30">
                <a:extLst>
                  <a:ext uri="{FF2B5EF4-FFF2-40B4-BE49-F238E27FC236}">
                    <a16:creationId xmlns:a16="http://schemas.microsoft.com/office/drawing/2014/main" id="{CD1C0E2B-CE82-D8C5-D9FB-AFB5135FA0E6}"/>
                  </a:ext>
                </a:extLst>
              </p:cNvPr>
              <p:cNvSpPr>
                <a:spLocks noChangeAspect="1" noChangeArrowheads="1"/>
              </p:cNvSpPr>
              <p:nvPr/>
            </p:nvSpPr>
            <p:spPr bwMode="auto">
              <a:xfrm>
                <a:off x="2976" y="728"/>
                <a:ext cx="461" cy="31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17430" name="Line 31">
                <a:extLst>
                  <a:ext uri="{FF2B5EF4-FFF2-40B4-BE49-F238E27FC236}">
                    <a16:creationId xmlns:a16="http://schemas.microsoft.com/office/drawing/2014/main" id="{396F5754-97E9-4333-4D20-636606C2D5BB}"/>
                  </a:ext>
                </a:extLst>
              </p:cNvPr>
              <p:cNvSpPr>
                <a:spLocks noChangeAspect="1" noChangeShapeType="1"/>
              </p:cNvSpPr>
              <p:nvPr/>
            </p:nvSpPr>
            <p:spPr bwMode="auto">
              <a:xfrm>
                <a:off x="2976" y="881"/>
                <a:ext cx="46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sp>
        <p:nvSpPr>
          <p:cNvPr id="21536" name="Text Box 32">
            <a:extLst>
              <a:ext uri="{FF2B5EF4-FFF2-40B4-BE49-F238E27FC236}">
                <a16:creationId xmlns:a16="http://schemas.microsoft.com/office/drawing/2014/main" id="{C7682A6E-4041-9736-E669-0F6D0F2AB326}"/>
              </a:ext>
            </a:extLst>
          </p:cNvPr>
          <p:cNvSpPr txBox="1">
            <a:spLocks noChangeArrowheads="1"/>
          </p:cNvSpPr>
          <p:nvPr/>
        </p:nvSpPr>
        <p:spPr bwMode="auto">
          <a:xfrm>
            <a:off x="4724400" y="1938338"/>
            <a:ext cx="44196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Look at sub-task 1, Find room. The </a:t>
            </a:r>
            <a:r>
              <a:rPr lang="en-US" altLang="da-DK" b="0"/>
              <a:t>user may have to choose among hundreds of rooms and select dates a year ahead. The table shows that search criteria such as the room type and the period for the stay are needed. We can conveniently add these criteria as fields to the Rooms window.</a:t>
            </a:r>
          </a:p>
        </p:txBody>
      </p:sp>
      <p:sp>
        <p:nvSpPr>
          <p:cNvPr id="21540" name="Text Box 36">
            <a:extLst>
              <a:ext uri="{FF2B5EF4-FFF2-40B4-BE49-F238E27FC236}">
                <a16:creationId xmlns:a16="http://schemas.microsoft.com/office/drawing/2014/main" id="{070B7650-8F01-8C31-6D6F-FDAF56089047}"/>
              </a:ext>
            </a:extLst>
          </p:cNvPr>
          <p:cNvSpPr txBox="1">
            <a:spLocks noChangeArrowheads="1"/>
          </p:cNvSpPr>
          <p:nvPr/>
        </p:nvSpPr>
        <p:spPr bwMode="auto">
          <a:xfrm>
            <a:off x="5791200" y="3657600"/>
            <a:ext cx="3352800" cy="1749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t> 	When we check in a guest who has booked already, the table shows that we need to see his Stay window. But first we must find him by name, phone number, arrival date, etc. We need a new virtual window for this, </a:t>
            </a:r>
            <a:r>
              <a:rPr lang="en-US" altLang="da-DK"/>
              <a:t>FindGuest</a:t>
            </a:r>
            <a:r>
              <a:rPr lang="en-US" altLang="da-DK" b="0"/>
              <a:t>. Here is a possible graphical design of it.</a:t>
            </a:r>
          </a:p>
        </p:txBody>
      </p:sp>
      <p:sp>
        <p:nvSpPr>
          <p:cNvPr id="21537" name="Text Box 33">
            <a:extLst>
              <a:ext uri="{FF2B5EF4-FFF2-40B4-BE49-F238E27FC236}">
                <a16:creationId xmlns:a16="http://schemas.microsoft.com/office/drawing/2014/main" id="{9BEBF70E-ACA1-7483-00A5-6BA1579D99DB}"/>
              </a:ext>
            </a:extLst>
          </p:cNvPr>
          <p:cNvSpPr txBox="1">
            <a:spLocks noChangeArrowheads="1"/>
          </p:cNvSpPr>
          <p:nvPr/>
        </p:nvSpPr>
        <p:spPr bwMode="auto">
          <a:xfrm>
            <a:off x="5791200" y="5410200"/>
            <a:ext cx="33528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t> 	The designer couldn’t resist putting a </a:t>
            </a:r>
            <a:r>
              <a:rPr lang="en-US" altLang="da-DK"/>
              <a:t>Search</a:t>
            </a:r>
            <a:r>
              <a:rPr lang="en-US" altLang="da-DK" b="0"/>
              <a:t> button on the screen, but in principle, buttons belong to a later stage in the systematic design.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21538"/>
                                        </p:tgtEl>
                                        <p:attrNameLst>
                                          <p:attrName>style.visibility</p:attrName>
                                        </p:attrNameLst>
                                      </p:cBhvr>
                                      <p:to>
                                        <p:strVal val="visible"/>
                                      </p:to>
                                    </p:set>
                                    <p:animEffect transition="in" filter="blinds(vertical)">
                                      <p:cBhvr>
                                        <p:cTn id="7" dur="500"/>
                                        <p:tgtEl>
                                          <p:spTgt spid="21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153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2154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5" fill="hold" nodeType="clickEffect">
                                  <p:stCondLst>
                                    <p:cond delay="0"/>
                                  </p:stCondLst>
                                  <p:childTnLst>
                                    <p:set>
                                      <p:cBhvr>
                                        <p:cTn id="19" dur="1" fill="hold">
                                          <p:stCondLst>
                                            <p:cond delay="0"/>
                                          </p:stCondLst>
                                        </p:cTn>
                                        <p:tgtEl>
                                          <p:spTgt spid="21539"/>
                                        </p:tgtEl>
                                        <p:attrNameLst>
                                          <p:attrName>style.visibility</p:attrName>
                                        </p:attrNameLst>
                                      </p:cBhvr>
                                      <p:to>
                                        <p:strVal val="visible"/>
                                      </p:to>
                                    </p:set>
                                    <p:animEffect transition="in" filter="blinds(vertical)">
                                      <p:cBhvr>
                                        <p:cTn id="20" dur="500"/>
                                        <p:tgtEl>
                                          <p:spTgt spid="2153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21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6" grpId="0" autoUpdateAnimBg="0"/>
      <p:bldP spid="21540" grpId="0" autoUpdateAnimBg="0"/>
      <p:bldP spid="2153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F1D1FF94-72BD-3176-6203-FFFFEDF11B8E}"/>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29C89190-4AB4-40B6-A6DE-4882010E2E56}" type="slidenum">
              <a:rPr lang="en-US" altLang="da-DK" sz="1800" u="sng"/>
              <a:pPr/>
              <a:t>11</a:t>
            </a:fld>
            <a:r>
              <a:rPr lang="da-DK" altLang="da-DK" sz="1800" u="sng"/>
              <a:t>. </a:t>
            </a:r>
            <a:r>
              <a:rPr lang="en-US" altLang="da-DK" sz="1800" u="sng"/>
              <a:t>Checking the design so far</a:t>
            </a:r>
            <a:endParaRPr lang="en-US" altLang="da-DK" sz="2400" u="sng"/>
          </a:p>
        </p:txBody>
      </p:sp>
      <p:sp>
        <p:nvSpPr>
          <p:cNvPr id="19459" name="Text Box 12">
            <a:extLst>
              <a:ext uri="{FF2B5EF4-FFF2-40B4-BE49-F238E27FC236}">
                <a16:creationId xmlns:a16="http://schemas.microsoft.com/office/drawing/2014/main" id="{FC67882A-0F59-1DCD-4497-7DCA2EFAE8DD}"/>
              </a:ext>
            </a:extLst>
          </p:cNvPr>
          <p:cNvSpPr txBox="1">
            <a:spLocks noChangeArrowheads="1"/>
          </p:cNvSpPr>
          <p:nvPr/>
        </p:nvSpPr>
        <p:spPr bwMode="auto">
          <a:xfrm>
            <a:off x="3962400" y="457200"/>
            <a:ext cx="51816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Until now the design has been driven by the designer’s understanding and logic</a:t>
            </a:r>
            <a:r>
              <a:rPr lang="en-US" altLang="da-DK" b="0"/>
              <a:t>. It is time to see whether users understand the virtual windows. Show a user the virtual windows one by one. </a:t>
            </a:r>
            <a:r>
              <a:rPr lang="en-US" altLang="da-DK"/>
              <a:t>Don’t</a:t>
            </a:r>
            <a:r>
              <a:rPr lang="en-US" altLang="da-DK" b="0"/>
              <a:t> explain what they show, but ask what the user believes they show, whether something is missing, etc. We call this an </a:t>
            </a:r>
            <a:r>
              <a:rPr lang="en-US" altLang="da-DK"/>
              <a:t>understandability test</a:t>
            </a:r>
            <a:r>
              <a:rPr lang="en-US" altLang="da-DK" b="0"/>
              <a:t>.</a:t>
            </a:r>
          </a:p>
        </p:txBody>
      </p:sp>
      <p:grpSp>
        <p:nvGrpSpPr>
          <p:cNvPr id="28756" name="Group 84">
            <a:extLst>
              <a:ext uri="{FF2B5EF4-FFF2-40B4-BE49-F238E27FC236}">
                <a16:creationId xmlns:a16="http://schemas.microsoft.com/office/drawing/2014/main" id="{5BE24AD1-08C3-B161-D85A-2E1ED50D063C}"/>
              </a:ext>
            </a:extLst>
          </p:cNvPr>
          <p:cNvGrpSpPr>
            <a:grpSpLocks/>
          </p:cNvGrpSpPr>
          <p:nvPr/>
        </p:nvGrpSpPr>
        <p:grpSpPr bwMode="auto">
          <a:xfrm>
            <a:off x="4114800" y="3746500"/>
            <a:ext cx="4624388" cy="2806700"/>
            <a:chOff x="2592" y="2360"/>
            <a:chExt cx="2913" cy="1768"/>
          </a:xfrm>
        </p:grpSpPr>
        <p:sp>
          <p:nvSpPr>
            <p:cNvPr id="19486" name="Text Box 32">
              <a:extLst>
                <a:ext uri="{FF2B5EF4-FFF2-40B4-BE49-F238E27FC236}">
                  <a16:creationId xmlns:a16="http://schemas.microsoft.com/office/drawing/2014/main" id="{035518C9-0E25-F581-0347-9FD192FBC2CB}"/>
                </a:ext>
              </a:extLst>
            </p:cNvPr>
            <p:cNvSpPr txBox="1">
              <a:spLocks noChangeArrowheads="1"/>
            </p:cNvSpPr>
            <p:nvPr/>
          </p:nvSpPr>
          <p:spPr bwMode="auto">
            <a:xfrm>
              <a:off x="2592" y="3175"/>
              <a:ext cx="2913" cy="95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lstStyle>
              <a:lvl1pPr>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1pPr>
              <a:lvl2pPr marL="742950" indent="-285750">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2pPr>
              <a:lvl3pPr marL="1143000" indent="-228600">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3pPr>
              <a:lvl4pPr marL="1600200" indent="-228600">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4pPr>
              <a:lvl5pPr marL="2057400" indent="-228600">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143000" algn="l"/>
                  <a:tab pos="1714500" algn="l"/>
                  <a:tab pos="2286000" algn="l"/>
                  <a:tab pos="2857500" algn="l"/>
                  <a:tab pos="3429000" algn="l"/>
                  <a:tab pos="4000500" algn="l"/>
                </a:tabLst>
                <a:defRPr sz="1400" b="1">
                  <a:solidFill>
                    <a:schemeClr val="tx1"/>
                  </a:solidFill>
                  <a:latin typeface="Arial" panose="020B0604020202020204" pitchFamily="34" charset="0"/>
                </a:defRPr>
              </a:lvl9pPr>
            </a:lstStyle>
            <a:p>
              <a:pPr>
                <a:lnSpc>
                  <a:spcPct val="150000"/>
                </a:lnSpc>
              </a:pPr>
              <a:r>
                <a:rPr lang="en-US" altLang="da-DK" sz="1200">
                  <a:latin typeface="Arial Narrow" panose="020B0606020202030204" pitchFamily="34" charset="0"/>
                </a:rPr>
                <a:t>Stay	CRE  	CRED	  R  	 RE	  RED	  R	</a:t>
              </a:r>
            </a:p>
            <a:p>
              <a:pPr>
                <a:lnSpc>
                  <a:spcPct val="150000"/>
                </a:lnSpc>
              </a:pPr>
              <a:r>
                <a:rPr lang="en-US" altLang="da-DK" sz="1200">
                  <a:latin typeface="Arial Narrow" panose="020B0606020202030204" pitchFamily="34" charset="0"/>
                </a:rPr>
                <a:t>Rooms	  	 	CREDO	 RE    O	</a:t>
              </a:r>
            </a:p>
            <a:p>
              <a:pPr>
                <a:lnSpc>
                  <a:spcPct val="150000"/>
                </a:lnSpc>
              </a:pPr>
              <a:r>
                <a:rPr lang="en-US" altLang="da-DK" sz="1200">
                  <a:latin typeface="Arial Narrow" panose="020B0606020202030204" pitchFamily="34" charset="0"/>
                </a:rPr>
                <a:t>Breakfast			  R		CREDO	  R</a:t>
              </a:r>
            </a:p>
            <a:p>
              <a:pPr>
                <a:lnSpc>
                  <a:spcPct val="150000"/>
                </a:lnSpc>
              </a:pPr>
              <a:r>
                <a:rPr lang="en-US" altLang="da-DK" sz="1200">
                  <a:latin typeface="Arial Narrow" panose="020B0606020202030204" pitchFamily="34" charset="0"/>
                </a:rPr>
                <a:t>Service charges						CREDO</a:t>
              </a:r>
            </a:p>
            <a:p>
              <a:pPr>
                <a:lnSpc>
                  <a:spcPct val="150000"/>
                </a:lnSpc>
              </a:pPr>
              <a:r>
                <a:rPr lang="en-US" altLang="da-DK" sz="1200">
                  <a:latin typeface="Arial Narrow" panose="020B0606020202030204" pitchFamily="34" charset="0"/>
                </a:rPr>
                <a:t>Missing?	       DO	          O		 (C   D)</a:t>
              </a:r>
            </a:p>
          </p:txBody>
        </p:sp>
        <p:sp>
          <p:nvSpPr>
            <p:cNvPr id="19487" name="Text Box 34">
              <a:extLst>
                <a:ext uri="{FF2B5EF4-FFF2-40B4-BE49-F238E27FC236}">
                  <a16:creationId xmlns:a16="http://schemas.microsoft.com/office/drawing/2014/main" id="{CC480199-CBD3-E85A-6CB4-E308EF8B7A66}"/>
                </a:ext>
              </a:extLst>
            </p:cNvPr>
            <p:cNvSpPr txBox="1">
              <a:spLocks noChangeArrowheads="1"/>
            </p:cNvSpPr>
            <p:nvPr/>
          </p:nvSpPr>
          <p:spPr bwMode="auto">
            <a:xfrm rot="-5400000">
              <a:off x="4090" y="1814"/>
              <a:ext cx="657" cy="2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spcAft>
                  <a:spcPct val="28000"/>
                </a:spcAft>
              </a:pPr>
              <a:r>
                <a:rPr lang="en-GB" altLang="da-DK" noProof="1">
                  <a:latin typeface="Arial Narrow" panose="020B0606020202030204" pitchFamily="34" charset="0"/>
                </a:rPr>
                <a:t>Guest</a:t>
              </a:r>
            </a:p>
            <a:p>
              <a:pPr>
                <a:spcBef>
                  <a:spcPct val="145000"/>
                </a:spcBef>
                <a:spcAft>
                  <a:spcPct val="28000"/>
                </a:spcAft>
              </a:pPr>
              <a:r>
                <a:rPr lang="en-GB" altLang="da-DK" noProof="1">
                  <a:latin typeface="Arial Narrow" panose="020B0606020202030204" pitchFamily="34" charset="0"/>
                </a:rPr>
                <a:t>Stay</a:t>
              </a:r>
            </a:p>
            <a:p>
              <a:pPr>
                <a:spcBef>
                  <a:spcPct val="145000"/>
                </a:spcBef>
                <a:spcAft>
                  <a:spcPct val="28000"/>
                </a:spcAft>
              </a:pPr>
              <a:r>
                <a:rPr lang="en-GB" altLang="da-DK" noProof="1">
                  <a:latin typeface="Arial Narrow" panose="020B0606020202030204" pitchFamily="34" charset="0"/>
                </a:rPr>
                <a:t>Room</a:t>
              </a:r>
            </a:p>
            <a:p>
              <a:pPr>
                <a:spcBef>
                  <a:spcPct val="145000"/>
                </a:spcBef>
                <a:spcAft>
                  <a:spcPct val="28000"/>
                </a:spcAft>
              </a:pPr>
              <a:r>
                <a:rPr lang="en-GB" altLang="da-DK" noProof="1">
                  <a:latin typeface="Arial Narrow" panose="020B0606020202030204" pitchFamily="34" charset="0"/>
                </a:rPr>
                <a:t>RoomState</a:t>
              </a:r>
            </a:p>
            <a:p>
              <a:pPr>
                <a:spcBef>
                  <a:spcPct val="145000"/>
                </a:spcBef>
                <a:spcAft>
                  <a:spcPct val="28000"/>
                </a:spcAft>
              </a:pPr>
              <a:r>
                <a:rPr lang="en-GB" altLang="da-DK" noProof="1">
                  <a:latin typeface="Arial Narrow" panose="020B0606020202030204" pitchFamily="34" charset="0"/>
                </a:rPr>
                <a:t>Service</a:t>
              </a:r>
            </a:p>
            <a:p>
              <a:pPr>
                <a:spcBef>
                  <a:spcPct val="145000"/>
                </a:spcBef>
                <a:spcAft>
                  <a:spcPct val="28000"/>
                </a:spcAft>
              </a:pPr>
              <a:r>
                <a:rPr lang="en-GB" altLang="da-DK" noProof="1">
                  <a:latin typeface="Arial Narrow" panose="020B0606020202030204" pitchFamily="34" charset="0"/>
                </a:rPr>
                <a:t>ServiceType</a:t>
              </a:r>
            </a:p>
          </p:txBody>
        </p:sp>
        <p:sp>
          <p:nvSpPr>
            <p:cNvPr id="19488" name="Rectangle 35">
              <a:extLst>
                <a:ext uri="{FF2B5EF4-FFF2-40B4-BE49-F238E27FC236}">
                  <a16:creationId xmlns:a16="http://schemas.microsoft.com/office/drawing/2014/main" id="{21A3654A-7484-D7B7-6B46-1392B8CD6D07}"/>
                </a:ext>
              </a:extLst>
            </p:cNvPr>
            <p:cNvSpPr>
              <a:spLocks noChangeArrowheads="1"/>
            </p:cNvSpPr>
            <p:nvPr/>
          </p:nvSpPr>
          <p:spPr bwMode="auto">
            <a:xfrm>
              <a:off x="2592" y="2360"/>
              <a:ext cx="2913" cy="176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19489" name="Group 36">
              <a:extLst>
                <a:ext uri="{FF2B5EF4-FFF2-40B4-BE49-F238E27FC236}">
                  <a16:creationId xmlns:a16="http://schemas.microsoft.com/office/drawing/2014/main" id="{EEFBB272-564F-0230-3EF4-308B6ED684A2}"/>
                </a:ext>
              </a:extLst>
            </p:cNvPr>
            <p:cNvGrpSpPr>
              <a:grpSpLocks/>
            </p:cNvGrpSpPr>
            <p:nvPr/>
          </p:nvGrpSpPr>
          <p:grpSpPr bwMode="auto">
            <a:xfrm>
              <a:off x="3310" y="2360"/>
              <a:ext cx="1851" cy="1768"/>
              <a:chOff x="1285" y="925"/>
              <a:chExt cx="2099" cy="2747"/>
            </a:xfrm>
          </p:grpSpPr>
          <p:sp>
            <p:nvSpPr>
              <p:cNvPr id="19498" name="Line 37">
                <a:extLst>
                  <a:ext uri="{FF2B5EF4-FFF2-40B4-BE49-F238E27FC236}">
                    <a16:creationId xmlns:a16="http://schemas.microsoft.com/office/drawing/2014/main" id="{37C3A950-7686-A417-95A5-CD4BCA5C543B}"/>
                  </a:ext>
                </a:extLst>
              </p:cNvPr>
              <p:cNvSpPr>
                <a:spLocks noChangeShapeType="1"/>
              </p:cNvSpPr>
              <p:nvPr/>
            </p:nvSpPr>
            <p:spPr bwMode="auto">
              <a:xfrm>
                <a:off x="1285" y="925"/>
                <a:ext cx="0" cy="274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99" name="Line 38">
                <a:extLst>
                  <a:ext uri="{FF2B5EF4-FFF2-40B4-BE49-F238E27FC236}">
                    <a16:creationId xmlns:a16="http://schemas.microsoft.com/office/drawing/2014/main" id="{AFE76CC9-D9FA-E8A3-C5A2-80220E5C419C}"/>
                  </a:ext>
                </a:extLst>
              </p:cNvPr>
              <p:cNvSpPr>
                <a:spLocks noChangeShapeType="1"/>
              </p:cNvSpPr>
              <p:nvPr/>
            </p:nvSpPr>
            <p:spPr bwMode="auto">
              <a:xfrm>
                <a:off x="1704" y="925"/>
                <a:ext cx="0" cy="274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00" name="Line 39">
                <a:extLst>
                  <a:ext uri="{FF2B5EF4-FFF2-40B4-BE49-F238E27FC236}">
                    <a16:creationId xmlns:a16="http://schemas.microsoft.com/office/drawing/2014/main" id="{914EC8E7-1489-99AE-2A31-586179E05F46}"/>
                  </a:ext>
                </a:extLst>
              </p:cNvPr>
              <p:cNvSpPr>
                <a:spLocks noChangeShapeType="1"/>
              </p:cNvSpPr>
              <p:nvPr/>
            </p:nvSpPr>
            <p:spPr bwMode="auto">
              <a:xfrm>
                <a:off x="2124" y="925"/>
                <a:ext cx="0" cy="274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01" name="Line 40">
                <a:extLst>
                  <a:ext uri="{FF2B5EF4-FFF2-40B4-BE49-F238E27FC236}">
                    <a16:creationId xmlns:a16="http://schemas.microsoft.com/office/drawing/2014/main" id="{7D144F49-9302-45FA-937C-3C31BD596311}"/>
                  </a:ext>
                </a:extLst>
              </p:cNvPr>
              <p:cNvSpPr>
                <a:spLocks noChangeShapeType="1"/>
              </p:cNvSpPr>
              <p:nvPr/>
            </p:nvSpPr>
            <p:spPr bwMode="auto">
              <a:xfrm>
                <a:off x="2544" y="925"/>
                <a:ext cx="0" cy="274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02" name="Line 41">
                <a:extLst>
                  <a:ext uri="{FF2B5EF4-FFF2-40B4-BE49-F238E27FC236}">
                    <a16:creationId xmlns:a16="http://schemas.microsoft.com/office/drawing/2014/main" id="{AB993C28-31C6-2297-4134-E11AF15931B6}"/>
                  </a:ext>
                </a:extLst>
              </p:cNvPr>
              <p:cNvSpPr>
                <a:spLocks noChangeShapeType="1"/>
              </p:cNvSpPr>
              <p:nvPr/>
            </p:nvSpPr>
            <p:spPr bwMode="auto">
              <a:xfrm>
                <a:off x="2964" y="925"/>
                <a:ext cx="0" cy="274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03" name="Line 42">
                <a:extLst>
                  <a:ext uri="{FF2B5EF4-FFF2-40B4-BE49-F238E27FC236}">
                    <a16:creationId xmlns:a16="http://schemas.microsoft.com/office/drawing/2014/main" id="{0B778E7A-2EBC-6310-12D7-15FA22165874}"/>
                  </a:ext>
                </a:extLst>
              </p:cNvPr>
              <p:cNvSpPr>
                <a:spLocks noChangeShapeType="1"/>
              </p:cNvSpPr>
              <p:nvPr/>
            </p:nvSpPr>
            <p:spPr bwMode="auto">
              <a:xfrm>
                <a:off x="3384" y="925"/>
                <a:ext cx="0" cy="274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19490" name="Group 50">
              <a:extLst>
                <a:ext uri="{FF2B5EF4-FFF2-40B4-BE49-F238E27FC236}">
                  <a16:creationId xmlns:a16="http://schemas.microsoft.com/office/drawing/2014/main" id="{6381AD2A-67C8-8522-1E0A-7D263BF84943}"/>
                </a:ext>
              </a:extLst>
            </p:cNvPr>
            <p:cNvGrpSpPr>
              <a:grpSpLocks/>
            </p:cNvGrpSpPr>
            <p:nvPr/>
          </p:nvGrpSpPr>
          <p:grpSpPr bwMode="auto">
            <a:xfrm>
              <a:off x="2592" y="3408"/>
              <a:ext cx="2913" cy="528"/>
              <a:chOff x="399" y="2688"/>
              <a:chExt cx="3506" cy="528"/>
            </a:xfrm>
          </p:grpSpPr>
          <p:sp>
            <p:nvSpPr>
              <p:cNvPr id="19494" name="Line 43">
                <a:extLst>
                  <a:ext uri="{FF2B5EF4-FFF2-40B4-BE49-F238E27FC236}">
                    <a16:creationId xmlns:a16="http://schemas.microsoft.com/office/drawing/2014/main" id="{D6CC04D2-A3AB-B4CA-6409-30F4C8FD0058}"/>
                  </a:ext>
                </a:extLst>
              </p:cNvPr>
              <p:cNvSpPr>
                <a:spLocks noChangeShapeType="1"/>
              </p:cNvSpPr>
              <p:nvPr/>
            </p:nvSpPr>
            <p:spPr bwMode="auto">
              <a:xfrm>
                <a:off x="399" y="2688"/>
                <a:ext cx="350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95" name="Line 44">
                <a:extLst>
                  <a:ext uri="{FF2B5EF4-FFF2-40B4-BE49-F238E27FC236}">
                    <a16:creationId xmlns:a16="http://schemas.microsoft.com/office/drawing/2014/main" id="{F8C7D2C1-B151-BBE2-F47C-BD9073CB9377}"/>
                  </a:ext>
                </a:extLst>
              </p:cNvPr>
              <p:cNvSpPr>
                <a:spLocks noChangeShapeType="1"/>
              </p:cNvSpPr>
              <p:nvPr/>
            </p:nvSpPr>
            <p:spPr bwMode="auto">
              <a:xfrm>
                <a:off x="399" y="2864"/>
                <a:ext cx="350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96" name="Line 45">
                <a:extLst>
                  <a:ext uri="{FF2B5EF4-FFF2-40B4-BE49-F238E27FC236}">
                    <a16:creationId xmlns:a16="http://schemas.microsoft.com/office/drawing/2014/main" id="{7E08502F-8A26-0B66-F6AD-7EBF336D0279}"/>
                  </a:ext>
                </a:extLst>
              </p:cNvPr>
              <p:cNvSpPr>
                <a:spLocks noChangeShapeType="1"/>
              </p:cNvSpPr>
              <p:nvPr/>
            </p:nvSpPr>
            <p:spPr bwMode="auto">
              <a:xfrm>
                <a:off x="399" y="3040"/>
                <a:ext cx="350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97" name="Line 46">
                <a:extLst>
                  <a:ext uri="{FF2B5EF4-FFF2-40B4-BE49-F238E27FC236}">
                    <a16:creationId xmlns:a16="http://schemas.microsoft.com/office/drawing/2014/main" id="{6AC11372-3CBF-EB80-F57C-7F6972C68327}"/>
                  </a:ext>
                </a:extLst>
              </p:cNvPr>
              <p:cNvSpPr>
                <a:spLocks noChangeShapeType="1"/>
              </p:cNvSpPr>
              <p:nvPr/>
            </p:nvSpPr>
            <p:spPr bwMode="auto">
              <a:xfrm>
                <a:off x="399" y="3216"/>
                <a:ext cx="350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9491" name="Line 47">
              <a:extLst>
                <a:ext uri="{FF2B5EF4-FFF2-40B4-BE49-F238E27FC236}">
                  <a16:creationId xmlns:a16="http://schemas.microsoft.com/office/drawing/2014/main" id="{E2CADCD7-368F-A16F-54AE-7241C9D385A8}"/>
                </a:ext>
              </a:extLst>
            </p:cNvPr>
            <p:cNvSpPr>
              <a:spLocks noChangeShapeType="1"/>
            </p:cNvSpPr>
            <p:nvPr/>
          </p:nvSpPr>
          <p:spPr bwMode="auto">
            <a:xfrm>
              <a:off x="2592" y="2360"/>
              <a:ext cx="705" cy="80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92" name="Text Box 48">
              <a:extLst>
                <a:ext uri="{FF2B5EF4-FFF2-40B4-BE49-F238E27FC236}">
                  <a16:creationId xmlns:a16="http://schemas.microsoft.com/office/drawing/2014/main" id="{55A6D6D2-2EB8-48ED-FE7A-5A9AD97A7128}"/>
                </a:ext>
              </a:extLst>
            </p:cNvPr>
            <p:cNvSpPr txBox="1">
              <a:spLocks noChangeArrowheads="1"/>
            </p:cNvSpPr>
            <p:nvPr/>
          </p:nvSpPr>
          <p:spPr bwMode="auto">
            <a:xfrm>
              <a:off x="2712" y="2392"/>
              <a:ext cx="61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Database</a:t>
              </a:r>
            </a:p>
          </p:txBody>
        </p:sp>
        <p:sp>
          <p:nvSpPr>
            <p:cNvPr id="19493" name="Text Box 49">
              <a:extLst>
                <a:ext uri="{FF2B5EF4-FFF2-40B4-BE49-F238E27FC236}">
                  <a16:creationId xmlns:a16="http://schemas.microsoft.com/office/drawing/2014/main" id="{72AB931F-EA8D-C7A8-0F14-E8E59C20B8AC}"/>
                </a:ext>
              </a:extLst>
            </p:cNvPr>
            <p:cNvSpPr txBox="1">
              <a:spLocks noChangeArrowheads="1"/>
            </p:cNvSpPr>
            <p:nvPr/>
          </p:nvSpPr>
          <p:spPr bwMode="auto">
            <a:xfrm>
              <a:off x="2604" y="2771"/>
              <a:ext cx="525"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noProof="1"/>
                <a:t>Virt.</a:t>
              </a:r>
            </a:p>
            <a:p>
              <a:r>
                <a:rPr lang="en-GB" altLang="da-DK" noProof="1"/>
                <a:t>window</a:t>
              </a:r>
            </a:p>
          </p:txBody>
        </p:sp>
      </p:grpSp>
      <p:grpSp>
        <p:nvGrpSpPr>
          <p:cNvPr id="19461" name="Group 77">
            <a:extLst>
              <a:ext uri="{FF2B5EF4-FFF2-40B4-BE49-F238E27FC236}">
                <a16:creationId xmlns:a16="http://schemas.microsoft.com/office/drawing/2014/main" id="{9031EC54-903D-17CD-F72A-60B51CBCFD7B}"/>
              </a:ext>
            </a:extLst>
          </p:cNvPr>
          <p:cNvGrpSpPr>
            <a:grpSpLocks/>
          </p:cNvGrpSpPr>
          <p:nvPr/>
        </p:nvGrpSpPr>
        <p:grpSpPr bwMode="auto">
          <a:xfrm>
            <a:off x="457200" y="1252538"/>
            <a:ext cx="2363788" cy="1492250"/>
            <a:chOff x="3168" y="2552"/>
            <a:chExt cx="1664" cy="1051"/>
          </a:xfrm>
        </p:grpSpPr>
        <p:sp>
          <p:nvSpPr>
            <p:cNvPr id="19468" name="Freeform 53">
              <a:extLst>
                <a:ext uri="{FF2B5EF4-FFF2-40B4-BE49-F238E27FC236}">
                  <a16:creationId xmlns:a16="http://schemas.microsoft.com/office/drawing/2014/main" id="{AEEB3A8A-13D9-1D95-7077-967A7D3F992D}"/>
                </a:ext>
              </a:extLst>
            </p:cNvPr>
            <p:cNvSpPr>
              <a:spLocks/>
            </p:cNvSpPr>
            <p:nvPr/>
          </p:nvSpPr>
          <p:spPr bwMode="auto">
            <a:xfrm>
              <a:off x="3168" y="2736"/>
              <a:ext cx="1596" cy="531"/>
            </a:xfrm>
            <a:custGeom>
              <a:avLst/>
              <a:gdLst>
                <a:gd name="T0" fmla="*/ 268 w 3168"/>
                <a:gd name="T1" fmla="*/ 0 h 1056"/>
                <a:gd name="T2" fmla="*/ 0 w 3168"/>
                <a:gd name="T3" fmla="*/ 91 h 1056"/>
                <a:gd name="T4" fmla="*/ 542 w 3168"/>
                <a:gd name="T5" fmla="*/ 267 h 1056"/>
                <a:gd name="T6" fmla="*/ 804 w 3168"/>
                <a:gd name="T7" fmla="*/ 127 h 1056"/>
                <a:gd name="T8" fmla="*/ 268 w 3168"/>
                <a:gd name="T9" fmla="*/ 0 h 10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68" h="1056">
                  <a:moveTo>
                    <a:pt x="1056" y="0"/>
                  </a:moveTo>
                  <a:lnTo>
                    <a:pt x="0" y="360"/>
                  </a:lnTo>
                  <a:lnTo>
                    <a:pt x="2136" y="1056"/>
                  </a:lnTo>
                  <a:lnTo>
                    <a:pt x="3168" y="504"/>
                  </a:lnTo>
                  <a:lnTo>
                    <a:pt x="1056" y="0"/>
                  </a:lnTo>
                  <a:close/>
                </a:path>
              </a:pathLst>
            </a:custGeom>
            <a:solidFill>
              <a:srgbClr val="99FF66"/>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69" name="Freeform 72">
              <a:extLst>
                <a:ext uri="{FF2B5EF4-FFF2-40B4-BE49-F238E27FC236}">
                  <a16:creationId xmlns:a16="http://schemas.microsoft.com/office/drawing/2014/main" id="{F40E1A9D-DA05-C854-4685-EC1876C84684}"/>
                </a:ext>
              </a:extLst>
            </p:cNvPr>
            <p:cNvSpPr>
              <a:spLocks/>
            </p:cNvSpPr>
            <p:nvPr/>
          </p:nvSpPr>
          <p:spPr bwMode="auto">
            <a:xfrm>
              <a:off x="3792" y="2876"/>
              <a:ext cx="392" cy="168"/>
            </a:xfrm>
            <a:custGeom>
              <a:avLst/>
              <a:gdLst>
                <a:gd name="T0" fmla="*/ 196 w 392"/>
                <a:gd name="T1" fmla="*/ 0 h 168"/>
                <a:gd name="T2" fmla="*/ 0 w 392"/>
                <a:gd name="T3" fmla="*/ 100 h 168"/>
                <a:gd name="T4" fmla="*/ 196 w 392"/>
                <a:gd name="T5" fmla="*/ 168 h 168"/>
                <a:gd name="T6" fmla="*/ 392 w 392"/>
                <a:gd name="T7" fmla="*/ 60 h 168"/>
                <a:gd name="T8" fmla="*/ 196 w 392"/>
                <a:gd name="T9" fmla="*/ 0 h 1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68">
                  <a:moveTo>
                    <a:pt x="196" y="0"/>
                  </a:moveTo>
                  <a:lnTo>
                    <a:pt x="0" y="100"/>
                  </a:lnTo>
                  <a:lnTo>
                    <a:pt x="196" y="168"/>
                  </a:lnTo>
                  <a:lnTo>
                    <a:pt x="392" y="60"/>
                  </a:lnTo>
                  <a:lnTo>
                    <a:pt x="196" y="0"/>
                  </a:lnTo>
                  <a:close/>
                </a:path>
              </a:pathLst>
            </a:custGeom>
            <a:solidFill>
              <a:schemeClr val="bg1"/>
            </a:solidFill>
            <a:ln w="31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0" name="Freeform 71">
              <a:extLst>
                <a:ext uri="{FF2B5EF4-FFF2-40B4-BE49-F238E27FC236}">
                  <a16:creationId xmlns:a16="http://schemas.microsoft.com/office/drawing/2014/main" id="{1D2A79B3-15A1-0476-D0D9-F8FD9C238578}"/>
                </a:ext>
              </a:extLst>
            </p:cNvPr>
            <p:cNvSpPr>
              <a:spLocks/>
            </p:cNvSpPr>
            <p:nvPr/>
          </p:nvSpPr>
          <p:spPr bwMode="auto">
            <a:xfrm>
              <a:off x="3590" y="2810"/>
              <a:ext cx="380" cy="148"/>
            </a:xfrm>
            <a:custGeom>
              <a:avLst/>
              <a:gdLst>
                <a:gd name="T0" fmla="*/ 204 w 380"/>
                <a:gd name="T1" fmla="*/ 0 h 148"/>
                <a:gd name="T2" fmla="*/ 0 w 380"/>
                <a:gd name="T3" fmla="*/ 88 h 148"/>
                <a:gd name="T4" fmla="*/ 166 w 380"/>
                <a:gd name="T5" fmla="*/ 148 h 148"/>
                <a:gd name="T6" fmla="*/ 380 w 380"/>
                <a:gd name="T7" fmla="*/ 44 h 148"/>
                <a:gd name="T8" fmla="*/ 204 w 380"/>
                <a:gd name="T9" fmla="*/ 0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0" h="148">
                  <a:moveTo>
                    <a:pt x="204" y="0"/>
                  </a:moveTo>
                  <a:lnTo>
                    <a:pt x="0" y="88"/>
                  </a:lnTo>
                  <a:lnTo>
                    <a:pt x="166" y="148"/>
                  </a:lnTo>
                  <a:lnTo>
                    <a:pt x="380" y="44"/>
                  </a:lnTo>
                  <a:lnTo>
                    <a:pt x="204" y="0"/>
                  </a:lnTo>
                  <a:close/>
                </a:path>
              </a:pathLst>
            </a:custGeom>
            <a:solidFill>
              <a:schemeClr val="bg1"/>
            </a:solidFill>
            <a:ln w="31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1" name="Freeform 54">
              <a:extLst>
                <a:ext uri="{FF2B5EF4-FFF2-40B4-BE49-F238E27FC236}">
                  <a16:creationId xmlns:a16="http://schemas.microsoft.com/office/drawing/2014/main" id="{DD7F8E32-71FD-9951-5DEA-CFEE6F884C5C}"/>
                </a:ext>
              </a:extLst>
            </p:cNvPr>
            <p:cNvSpPr>
              <a:spLocks/>
            </p:cNvSpPr>
            <p:nvPr/>
          </p:nvSpPr>
          <p:spPr bwMode="auto">
            <a:xfrm>
              <a:off x="3594" y="2906"/>
              <a:ext cx="422" cy="166"/>
            </a:xfrm>
            <a:custGeom>
              <a:avLst/>
              <a:gdLst>
                <a:gd name="T0" fmla="*/ 224 w 422"/>
                <a:gd name="T1" fmla="*/ 0 h 166"/>
                <a:gd name="T2" fmla="*/ 0 w 422"/>
                <a:gd name="T3" fmla="*/ 96 h 166"/>
                <a:gd name="T4" fmla="*/ 208 w 422"/>
                <a:gd name="T5" fmla="*/ 166 h 166"/>
                <a:gd name="T6" fmla="*/ 422 w 422"/>
                <a:gd name="T7" fmla="*/ 62 h 166"/>
                <a:gd name="T8" fmla="*/ 224 w 422"/>
                <a:gd name="T9" fmla="*/ 0 h 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2" h="166">
                  <a:moveTo>
                    <a:pt x="224" y="0"/>
                  </a:moveTo>
                  <a:lnTo>
                    <a:pt x="0" y="96"/>
                  </a:lnTo>
                  <a:lnTo>
                    <a:pt x="208" y="166"/>
                  </a:lnTo>
                  <a:lnTo>
                    <a:pt x="422" y="62"/>
                  </a:lnTo>
                  <a:lnTo>
                    <a:pt x="224" y="0"/>
                  </a:lnTo>
                  <a:close/>
                </a:path>
              </a:pathLst>
            </a:custGeom>
            <a:solidFill>
              <a:schemeClr val="bg1"/>
            </a:solidFill>
            <a:ln w="31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2" name="Freeform 57">
              <a:extLst>
                <a:ext uri="{FF2B5EF4-FFF2-40B4-BE49-F238E27FC236}">
                  <a16:creationId xmlns:a16="http://schemas.microsoft.com/office/drawing/2014/main" id="{EEB014FA-292D-C538-E2CA-86FF1FF5A6D8}"/>
                </a:ext>
              </a:extLst>
            </p:cNvPr>
            <p:cNvSpPr>
              <a:spLocks/>
            </p:cNvSpPr>
            <p:nvPr/>
          </p:nvSpPr>
          <p:spPr bwMode="auto">
            <a:xfrm>
              <a:off x="3756" y="2976"/>
              <a:ext cx="120" cy="90"/>
            </a:xfrm>
            <a:custGeom>
              <a:avLst/>
              <a:gdLst>
                <a:gd name="T0" fmla="*/ 74 w 120"/>
                <a:gd name="T1" fmla="*/ 6 h 90"/>
                <a:gd name="T2" fmla="*/ 116 w 120"/>
                <a:gd name="T3" fmla="*/ 4 h 90"/>
                <a:gd name="T4" fmla="*/ 102 w 120"/>
                <a:gd name="T5" fmla="*/ 64 h 90"/>
                <a:gd name="T6" fmla="*/ 27 w 120"/>
                <a:gd name="T7" fmla="*/ 90 h 90"/>
                <a:gd name="T8" fmla="*/ 0 w 120"/>
                <a:gd name="T9" fmla="*/ 32 h 90"/>
                <a:gd name="T10" fmla="*/ 74 w 120"/>
                <a:gd name="T11" fmla="*/ 6 h 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 h="90">
                  <a:moveTo>
                    <a:pt x="74" y="6"/>
                  </a:moveTo>
                  <a:cubicBezTo>
                    <a:pt x="82" y="28"/>
                    <a:pt x="100" y="0"/>
                    <a:pt x="116" y="4"/>
                  </a:cubicBezTo>
                  <a:cubicBezTo>
                    <a:pt x="118" y="32"/>
                    <a:pt x="120" y="46"/>
                    <a:pt x="102" y="64"/>
                  </a:cubicBezTo>
                  <a:cubicBezTo>
                    <a:pt x="72" y="72"/>
                    <a:pt x="71" y="83"/>
                    <a:pt x="27" y="90"/>
                  </a:cubicBezTo>
                  <a:cubicBezTo>
                    <a:pt x="14" y="74"/>
                    <a:pt x="8" y="56"/>
                    <a:pt x="0" y="32"/>
                  </a:cubicBezTo>
                  <a:cubicBezTo>
                    <a:pt x="27" y="25"/>
                    <a:pt x="46" y="14"/>
                    <a:pt x="74" y="6"/>
                  </a:cubicBezTo>
                  <a:close/>
                </a:path>
              </a:pathLst>
            </a:custGeom>
            <a:solidFill>
              <a:srgbClr val="FFCC66"/>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3" name="Freeform 62">
              <a:extLst>
                <a:ext uri="{FF2B5EF4-FFF2-40B4-BE49-F238E27FC236}">
                  <a16:creationId xmlns:a16="http://schemas.microsoft.com/office/drawing/2014/main" id="{883C02D3-5BBC-5DD5-BF08-0DF3F2B02CF5}"/>
                </a:ext>
              </a:extLst>
            </p:cNvPr>
            <p:cNvSpPr>
              <a:spLocks/>
            </p:cNvSpPr>
            <p:nvPr/>
          </p:nvSpPr>
          <p:spPr bwMode="auto">
            <a:xfrm>
              <a:off x="4106" y="3003"/>
              <a:ext cx="435" cy="171"/>
            </a:xfrm>
            <a:custGeom>
              <a:avLst/>
              <a:gdLst>
                <a:gd name="T0" fmla="*/ 159 w 435"/>
                <a:gd name="T1" fmla="*/ 0 h 171"/>
                <a:gd name="T2" fmla="*/ 0 w 435"/>
                <a:gd name="T3" fmla="*/ 85 h 171"/>
                <a:gd name="T4" fmla="*/ 274 w 435"/>
                <a:gd name="T5" fmla="*/ 171 h 171"/>
                <a:gd name="T6" fmla="*/ 435 w 435"/>
                <a:gd name="T7" fmla="*/ 84 h 171"/>
                <a:gd name="T8" fmla="*/ 159 w 435"/>
                <a:gd name="T9" fmla="*/ 0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171">
                  <a:moveTo>
                    <a:pt x="159" y="0"/>
                  </a:moveTo>
                  <a:lnTo>
                    <a:pt x="0" y="85"/>
                  </a:lnTo>
                  <a:lnTo>
                    <a:pt x="274" y="171"/>
                  </a:lnTo>
                  <a:lnTo>
                    <a:pt x="435" y="84"/>
                  </a:lnTo>
                  <a:lnTo>
                    <a:pt x="159" y="0"/>
                  </a:lnTo>
                  <a:close/>
                </a:path>
              </a:pathLst>
            </a:custGeom>
            <a:solidFill>
              <a:schemeClr val="bg1"/>
            </a:solidFill>
            <a:ln w="31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4" name="Freeform 63">
              <a:extLst>
                <a:ext uri="{FF2B5EF4-FFF2-40B4-BE49-F238E27FC236}">
                  <a16:creationId xmlns:a16="http://schemas.microsoft.com/office/drawing/2014/main" id="{E151EE18-A6E3-9DA4-D00B-C0A090DDB539}"/>
                </a:ext>
              </a:extLst>
            </p:cNvPr>
            <p:cNvSpPr>
              <a:spLocks/>
            </p:cNvSpPr>
            <p:nvPr/>
          </p:nvSpPr>
          <p:spPr bwMode="auto">
            <a:xfrm>
              <a:off x="4177" y="3118"/>
              <a:ext cx="123" cy="99"/>
            </a:xfrm>
            <a:custGeom>
              <a:avLst/>
              <a:gdLst>
                <a:gd name="T0" fmla="*/ 73 w 123"/>
                <a:gd name="T1" fmla="*/ 20 h 99"/>
                <a:gd name="T2" fmla="*/ 33 w 123"/>
                <a:gd name="T3" fmla="*/ 6 h 99"/>
                <a:gd name="T4" fmla="*/ 19 w 123"/>
                <a:gd name="T5" fmla="*/ 68 h 99"/>
                <a:gd name="T6" fmla="*/ 98 w 123"/>
                <a:gd name="T7" fmla="*/ 99 h 99"/>
                <a:gd name="T8" fmla="*/ 123 w 123"/>
                <a:gd name="T9" fmla="*/ 44 h 99"/>
                <a:gd name="T10" fmla="*/ 83 w 123"/>
                <a:gd name="T11" fmla="*/ 0 h 99"/>
                <a:gd name="T12" fmla="*/ 73 w 123"/>
                <a:gd name="T13" fmla="*/ 20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3" h="99">
                  <a:moveTo>
                    <a:pt x="73" y="20"/>
                  </a:moveTo>
                  <a:cubicBezTo>
                    <a:pt x="52" y="20"/>
                    <a:pt x="61" y="18"/>
                    <a:pt x="33" y="6"/>
                  </a:cubicBezTo>
                  <a:cubicBezTo>
                    <a:pt x="23" y="17"/>
                    <a:pt x="0" y="39"/>
                    <a:pt x="19" y="68"/>
                  </a:cubicBezTo>
                  <a:cubicBezTo>
                    <a:pt x="58" y="90"/>
                    <a:pt x="50" y="91"/>
                    <a:pt x="98" y="99"/>
                  </a:cubicBezTo>
                  <a:cubicBezTo>
                    <a:pt x="112" y="81"/>
                    <a:pt x="115" y="71"/>
                    <a:pt x="123" y="44"/>
                  </a:cubicBezTo>
                  <a:cubicBezTo>
                    <a:pt x="121" y="32"/>
                    <a:pt x="97" y="26"/>
                    <a:pt x="83" y="0"/>
                  </a:cubicBezTo>
                  <a:cubicBezTo>
                    <a:pt x="73" y="10"/>
                    <a:pt x="75" y="16"/>
                    <a:pt x="73" y="20"/>
                  </a:cubicBezTo>
                  <a:close/>
                </a:path>
              </a:pathLst>
            </a:custGeom>
            <a:solidFill>
              <a:srgbClr val="FFCC66"/>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5" name="Freeform 64">
              <a:extLst>
                <a:ext uri="{FF2B5EF4-FFF2-40B4-BE49-F238E27FC236}">
                  <a16:creationId xmlns:a16="http://schemas.microsoft.com/office/drawing/2014/main" id="{4619E4C0-9444-8272-6EAF-0A8A0286D698}"/>
                </a:ext>
              </a:extLst>
            </p:cNvPr>
            <p:cNvSpPr>
              <a:spLocks/>
            </p:cNvSpPr>
            <p:nvPr/>
          </p:nvSpPr>
          <p:spPr bwMode="auto">
            <a:xfrm>
              <a:off x="4461" y="2706"/>
              <a:ext cx="214" cy="295"/>
            </a:xfrm>
            <a:custGeom>
              <a:avLst/>
              <a:gdLst>
                <a:gd name="T0" fmla="*/ 146 w 280"/>
                <a:gd name="T1" fmla="*/ 41 h 334"/>
                <a:gd name="T2" fmla="*/ 148 w 280"/>
                <a:gd name="T3" fmla="*/ 145 h 334"/>
                <a:gd name="T4" fmla="*/ 120 w 280"/>
                <a:gd name="T5" fmla="*/ 232 h 334"/>
                <a:gd name="T6" fmla="*/ 63 w 280"/>
                <a:gd name="T7" fmla="*/ 254 h 334"/>
                <a:gd name="T8" fmla="*/ 24 w 280"/>
                <a:gd name="T9" fmla="*/ 195 h 334"/>
                <a:gd name="T10" fmla="*/ 36 w 280"/>
                <a:gd name="T11" fmla="*/ 31 h 334"/>
                <a:gd name="T12" fmla="*/ 146 w 280"/>
                <a:gd name="T13" fmla="*/ 41 h 3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0" h="334">
                  <a:moveTo>
                    <a:pt x="250" y="52"/>
                  </a:moveTo>
                  <a:cubicBezTo>
                    <a:pt x="280" y="79"/>
                    <a:pt x="280" y="159"/>
                    <a:pt x="253" y="186"/>
                  </a:cubicBezTo>
                  <a:cubicBezTo>
                    <a:pt x="220" y="220"/>
                    <a:pt x="240" y="289"/>
                    <a:pt x="206" y="298"/>
                  </a:cubicBezTo>
                  <a:cubicBezTo>
                    <a:pt x="181" y="322"/>
                    <a:pt x="134" y="334"/>
                    <a:pt x="107" y="326"/>
                  </a:cubicBezTo>
                  <a:cubicBezTo>
                    <a:pt x="107" y="278"/>
                    <a:pt x="62" y="293"/>
                    <a:pt x="42" y="250"/>
                  </a:cubicBezTo>
                  <a:cubicBezTo>
                    <a:pt x="24" y="205"/>
                    <a:pt x="0" y="112"/>
                    <a:pt x="61" y="40"/>
                  </a:cubicBezTo>
                  <a:cubicBezTo>
                    <a:pt x="95" y="2"/>
                    <a:pt x="191" y="0"/>
                    <a:pt x="250" y="52"/>
                  </a:cubicBezTo>
                  <a:close/>
                </a:path>
              </a:pathLst>
            </a:custGeom>
            <a:solidFill>
              <a:srgbClr val="FFCC66"/>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6" name="Freeform 70">
              <a:extLst>
                <a:ext uri="{FF2B5EF4-FFF2-40B4-BE49-F238E27FC236}">
                  <a16:creationId xmlns:a16="http://schemas.microsoft.com/office/drawing/2014/main" id="{D2AA9BE5-650F-EBDC-45CC-ED53F188F2A6}"/>
                </a:ext>
              </a:extLst>
            </p:cNvPr>
            <p:cNvSpPr>
              <a:spLocks/>
            </p:cNvSpPr>
            <p:nvPr/>
          </p:nvSpPr>
          <p:spPr bwMode="auto">
            <a:xfrm>
              <a:off x="4326" y="2998"/>
              <a:ext cx="112" cy="75"/>
            </a:xfrm>
            <a:custGeom>
              <a:avLst/>
              <a:gdLst>
                <a:gd name="T0" fmla="*/ 46 w 112"/>
                <a:gd name="T1" fmla="*/ 52 h 75"/>
                <a:gd name="T2" fmla="*/ 0 w 112"/>
                <a:gd name="T3" fmla="*/ 38 h 75"/>
                <a:gd name="T4" fmla="*/ 60 w 112"/>
                <a:gd name="T5" fmla="*/ 8 h 75"/>
                <a:gd name="T6" fmla="*/ 112 w 112"/>
                <a:gd name="T7" fmla="*/ 19 h 75"/>
                <a:gd name="T8" fmla="*/ 90 w 112"/>
                <a:gd name="T9" fmla="*/ 75 h 75"/>
                <a:gd name="T10" fmla="*/ 16 w 112"/>
                <a:gd name="T11" fmla="*/ 64 h 75"/>
                <a:gd name="T12" fmla="*/ 46 w 112"/>
                <a:gd name="T13" fmla="*/ 52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75">
                  <a:moveTo>
                    <a:pt x="46" y="52"/>
                  </a:moveTo>
                  <a:cubicBezTo>
                    <a:pt x="31" y="37"/>
                    <a:pt x="28" y="49"/>
                    <a:pt x="0" y="38"/>
                  </a:cubicBezTo>
                  <a:cubicBezTo>
                    <a:pt x="1" y="23"/>
                    <a:pt x="26" y="15"/>
                    <a:pt x="60" y="8"/>
                  </a:cubicBezTo>
                  <a:cubicBezTo>
                    <a:pt x="90" y="12"/>
                    <a:pt x="66" y="0"/>
                    <a:pt x="112" y="19"/>
                  </a:cubicBezTo>
                  <a:cubicBezTo>
                    <a:pt x="109" y="41"/>
                    <a:pt x="104" y="50"/>
                    <a:pt x="90" y="75"/>
                  </a:cubicBezTo>
                  <a:cubicBezTo>
                    <a:pt x="68" y="66"/>
                    <a:pt x="44" y="55"/>
                    <a:pt x="16" y="64"/>
                  </a:cubicBezTo>
                  <a:cubicBezTo>
                    <a:pt x="16" y="49"/>
                    <a:pt x="44" y="57"/>
                    <a:pt x="46" y="52"/>
                  </a:cubicBezTo>
                  <a:close/>
                </a:path>
              </a:pathLst>
            </a:custGeom>
            <a:solidFill>
              <a:srgbClr val="FFCC66"/>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7" name="Freeform 69">
              <a:extLst>
                <a:ext uri="{FF2B5EF4-FFF2-40B4-BE49-F238E27FC236}">
                  <a16:creationId xmlns:a16="http://schemas.microsoft.com/office/drawing/2014/main" id="{919EE2FD-E3EC-3BBE-4545-1828CA60EB99}"/>
                </a:ext>
              </a:extLst>
            </p:cNvPr>
            <p:cNvSpPr>
              <a:spLocks/>
            </p:cNvSpPr>
            <p:nvPr/>
          </p:nvSpPr>
          <p:spPr bwMode="auto">
            <a:xfrm>
              <a:off x="4412" y="3016"/>
              <a:ext cx="222" cy="107"/>
            </a:xfrm>
            <a:custGeom>
              <a:avLst/>
              <a:gdLst>
                <a:gd name="T0" fmla="*/ 222 w 222"/>
                <a:gd name="T1" fmla="*/ 93 h 107"/>
                <a:gd name="T2" fmla="*/ 129 w 222"/>
                <a:gd name="T3" fmla="*/ 101 h 107"/>
                <a:gd name="T4" fmla="*/ 2 w 222"/>
                <a:gd name="T5" fmla="*/ 56 h 107"/>
                <a:gd name="T6" fmla="*/ 30 w 222"/>
                <a:gd name="T7" fmla="*/ 0 h 107"/>
                <a:gd name="T8" fmla="*/ 137 w 222"/>
                <a:gd name="T9" fmla="*/ 9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2" h="107">
                  <a:moveTo>
                    <a:pt x="222" y="93"/>
                  </a:moveTo>
                  <a:cubicBezTo>
                    <a:pt x="207" y="94"/>
                    <a:pt x="166" y="107"/>
                    <a:pt x="129" y="101"/>
                  </a:cubicBezTo>
                  <a:cubicBezTo>
                    <a:pt x="85" y="95"/>
                    <a:pt x="45" y="90"/>
                    <a:pt x="2" y="56"/>
                  </a:cubicBezTo>
                  <a:cubicBezTo>
                    <a:pt x="8" y="22"/>
                    <a:pt x="0" y="15"/>
                    <a:pt x="30" y="0"/>
                  </a:cubicBezTo>
                  <a:cubicBezTo>
                    <a:pt x="93" y="18"/>
                    <a:pt x="118" y="3"/>
                    <a:pt x="137" y="9"/>
                  </a:cubicBezTo>
                </a:path>
              </a:pathLst>
            </a:custGeom>
            <a:solidFill>
              <a:schemeClr val="accent2"/>
            </a:solidFill>
            <a:ln w="63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8" name="Freeform 65">
              <a:extLst>
                <a:ext uri="{FF2B5EF4-FFF2-40B4-BE49-F238E27FC236}">
                  <a16:creationId xmlns:a16="http://schemas.microsoft.com/office/drawing/2014/main" id="{96D38EDF-7762-D4D4-0FDC-FF87C148631F}"/>
                </a:ext>
              </a:extLst>
            </p:cNvPr>
            <p:cNvSpPr>
              <a:spLocks/>
            </p:cNvSpPr>
            <p:nvPr/>
          </p:nvSpPr>
          <p:spPr bwMode="auto">
            <a:xfrm>
              <a:off x="4264" y="2937"/>
              <a:ext cx="568" cy="666"/>
            </a:xfrm>
            <a:custGeom>
              <a:avLst/>
              <a:gdLst>
                <a:gd name="T0" fmla="*/ 7 w 568"/>
                <a:gd name="T1" fmla="*/ 448 h 666"/>
                <a:gd name="T2" fmla="*/ 249 w 568"/>
                <a:gd name="T3" fmla="*/ 414 h 666"/>
                <a:gd name="T4" fmla="*/ 249 w 568"/>
                <a:gd name="T5" fmla="*/ 302 h 666"/>
                <a:gd name="T6" fmla="*/ 270 w 568"/>
                <a:gd name="T7" fmla="*/ 213 h 666"/>
                <a:gd name="T8" fmla="*/ 234 w 568"/>
                <a:gd name="T9" fmla="*/ 350 h 666"/>
                <a:gd name="T10" fmla="*/ 141 w 568"/>
                <a:gd name="T11" fmla="*/ 358 h 666"/>
                <a:gd name="T12" fmla="*/ 0 w 568"/>
                <a:gd name="T13" fmla="*/ 281 h 666"/>
                <a:gd name="T14" fmla="*/ 36 w 568"/>
                <a:gd name="T15" fmla="*/ 231 h 666"/>
                <a:gd name="T16" fmla="*/ 149 w 568"/>
                <a:gd name="T17" fmla="*/ 266 h 666"/>
                <a:gd name="T18" fmla="*/ 192 w 568"/>
                <a:gd name="T19" fmla="*/ 121 h 666"/>
                <a:gd name="T20" fmla="*/ 258 w 568"/>
                <a:gd name="T21" fmla="*/ 47 h 666"/>
                <a:gd name="T22" fmla="*/ 470 w 568"/>
                <a:gd name="T23" fmla="*/ 60 h 666"/>
                <a:gd name="T24" fmla="*/ 494 w 568"/>
                <a:gd name="T25" fmla="*/ 324 h 666"/>
                <a:gd name="T26" fmla="*/ 518 w 568"/>
                <a:gd name="T27" fmla="*/ 573 h 666"/>
                <a:gd name="T28" fmla="*/ 128 w 568"/>
                <a:gd name="T29" fmla="*/ 626 h 6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68" h="666">
                  <a:moveTo>
                    <a:pt x="7" y="448"/>
                  </a:moveTo>
                  <a:cubicBezTo>
                    <a:pt x="48" y="442"/>
                    <a:pt x="209" y="438"/>
                    <a:pt x="249" y="414"/>
                  </a:cubicBezTo>
                  <a:cubicBezTo>
                    <a:pt x="290" y="390"/>
                    <a:pt x="246" y="335"/>
                    <a:pt x="249" y="302"/>
                  </a:cubicBezTo>
                  <a:cubicBezTo>
                    <a:pt x="253" y="268"/>
                    <a:pt x="272" y="205"/>
                    <a:pt x="270" y="213"/>
                  </a:cubicBezTo>
                  <a:cubicBezTo>
                    <a:pt x="263" y="269"/>
                    <a:pt x="256" y="326"/>
                    <a:pt x="234" y="350"/>
                  </a:cubicBezTo>
                  <a:cubicBezTo>
                    <a:pt x="212" y="373"/>
                    <a:pt x="180" y="370"/>
                    <a:pt x="141" y="358"/>
                  </a:cubicBezTo>
                  <a:cubicBezTo>
                    <a:pt x="97" y="352"/>
                    <a:pt x="43" y="315"/>
                    <a:pt x="0" y="281"/>
                  </a:cubicBezTo>
                  <a:cubicBezTo>
                    <a:pt x="6" y="247"/>
                    <a:pt x="6" y="246"/>
                    <a:pt x="36" y="231"/>
                  </a:cubicBezTo>
                  <a:cubicBezTo>
                    <a:pt x="99" y="249"/>
                    <a:pt x="112" y="294"/>
                    <a:pt x="149" y="266"/>
                  </a:cubicBezTo>
                  <a:cubicBezTo>
                    <a:pt x="188" y="238"/>
                    <a:pt x="172" y="158"/>
                    <a:pt x="192" y="121"/>
                  </a:cubicBezTo>
                  <a:cubicBezTo>
                    <a:pt x="211" y="81"/>
                    <a:pt x="214" y="72"/>
                    <a:pt x="258" y="47"/>
                  </a:cubicBezTo>
                  <a:cubicBezTo>
                    <a:pt x="298" y="26"/>
                    <a:pt x="413" y="0"/>
                    <a:pt x="470" y="60"/>
                  </a:cubicBezTo>
                  <a:cubicBezTo>
                    <a:pt x="486" y="128"/>
                    <a:pt x="486" y="239"/>
                    <a:pt x="494" y="324"/>
                  </a:cubicBezTo>
                  <a:cubicBezTo>
                    <a:pt x="502" y="409"/>
                    <a:pt x="568" y="488"/>
                    <a:pt x="518" y="573"/>
                  </a:cubicBezTo>
                  <a:cubicBezTo>
                    <a:pt x="461" y="666"/>
                    <a:pt x="197" y="615"/>
                    <a:pt x="128" y="626"/>
                  </a:cubicBezTo>
                </a:path>
              </a:pathLst>
            </a:custGeom>
            <a:solidFill>
              <a:schemeClr val="accent2"/>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79" name="Freeform 66">
              <a:extLst>
                <a:ext uri="{FF2B5EF4-FFF2-40B4-BE49-F238E27FC236}">
                  <a16:creationId xmlns:a16="http://schemas.microsoft.com/office/drawing/2014/main" id="{D9C9CA4E-F8CD-9029-76F8-DA5C88F2A833}"/>
                </a:ext>
              </a:extLst>
            </p:cNvPr>
            <p:cNvSpPr>
              <a:spLocks/>
            </p:cNvSpPr>
            <p:nvPr/>
          </p:nvSpPr>
          <p:spPr bwMode="auto">
            <a:xfrm>
              <a:off x="4308" y="3014"/>
              <a:ext cx="90" cy="50"/>
            </a:xfrm>
            <a:custGeom>
              <a:avLst/>
              <a:gdLst>
                <a:gd name="T0" fmla="*/ 0 w 90"/>
                <a:gd name="T1" fmla="*/ 50 h 50"/>
                <a:gd name="T2" fmla="*/ 90 w 90"/>
                <a:gd name="T3" fmla="*/ 0 h 50"/>
                <a:gd name="T4" fmla="*/ 0 60000 65536"/>
                <a:gd name="T5" fmla="*/ 0 60000 65536"/>
              </a:gdLst>
              <a:ahLst/>
              <a:cxnLst>
                <a:cxn ang="T4">
                  <a:pos x="T0" y="T1"/>
                </a:cxn>
                <a:cxn ang="T5">
                  <a:pos x="T2" y="T3"/>
                </a:cxn>
              </a:cxnLst>
              <a:rect l="0" t="0" r="r" b="b"/>
              <a:pathLst>
                <a:path w="90" h="50">
                  <a:moveTo>
                    <a:pt x="0" y="50"/>
                  </a:moveTo>
                  <a:lnTo>
                    <a:pt x="90" y="0"/>
                  </a:lnTo>
                </a:path>
              </a:pathLst>
            </a:custGeom>
            <a:noFill/>
            <a:ln w="19050" cmpd="sng">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0" name="Freeform 67">
              <a:extLst>
                <a:ext uri="{FF2B5EF4-FFF2-40B4-BE49-F238E27FC236}">
                  <a16:creationId xmlns:a16="http://schemas.microsoft.com/office/drawing/2014/main" id="{EF372CA3-0874-204D-E283-4D927FB37759}"/>
                </a:ext>
              </a:extLst>
            </p:cNvPr>
            <p:cNvSpPr>
              <a:spLocks/>
            </p:cNvSpPr>
            <p:nvPr/>
          </p:nvSpPr>
          <p:spPr bwMode="auto">
            <a:xfrm>
              <a:off x="4445" y="2688"/>
              <a:ext cx="268" cy="262"/>
            </a:xfrm>
            <a:custGeom>
              <a:avLst/>
              <a:gdLst>
                <a:gd name="T0" fmla="*/ 199 w 303"/>
                <a:gd name="T1" fmla="*/ 37 h 296"/>
                <a:gd name="T2" fmla="*/ 229 w 303"/>
                <a:gd name="T3" fmla="*/ 104 h 296"/>
                <a:gd name="T4" fmla="*/ 220 w 303"/>
                <a:gd name="T5" fmla="*/ 209 h 296"/>
                <a:gd name="T6" fmla="*/ 142 w 303"/>
                <a:gd name="T7" fmla="*/ 221 h 296"/>
                <a:gd name="T8" fmla="*/ 86 w 303"/>
                <a:gd name="T9" fmla="*/ 221 h 296"/>
                <a:gd name="T10" fmla="*/ 42 w 303"/>
                <a:gd name="T11" fmla="*/ 148 h 296"/>
                <a:gd name="T12" fmla="*/ 2 w 303"/>
                <a:gd name="T13" fmla="*/ 129 h 296"/>
                <a:gd name="T14" fmla="*/ 34 w 303"/>
                <a:gd name="T15" fmla="*/ 40 h 296"/>
                <a:gd name="T16" fmla="*/ 111 w 303"/>
                <a:gd name="T17" fmla="*/ 3 h 296"/>
                <a:gd name="T18" fmla="*/ 164 w 303"/>
                <a:gd name="T19" fmla="*/ 10 h 296"/>
                <a:gd name="T20" fmla="*/ 199 w 303"/>
                <a:gd name="T21" fmla="*/ 37 h 2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03" h="296">
                  <a:moveTo>
                    <a:pt x="254" y="48"/>
                  </a:moveTo>
                  <a:cubicBezTo>
                    <a:pt x="268" y="64"/>
                    <a:pt x="286" y="107"/>
                    <a:pt x="293" y="132"/>
                  </a:cubicBezTo>
                  <a:cubicBezTo>
                    <a:pt x="297" y="161"/>
                    <a:pt x="303" y="244"/>
                    <a:pt x="281" y="267"/>
                  </a:cubicBezTo>
                  <a:cubicBezTo>
                    <a:pt x="262" y="296"/>
                    <a:pt x="193" y="282"/>
                    <a:pt x="182" y="282"/>
                  </a:cubicBezTo>
                  <a:cubicBezTo>
                    <a:pt x="151" y="288"/>
                    <a:pt x="129" y="292"/>
                    <a:pt x="110" y="282"/>
                  </a:cubicBezTo>
                  <a:cubicBezTo>
                    <a:pt x="80" y="249"/>
                    <a:pt x="91" y="214"/>
                    <a:pt x="53" y="189"/>
                  </a:cubicBezTo>
                  <a:cubicBezTo>
                    <a:pt x="41" y="171"/>
                    <a:pt x="19" y="176"/>
                    <a:pt x="2" y="165"/>
                  </a:cubicBezTo>
                  <a:cubicBezTo>
                    <a:pt x="0" y="142"/>
                    <a:pt x="21" y="78"/>
                    <a:pt x="44" y="51"/>
                  </a:cubicBezTo>
                  <a:cubicBezTo>
                    <a:pt x="70" y="25"/>
                    <a:pt x="108" y="9"/>
                    <a:pt x="143" y="3"/>
                  </a:cubicBezTo>
                  <a:cubicBezTo>
                    <a:pt x="170" y="0"/>
                    <a:pt x="189" y="5"/>
                    <a:pt x="209" y="12"/>
                  </a:cubicBezTo>
                  <a:lnTo>
                    <a:pt x="254" y="48"/>
                  </a:lnTo>
                  <a:close/>
                </a:path>
              </a:pathLst>
            </a:custGeom>
            <a:solidFill>
              <a:schemeClr val="tx1"/>
            </a:solidFill>
            <a:ln w="19050"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1" name="Freeform 58">
              <a:extLst>
                <a:ext uri="{FF2B5EF4-FFF2-40B4-BE49-F238E27FC236}">
                  <a16:creationId xmlns:a16="http://schemas.microsoft.com/office/drawing/2014/main" id="{B70E1F40-23E2-ED0F-7E49-7126BA94D101}"/>
                </a:ext>
              </a:extLst>
            </p:cNvPr>
            <p:cNvSpPr>
              <a:spLocks/>
            </p:cNvSpPr>
            <p:nvPr/>
          </p:nvSpPr>
          <p:spPr bwMode="auto">
            <a:xfrm>
              <a:off x="3452" y="2569"/>
              <a:ext cx="229" cy="248"/>
            </a:xfrm>
            <a:custGeom>
              <a:avLst/>
              <a:gdLst>
                <a:gd name="T0" fmla="*/ 51 w 229"/>
                <a:gd name="T1" fmla="*/ 25 h 248"/>
                <a:gd name="T2" fmla="*/ 15 w 229"/>
                <a:gd name="T3" fmla="*/ 129 h 248"/>
                <a:gd name="T4" fmla="*/ 25 w 229"/>
                <a:gd name="T5" fmla="*/ 228 h 248"/>
                <a:gd name="T6" fmla="*/ 121 w 229"/>
                <a:gd name="T7" fmla="*/ 247 h 248"/>
                <a:gd name="T8" fmla="*/ 173 w 229"/>
                <a:gd name="T9" fmla="*/ 244 h 248"/>
                <a:gd name="T10" fmla="*/ 219 w 229"/>
                <a:gd name="T11" fmla="*/ 191 h 248"/>
                <a:gd name="T12" fmla="*/ 202 w 229"/>
                <a:gd name="T13" fmla="*/ 63 h 248"/>
                <a:gd name="T14" fmla="*/ 51 w 229"/>
                <a:gd name="T15" fmla="*/ 25 h 2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9" h="248">
                  <a:moveTo>
                    <a:pt x="51" y="25"/>
                  </a:moveTo>
                  <a:cubicBezTo>
                    <a:pt x="21" y="39"/>
                    <a:pt x="1" y="101"/>
                    <a:pt x="15" y="129"/>
                  </a:cubicBezTo>
                  <a:cubicBezTo>
                    <a:pt x="34" y="163"/>
                    <a:pt x="0" y="212"/>
                    <a:pt x="25" y="228"/>
                  </a:cubicBezTo>
                  <a:cubicBezTo>
                    <a:pt x="43" y="248"/>
                    <a:pt x="96" y="245"/>
                    <a:pt x="121" y="247"/>
                  </a:cubicBezTo>
                  <a:cubicBezTo>
                    <a:pt x="132" y="241"/>
                    <a:pt x="144" y="240"/>
                    <a:pt x="173" y="244"/>
                  </a:cubicBezTo>
                  <a:cubicBezTo>
                    <a:pt x="202" y="244"/>
                    <a:pt x="176" y="193"/>
                    <a:pt x="219" y="191"/>
                  </a:cubicBezTo>
                  <a:cubicBezTo>
                    <a:pt x="183" y="145"/>
                    <a:pt x="229" y="105"/>
                    <a:pt x="202" y="63"/>
                  </a:cubicBezTo>
                  <a:cubicBezTo>
                    <a:pt x="160" y="3"/>
                    <a:pt x="111" y="0"/>
                    <a:pt x="51" y="25"/>
                  </a:cubicBezTo>
                  <a:close/>
                </a:path>
              </a:pathLst>
            </a:custGeom>
            <a:solidFill>
              <a:srgbClr val="FFCC66"/>
            </a:solidFill>
            <a:ln w="317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2" name="Freeform 73">
              <a:extLst>
                <a:ext uri="{FF2B5EF4-FFF2-40B4-BE49-F238E27FC236}">
                  <a16:creationId xmlns:a16="http://schemas.microsoft.com/office/drawing/2014/main" id="{3409385A-F1AE-4416-F79E-E61BA7E72882}"/>
                </a:ext>
              </a:extLst>
            </p:cNvPr>
            <p:cNvSpPr>
              <a:spLocks/>
            </p:cNvSpPr>
            <p:nvPr/>
          </p:nvSpPr>
          <p:spPr bwMode="auto">
            <a:xfrm rot="1071223">
              <a:off x="3435" y="2552"/>
              <a:ext cx="250" cy="229"/>
            </a:xfrm>
            <a:custGeom>
              <a:avLst/>
              <a:gdLst>
                <a:gd name="T0" fmla="*/ 38 w 250"/>
                <a:gd name="T1" fmla="*/ 52 h 229"/>
                <a:gd name="T2" fmla="*/ 22 w 250"/>
                <a:gd name="T3" fmla="*/ 188 h 229"/>
                <a:gd name="T4" fmla="*/ 66 w 250"/>
                <a:gd name="T5" fmla="*/ 220 h 229"/>
                <a:gd name="T6" fmla="*/ 146 w 250"/>
                <a:gd name="T7" fmla="*/ 132 h 229"/>
                <a:gd name="T8" fmla="*/ 226 w 250"/>
                <a:gd name="T9" fmla="*/ 72 h 229"/>
                <a:gd name="T10" fmla="*/ 38 w 250"/>
                <a:gd name="T11" fmla="*/ 52 h 2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0" h="229">
                  <a:moveTo>
                    <a:pt x="38" y="52"/>
                  </a:moveTo>
                  <a:cubicBezTo>
                    <a:pt x="14" y="74"/>
                    <a:pt x="0" y="166"/>
                    <a:pt x="22" y="188"/>
                  </a:cubicBezTo>
                  <a:cubicBezTo>
                    <a:pt x="50" y="215"/>
                    <a:pt x="43" y="229"/>
                    <a:pt x="66" y="220"/>
                  </a:cubicBezTo>
                  <a:cubicBezTo>
                    <a:pt x="110" y="212"/>
                    <a:pt x="119" y="157"/>
                    <a:pt x="146" y="132"/>
                  </a:cubicBezTo>
                  <a:cubicBezTo>
                    <a:pt x="166" y="97"/>
                    <a:pt x="250" y="107"/>
                    <a:pt x="226" y="72"/>
                  </a:cubicBezTo>
                  <a:cubicBezTo>
                    <a:pt x="174" y="0"/>
                    <a:pt x="87" y="10"/>
                    <a:pt x="38" y="52"/>
                  </a:cubicBezTo>
                  <a:close/>
                </a:path>
              </a:pathLst>
            </a:custGeom>
            <a:solidFill>
              <a:srgbClr val="663300"/>
            </a:solidFill>
            <a:ln>
              <a:noFill/>
            </a:ln>
            <a:effectLst/>
            <a:extLst>
              <a:ext uri="{91240B29-F687-4F45-9708-019B960494DF}">
                <a14:hiddenLine xmlns:a14="http://schemas.microsoft.com/office/drawing/2010/main" w="190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3" name="Freeform 74">
              <a:extLst>
                <a:ext uri="{FF2B5EF4-FFF2-40B4-BE49-F238E27FC236}">
                  <a16:creationId xmlns:a16="http://schemas.microsoft.com/office/drawing/2014/main" id="{0B25781B-A562-ED52-54A5-F2ECB598B9B7}"/>
                </a:ext>
              </a:extLst>
            </p:cNvPr>
            <p:cNvSpPr>
              <a:spLocks/>
            </p:cNvSpPr>
            <p:nvPr/>
          </p:nvSpPr>
          <p:spPr bwMode="auto">
            <a:xfrm rot="1071223">
              <a:off x="3636" y="2702"/>
              <a:ext cx="25" cy="14"/>
            </a:xfrm>
            <a:custGeom>
              <a:avLst/>
              <a:gdLst>
                <a:gd name="T0" fmla="*/ 0 w 25"/>
                <a:gd name="T1" fmla="*/ 14 h 14"/>
                <a:gd name="T2" fmla="*/ 25 w 25"/>
                <a:gd name="T3" fmla="*/ 2 h 14"/>
                <a:gd name="T4" fmla="*/ 0 60000 65536"/>
                <a:gd name="T5" fmla="*/ 0 60000 65536"/>
              </a:gdLst>
              <a:ahLst/>
              <a:cxnLst>
                <a:cxn ang="T4">
                  <a:pos x="T0" y="T1"/>
                </a:cxn>
                <a:cxn ang="T5">
                  <a:pos x="T2" y="T3"/>
                </a:cxn>
              </a:cxnLst>
              <a:rect l="0" t="0" r="r" b="b"/>
              <a:pathLst>
                <a:path w="25" h="14">
                  <a:moveTo>
                    <a:pt x="0" y="14"/>
                  </a:moveTo>
                  <a:cubicBezTo>
                    <a:pt x="6" y="0"/>
                    <a:pt x="15" y="6"/>
                    <a:pt x="25" y="2"/>
                  </a:cubicBezTo>
                </a:path>
              </a:pathLst>
            </a:custGeom>
            <a:noFill/>
            <a:ln w="12700" cmpd="sng">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4" name="Freeform 75">
              <a:extLst>
                <a:ext uri="{FF2B5EF4-FFF2-40B4-BE49-F238E27FC236}">
                  <a16:creationId xmlns:a16="http://schemas.microsoft.com/office/drawing/2014/main" id="{EAC75ECE-E5D8-E267-9B3E-9808D191B317}"/>
                </a:ext>
              </a:extLst>
            </p:cNvPr>
            <p:cNvSpPr>
              <a:spLocks/>
            </p:cNvSpPr>
            <p:nvPr/>
          </p:nvSpPr>
          <p:spPr bwMode="auto">
            <a:xfrm rot="1071223">
              <a:off x="3644" y="2713"/>
              <a:ext cx="14" cy="11"/>
            </a:xfrm>
            <a:custGeom>
              <a:avLst/>
              <a:gdLst>
                <a:gd name="T0" fmla="*/ 0 w 14"/>
                <a:gd name="T1" fmla="*/ 9 h 11"/>
                <a:gd name="T2" fmla="*/ 14 w 14"/>
                <a:gd name="T3" fmla="*/ 0 h 11"/>
                <a:gd name="T4" fmla="*/ 0 60000 65536"/>
                <a:gd name="T5" fmla="*/ 0 60000 65536"/>
              </a:gdLst>
              <a:ahLst/>
              <a:cxnLst>
                <a:cxn ang="T4">
                  <a:pos x="T0" y="T1"/>
                </a:cxn>
                <a:cxn ang="T5">
                  <a:pos x="T2" y="T3"/>
                </a:cxn>
              </a:cxnLst>
              <a:rect l="0" t="0" r="r" b="b"/>
              <a:pathLst>
                <a:path w="14" h="11">
                  <a:moveTo>
                    <a:pt x="0" y="9"/>
                  </a:moveTo>
                  <a:cubicBezTo>
                    <a:pt x="14" y="11"/>
                    <a:pt x="6" y="9"/>
                    <a:pt x="14" y="0"/>
                  </a:cubicBezTo>
                </a:path>
              </a:pathLst>
            </a:custGeom>
            <a:noFill/>
            <a:ln w="12700" cmpd="sng">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85" name="Freeform 59">
              <a:extLst>
                <a:ext uri="{FF2B5EF4-FFF2-40B4-BE49-F238E27FC236}">
                  <a16:creationId xmlns:a16="http://schemas.microsoft.com/office/drawing/2014/main" id="{534CA559-0CE5-3066-40AE-6C534B0DE62F}"/>
                </a:ext>
              </a:extLst>
            </p:cNvPr>
            <p:cNvSpPr>
              <a:spLocks/>
            </p:cNvSpPr>
            <p:nvPr/>
          </p:nvSpPr>
          <p:spPr bwMode="auto">
            <a:xfrm>
              <a:off x="3292" y="2773"/>
              <a:ext cx="524" cy="622"/>
            </a:xfrm>
            <a:custGeom>
              <a:avLst/>
              <a:gdLst>
                <a:gd name="T0" fmla="*/ 509 w 524"/>
                <a:gd name="T1" fmla="*/ 414 h 622"/>
                <a:gd name="T2" fmla="*/ 329 w 524"/>
                <a:gd name="T3" fmla="*/ 383 h 622"/>
                <a:gd name="T4" fmla="*/ 284 w 524"/>
                <a:gd name="T5" fmla="*/ 279 h 622"/>
                <a:gd name="T6" fmla="*/ 266 w 524"/>
                <a:gd name="T7" fmla="*/ 196 h 622"/>
                <a:gd name="T8" fmla="*/ 299 w 524"/>
                <a:gd name="T9" fmla="*/ 323 h 622"/>
                <a:gd name="T10" fmla="*/ 385 w 524"/>
                <a:gd name="T11" fmla="*/ 331 h 622"/>
                <a:gd name="T12" fmla="*/ 524 w 524"/>
                <a:gd name="T13" fmla="*/ 289 h 622"/>
                <a:gd name="T14" fmla="*/ 494 w 524"/>
                <a:gd name="T15" fmla="*/ 234 h 622"/>
                <a:gd name="T16" fmla="*/ 377 w 524"/>
                <a:gd name="T17" fmla="*/ 246 h 622"/>
                <a:gd name="T18" fmla="*/ 338 w 524"/>
                <a:gd name="T19" fmla="*/ 111 h 622"/>
                <a:gd name="T20" fmla="*/ 262 w 524"/>
                <a:gd name="T21" fmla="*/ 38 h 622"/>
                <a:gd name="T22" fmla="*/ 176 w 524"/>
                <a:gd name="T23" fmla="*/ 19 h 622"/>
                <a:gd name="T24" fmla="*/ 58 w 524"/>
                <a:gd name="T25" fmla="*/ 65 h 622"/>
                <a:gd name="T26" fmla="*/ 88 w 524"/>
                <a:gd name="T27" fmla="*/ 540 h 622"/>
                <a:gd name="T28" fmla="*/ 397 w 524"/>
                <a:gd name="T29" fmla="*/ 579 h 6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4" h="622">
                  <a:moveTo>
                    <a:pt x="509" y="414"/>
                  </a:moveTo>
                  <a:cubicBezTo>
                    <a:pt x="479" y="408"/>
                    <a:pt x="367" y="405"/>
                    <a:pt x="329" y="383"/>
                  </a:cubicBezTo>
                  <a:cubicBezTo>
                    <a:pt x="292" y="360"/>
                    <a:pt x="295" y="310"/>
                    <a:pt x="284" y="279"/>
                  </a:cubicBezTo>
                  <a:cubicBezTo>
                    <a:pt x="273" y="248"/>
                    <a:pt x="263" y="188"/>
                    <a:pt x="266" y="196"/>
                  </a:cubicBezTo>
                  <a:cubicBezTo>
                    <a:pt x="272" y="248"/>
                    <a:pt x="279" y="301"/>
                    <a:pt x="299" y="323"/>
                  </a:cubicBezTo>
                  <a:cubicBezTo>
                    <a:pt x="319" y="345"/>
                    <a:pt x="348" y="336"/>
                    <a:pt x="385" y="331"/>
                  </a:cubicBezTo>
                  <a:cubicBezTo>
                    <a:pt x="425" y="325"/>
                    <a:pt x="468" y="286"/>
                    <a:pt x="524" y="289"/>
                  </a:cubicBezTo>
                  <a:cubicBezTo>
                    <a:pt x="519" y="258"/>
                    <a:pt x="521" y="247"/>
                    <a:pt x="494" y="234"/>
                  </a:cubicBezTo>
                  <a:cubicBezTo>
                    <a:pt x="446" y="229"/>
                    <a:pt x="412" y="271"/>
                    <a:pt x="377" y="246"/>
                  </a:cubicBezTo>
                  <a:cubicBezTo>
                    <a:pt x="342" y="219"/>
                    <a:pt x="356" y="145"/>
                    <a:pt x="338" y="111"/>
                  </a:cubicBezTo>
                  <a:cubicBezTo>
                    <a:pt x="321" y="74"/>
                    <a:pt x="311" y="56"/>
                    <a:pt x="262" y="38"/>
                  </a:cubicBezTo>
                  <a:cubicBezTo>
                    <a:pt x="233" y="44"/>
                    <a:pt x="200" y="38"/>
                    <a:pt x="176" y="19"/>
                  </a:cubicBezTo>
                  <a:cubicBezTo>
                    <a:pt x="142" y="23"/>
                    <a:pt x="82" y="0"/>
                    <a:pt x="58" y="65"/>
                  </a:cubicBezTo>
                  <a:cubicBezTo>
                    <a:pt x="0" y="216"/>
                    <a:pt x="20" y="450"/>
                    <a:pt x="88" y="540"/>
                  </a:cubicBezTo>
                  <a:cubicBezTo>
                    <a:pt x="147" y="622"/>
                    <a:pt x="333" y="569"/>
                    <a:pt x="397" y="579"/>
                  </a:cubicBezTo>
                </a:path>
              </a:pathLst>
            </a:custGeom>
            <a:solidFill>
              <a:schemeClr val="folHlink"/>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9462" name="Text Box 78">
            <a:extLst>
              <a:ext uri="{FF2B5EF4-FFF2-40B4-BE49-F238E27FC236}">
                <a16:creationId xmlns:a16="http://schemas.microsoft.com/office/drawing/2014/main" id="{CED7D319-F4E1-1CE2-6F02-64D04F44E8BB}"/>
              </a:ext>
            </a:extLst>
          </p:cNvPr>
          <p:cNvSpPr txBox="1">
            <a:spLocks noChangeArrowheads="1"/>
          </p:cNvSpPr>
          <p:nvPr/>
        </p:nvSpPr>
        <p:spPr bwMode="auto">
          <a:xfrm>
            <a:off x="798513" y="2536825"/>
            <a:ext cx="576262" cy="4111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spcAft>
                <a:spcPct val="50000"/>
              </a:spcAft>
            </a:pPr>
            <a:r>
              <a:rPr lang="en-US" altLang="da-DK">
                <a:sym typeface="CommonBullets" pitchFamily="34" charset="2"/>
              </a:rPr>
              <a:t>User</a:t>
            </a:r>
            <a:endParaRPr lang="en-US" altLang="da-DK" b="0"/>
          </a:p>
        </p:txBody>
      </p:sp>
      <p:sp>
        <p:nvSpPr>
          <p:cNvPr id="19463" name="Text Box 79">
            <a:extLst>
              <a:ext uri="{FF2B5EF4-FFF2-40B4-BE49-F238E27FC236}">
                <a16:creationId xmlns:a16="http://schemas.microsoft.com/office/drawing/2014/main" id="{F63913D5-0ECB-1637-F4AB-4BCFFBEDC299}"/>
              </a:ext>
            </a:extLst>
          </p:cNvPr>
          <p:cNvSpPr txBox="1">
            <a:spLocks noChangeArrowheads="1"/>
          </p:cNvSpPr>
          <p:nvPr/>
        </p:nvSpPr>
        <p:spPr bwMode="auto">
          <a:xfrm>
            <a:off x="2743200" y="1828800"/>
            <a:ext cx="939800" cy="669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a:sym typeface="CommonBullets" pitchFamily="34" charset="2"/>
              </a:rPr>
              <a:t>Designer</a:t>
            </a:r>
          </a:p>
          <a:p>
            <a:pPr algn="ctr"/>
            <a:r>
              <a:rPr lang="en-US" altLang="da-DK" sz="1200" b="0">
                <a:sym typeface="CommonBullets" pitchFamily="34" charset="2"/>
              </a:rPr>
              <a:t>Records </a:t>
            </a:r>
          </a:p>
          <a:p>
            <a:pPr algn="ctr"/>
            <a:r>
              <a:rPr lang="en-US" altLang="da-DK" sz="1200" b="0">
                <a:sym typeface="CommonBullets" pitchFamily="34" charset="2"/>
              </a:rPr>
              <a:t>problems</a:t>
            </a:r>
            <a:endParaRPr lang="en-US" altLang="da-DK" b="0"/>
          </a:p>
        </p:txBody>
      </p:sp>
      <p:sp>
        <p:nvSpPr>
          <p:cNvPr id="19464" name="AutoShape 80">
            <a:extLst>
              <a:ext uri="{FF2B5EF4-FFF2-40B4-BE49-F238E27FC236}">
                <a16:creationId xmlns:a16="http://schemas.microsoft.com/office/drawing/2014/main" id="{CC40463D-199C-65C9-6163-EFCD56F36915}"/>
              </a:ext>
            </a:extLst>
          </p:cNvPr>
          <p:cNvSpPr>
            <a:spLocks noChangeArrowheads="1"/>
          </p:cNvSpPr>
          <p:nvPr/>
        </p:nvSpPr>
        <p:spPr bwMode="auto">
          <a:xfrm>
            <a:off x="1143000" y="685800"/>
            <a:ext cx="1157288" cy="277813"/>
          </a:xfrm>
          <a:prstGeom prst="wedgeRoundRectCallout">
            <a:avLst>
              <a:gd name="adj1" fmla="val -48352"/>
              <a:gd name="adj2" fmla="val 174000"/>
              <a:gd name="adj3" fmla="val 16667"/>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72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b="0"/>
              <a:t>This shows ...</a:t>
            </a:r>
          </a:p>
        </p:txBody>
      </p:sp>
      <p:sp>
        <p:nvSpPr>
          <p:cNvPr id="28754" name="Text Box 82">
            <a:extLst>
              <a:ext uri="{FF2B5EF4-FFF2-40B4-BE49-F238E27FC236}">
                <a16:creationId xmlns:a16="http://schemas.microsoft.com/office/drawing/2014/main" id="{60ABC712-19A3-452D-F3ED-1157FEF7E617}"/>
              </a:ext>
            </a:extLst>
          </p:cNvPr>
          <p:cNvSpPr txBox="1">
            <a:spLocks noChangeArrowheads="1"/>
          </p:cNvSpPr>
          <p:nvPr/>
        </p:nvSpPr>
        <p:spPr bwMode="auto">
          <a:xfrm>
            <a:off x="3962400" y="1981200"/>
            <a:ext cx="5181600" cy="1643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a:sym typeface="CommonBullets" pitchFamily="34" charset="2"/>
              </a:rPr>
              <a:t> 	</a:t>
            </a:r>
            <a:r>
              <a:rPr lang="en-US" altLang="da-DK" b="0">
                <a:sym typeface="CommonBullets" pitchFamily="34" charset="2"/>
              </a:rPr>
              <a:t>For the rooms window, expert users told us that seasonal prices were missing. Some non-expert users thought that O (Occupied) in the matrix meant zero, meaning that the room was free - a bad mistake to make in a reception.</a:t>
            </a:r>
          </a:p>
          <a:p>
            <a:pPr>
              <a:spcAft>
                <a:spcPct val="50000"/>
              </a:spcAft>
            </a:pPr>
            <a:r>
              <a:rPr lang="en-US" altLang="da-DK" b="0">
                <a:sym typeface="CommonBullets" pitchFamily="34" charset="2"/>
              </a:rPr>
              <a:t>At this stage, it is cheap to repair such defects - even to redesign several virtual windows.</a:t>
            </a:r>
          </a:p>
        </p:txBody>
      </p:sp>
      <p:sp>
        <p:nvSpPr>
          <p:cNvPr id="28755" name="Text Box 83">
            <a:extLst>
              <a:ext uri="{FF2B5EF4-FFF2-40B4-BE49-F238E27FC236}">
                <a16:creationId xmlns:a16="http://schemas.microsoft.com/office/drawing/2014/main" id="{4C6933F2-CC4E-9965-C655-AFE09B5AF095}"/>
              </a:ext>
            </a:extLst>
          </p:cNvPr>
          <p:cNvSpPr txBox="1">
            <a:spLocks noChangeArrowheads="1"/>
          </p:cNvSpPr>
          <p:nvPr/>
        </p:nvSpPr>
        <p:spPr bwMode="auto">
          <a:xfrm>
            <a:off x="533400" y="3048000"/>
            <a:ext cx="3352800" cy="38766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We can also check the internal consistency of our design. Here is an example: a check that all relevant data in the database can be handled by the user through some virtual window (assuming reasonable functions).</a:t>
            </a:r>
          </a:p>
          <a:p>
            <a:pPr>
              <a:spcAft>
                <a:spcPct val="50000"/>
              </a:spcAft>
            </a:pPr>
            <a:r>
              <a:rPr lang="en-US" altLang="da-DK" b="0">
                <a:sym typeface="CommonBullets" pitchFamily="34" charset="2"/>
              </a:rPr>
              <a:t>C means that the data can be Created, R read, E edited, D deleted, and O that the user gets an overview of this data.</a:t>
            </a:r>
          </a:p>
          <a:p>
            <a:pPr>
              <a:spcAft>
                <a:spcPct val="50000"/>
              </a:spcAft>
            </a:pPr>
            <a:r>
              <a:rPr lang="en-US" altLang="da-DK" b="0">
                <a:sym typeface="CommonBullets" pitchFamily="34" charset="2"/>
              </a:rPr>
              <a:t>The last line shows what is missing: There is no window that can delete a guest, although his stays can be deleted. Further there is no overview window for many guests or many stays (the FindGuest window - added later - helps here.)</a:t>
            </a:r>
          </a:p>
        </p:txBody>
      </p:sp>
      <p:sp>
        <p:nvSpPr>
          <p:cNvPr id="19467" name="AutoShape 85">
            <a:extLst>
              <a:ext uri="{FF2B5EF4-FFF2-40B4-BE49-F238E27FC236}">
                <a16:creationId xmlns:a16="http://schemas.microsoft.com/office/drawing/2014/main" id="{D66C7A4E-EBCA-E28B-687D-6EE04ACBFB34}"/>
              </a:ext>
            </a:extLst>
          </p:cNvPr>
          <p:cNvSpPr>
            <a:spLocks noChangeArrowheads="1"/>
          </p:cNvSpPr>
          <p:nvPr/>
        </p:nvSpPr>
        <p:spPr bwMode="auto">
          <a:xfrm>
            <a:off x="2536825" y="650875"/>
            <a:ext cx="1120775" cy="568325"/>
          </a:xfrm>
          <a:prstGeom prst="cloudCallout">
            <a:avLst>
              <a:gd name="adj1" fmla="val -37958"/>
              <a:gd name="adj2" fmla="val 91620"/>
            </a:avLst>
          </a:prstGeom>
          <a:noFill/>
          <a:ln w="63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b="0"/>
              <a:t>User</a:t>
            </a:r>
          </a:p>
          <a:p>
            <a:r>
              <a:rPr lang="en-US" altLang="da-DK" sz="1200" b="0"/>
              <a:t>believes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87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8755"/>
                                        </p:tgtEl>
                                        <p:attrNameLst>
                                          <p:attrName>style.visibility</p:attrName>
                                        </p:attrNameLst>
                                      </p:cBhvr>
                                      <p:to>
                                        <p:strVal val="visible"/>
                                      </p:to>
                                    </p:set>
                                  </p:childTnLst>
                                </p:cTn>
                              </p:par>
                            </p:childTnLst>
                          </p:cTn>
                        </p:par>
                        <p:par>
                          <p:cTn id="11" fill="hold" nodeType="afterGroup">
                            <p:stCondLst>
                              <p:cond delay="500"/>
                            </p:stCondLst>
                            <p:childTnLst>
                              <p:par>
                                <p:cTn id="12" presetID="3" presetClass="entr" presetSubtype="10" fill="hold" nodeType="afterEffect">
                                  <p:stCondLst>
                                    <p:cond delay="0"/>
                                  </p:stCondLst>
                                  <p:childTnLst>
                                    <p:set>
                                      <p:cBhvr>
                                        <p:cTn id="13" dur="1" fill="hold">
                                          <p:stCondLst>
                                            <p:cond delay="0"/>
                                          </p:stCondLst>
                                        </p:cTn>
                                        <p:tgtEl>
                                          <p:spTgt spid="28756"/>
                                        </p:tgtEl>
                                        <p:attrNameLst>
                                          <p:attrName>style.visibility</p:attrName>
                                        </p:attrNameLst>
                                      </p:cBhvr>
                                      <p:to>
                                        <p:strVal val="visible"/>
                                      </p:to>
                                    </p:set>
                                    <p:animEffect transition="in" filter="blinds(horizontal)">
                                      <p:cBhvr>
                                        <p:cTn id="14" dur="500"/>
                                        <p:tgtEl>
                                          <p:spTgt spid="28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54" grpId="0" autoUpdateAnimBg="0"/>
      <p:bldP spid="2875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8CDCF54A-2C15-AC64-58E1-DA38A938DC9F}"/>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1D652666-94EB-4F55-B551-690BA16ED73C}" type="slidenum">
              <a:rPr lang="en-US" altLang="da-DK" sz="1800" u="sng"/>
              <a:pPr/>
              <a:t>12</a:t>
            </a:fld>
            <a:r>
              <a:rPr lang="da-DK" altLang="da-DK" sz="1800" u="sng"/>
              <a:t>. </a:t>
            </a:r>
            <a:r>
              <a:rPr lang="en-US" altLang="da-DK" sz="1800" u="sng"/>
              <a:t>Function design, the booking task</a:t>
            </a:r>
            <a:endParaRPr lang="en-US" altLang="da-DK" sz="2400" u="sng"/>
          </a:p>
        </p:txBody>
      </p:sp>
      <p:sp>
        <p:nvSpPr>
          <p:cNvPr id="21507" name="Text Box 47">
            <a:extLst>
              <a:ext uri="{FF2B5EF4-FFF2-40B4-BE49-F238E27FC236}">
                <a16:creationId xmlns:a16="http://schemas.microsoft.com/office/drawing/2014/main" id="{8F2C4AE5-85E9-0795-E985-278344D15D4E}"/>
              </a:ext>
            </a:extLst>
          </p:cNvPr>
          <p:cNvSpPr txBox="1">
            <a:spLocks noChangeArrowheads="1"/>
          </p:cNvSpPr>
          <p:nvPr/>
        </p:nvSpPr>
        <p:spPr bwMode="auto">
          <a:xfrm>
            <a:off x="457200" y="457200"/>
            <a:ext cx="4038600" cy="12176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The next part of the design is to add functions to the virtual windows. We place the virtual windows on a desk </a:t>
            </a:r>
            <a:r>
              <a:rPr lang="da-DK" altLang="da-DK" b="0">
                <a:sym typeface="CommonBullets" pitchFamily="34" charset="2"/>
              </a:rPr>
              <a:t>as if we had a giant screen. Then we</a:t>
            </a:r>
            <a:r>
              <a:rPr lang="en-US" altLang="da-DK" b="0">
                <a:sym typeface="CommonBullets" pitchFamily="34" charset="2"/>
              </a:rPr>
              <a:t> look at the first task, Booking. Our desk would look like this.</a:t>
            </a:r>
          </a:p>
        </p:txBody>
      </p:sp>
      <p:sp>
        <p:nvSpPr>
          <p:cNvPr id="30778" name="Text Box 58">
            <a:extLst>
              <a:ext uri="{FF2B5EF4-FFF2-40B4-BE49-F238E27FC236}">
                <a16:creationId xmlns:a16="http://schemas.microsoft.com/office/drawing/2014/main" id="{A2415796-19F0-3DD0-7FCB-0564925713F3}"/>
              </a:ext>
            </a:extLst>
          </p:cNvPr>
          <p:cNvSpPr txBox="1">
            <a:spLocks noChangeArrowheads="1"/>
          </p:cNvSpPr>
          <p:nvPr/>
        </p:nvSpPr>
        <p:spPr bwMode="auto">
          <a:xfrm>
            <a:off x="533400" y="1712913"/>
            <a:ext cx="4038600" cy="10048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The first step of booking is to find free rooms. To do this, the user would use the Rooms window, fill in some search criteria, and activate a search function. We record it like this: </a:t>
            </a:r>
          </a:p>
        </p:txBody>
      </p:sp>
      <p:sp>
        <p:nvSpPr>
          <p:cNvPr id="30780" name="Text Box 60">
            <a:extLst>
              <a:ext uri="{FF2B5EF4-FFF2-40B4-BE49-F238E27FC236}">
                <a16:creationId xmlns:a16="http://schemas.microsoft.com/office/drawing/2014/main" id="{32CF7532-E742-4867-1C1F-40A926A94C71}"/>
              </a:ext>
            </a:extLst>
          </p:cNvPr>
          <p:cNvSpPr txBox="1">
            <a:spLocks noChangeArrowheads="1"/>
          </p:cNvSpPr>
          <p:nvPr/>
        </p:nvSpPr>
        <p:spPr bwMode="auto">
          <a:xfrm>
            <a:off x="2643188" y="2971800"/>
            <a:ext cx="10874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r>
              <a:rPr lang="en-GB" altLang="da-DK" b="0" noProof="1"/>
              <a:t>FindRooms</a:t>
            </a:r>
            <a:endParaRPr lang="en-GB" altLang="da-DK" sz="1800" b="0" noProof="1"/>
          </a:p>
        </p:txBody>
      </p:sp>
      <p:sp>
        <p:nvSpPr>
          <p:cNvPr id="30781" name="Text Box 61">
            <a:extLst>
              <a:ext uri="{FF2B5EF4-FFF2-40B4-BE49-F238E27FC236}">
                <a16:creationId xmlns:a16="http://schemas.microsoft.com/office/drawing/2014/main" id="{3675E4E0-C339-0664-A2FD-BC2A32C0BDDF}"/>
              </a:ext>
            </a:extLst>
          </p:cNvPr>
          <p:cNvSpPr txBox="1">
            <a:spLocks noChangeArrowheads="1"/>
          </p:cNvSpPr>
          <p:nvPr/>
        </p:nvSpPr>
        <p:spPr bwMode="auto">
          <a:xfrm>
            <a:off x="4648200" y="457200"/>
            <a:ext cx="4495800" cy="1643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We have now identified the first function and placed it on the Rooms window. We don’t record the data entry function for the search criteria, since it is obvious from the fields in the vindow.</a:t>
            </a:r>
          </a:p>
          <a:p>
            <a:pPr>
              <a:spcAft>
                <a:spcPct val="50000"/>
              </a:spcAft>
            </a:pPr>
            <a:r>
              <a:rPr lang="en-US" altLang="da-DK" b="0">
                <a:sym typeface="CommonBullets" pitchFamily="34" charset="2"/>
              </a:rPr>
              <a:t>Next the user would choose a room, so we also need a ChooseRoom function.</a:t>
            </a:r>
          </a:p>
        </p:txBody>
      </p:sp>
      <p:sp>
        <p:nvSpPr>
          <p:cNvPr id="30782" name="Text Box 62">
            <a:extLst>
              <a:ext uri="{FF2B5EF4-FFF2-40B4-BE49-F238E27FC236}">
                <a16:creationId xmlns:a16="http://schemas.microsoft.com/office/drawing/2014/main" id="{C9586814-230D-BC3D-BC05-9F4ABEF19F34}"/>
              </a:ext>
            </a:extLst>
          </p:cNvPr>
          <p:cNvSpPr txBox="1">
            <a:spLocks noChangeArrowheads="1"/>
          </p:cNvSpPr>
          <p:nvPr/>
        </p:nvSpPr>
        <p:spPr bwMode="auto">
          <a:xfrm>
            <a:off x="2643188" y="2974975"/>
            <a:ext cx="1276350"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endParaRPr lang="en-GB" altLang="da-DK" b="0" noProof="1"/>
          </a:p>
          <a:p>
            <a:r>
              <a:rPr lang="en-GB" altLang="da-DK" b="0" noProof="1"/>
              <a:t>ChooseRoom</a:t>
            </a:r>
            <a:endParaRPr lang="en-GB" altLang="da-DK" sz="1800" b="0" noProof="1"/>
          </a:p>
        </p:txBody>
      </p:sp>
      <p:grpSp>
        <p:nvGrpSpPr>
          <p:cNvPr id="30787" name="Group 67">
            <a:extLst>
              <a:ext uri="{FF2B5EF4-FFF2-40B4-BE49-F238E27FC236}">
                <a16:creationId xmlns:a16="http://schemas.microsoft.com/office/drawing/2014/main" id="{89737441-EEF0-E7D6-83B1-A53B476E406E}"/>
              </a:ext>
            </a:extLst>
          </p:cNvPr>
          <p:cNvGrpSpPr>
            <a:grpSpLocks/>
          </p:cNvGrpSpPr>
          <p:nvPr/>
        </p:nvGrpSpPr>
        <p:grpSpPr bwMode="auto">
          <a:xfrm>
            <a:off x="381000" y="2819400"/>
            <a:ext cx="6727825" cy="3962400"/>
            <a:chOff x="240" y="1680"/>
            <a:chExt cx="4238" cy="2496"/>
          </a:xfrm>
        </p:grpSpPr>
        <p:grpSp>
          <p:nvGrpSpPr>
            <p:cNvPr id="21513" name="Group 66">
              <a:extLst>
                <a:ext uri="{FF2B5EF4-FFF2-40B4-BE49-F238E27FC236}">
                  <a16:creationId xmlns:a16="http://schemas.microsoft.com/office/drawing/2014/main" id="{AA4472E6-BBAB-1F0B-8034-6CC92237AD69}"/>
                </a:ext>
              </a:extLst>
            </p:cNvPr>
            <p:cNvGrpSpPr>
              <a:grpSpLocks/>
            </p:cNvGrpSpPr>
            <p:nvPr/>
          </p:nvGrpSpPr>
          <p:grpSpPr bwMode="auto">
            <a:xfrm>
              <a:off x="240" y="1680"/>
              <a:ext cx="4238" cy="2496"/>
              <a:chOff x="240" y="1680"/>
              <a:chExt cx="4238" cy="2496"/>
            </a:xfrm>
          </p:grpSpPr>
          <p:sp>
            <p:nvSpPr>
              <p:cNvPr id="21516" name="Text Box 49">
                <a:extLst>
                  <a:ext uri="{FF2B5EF4-FFF2-40B4-BE49-F238E27FC236}">
                    <a16:creationId xmlns:a16="http://schemas.microsoft.com/office/drawing/2014/main" id="{3C37615C-67BD-C55E-EFC2-A9F00529D238}"/>
                  </a:ext>
                </a:extLst>
              </p:cNvPr>
              <p:cNvSpPr txBox="1">
                <a:spLocks noChangeArrowheads="1"/>
              </p:cNvSpPr>
              <p:nvPr/>
            </p:nvSpPr>
            <p:spPr bwMode="auto">
              <a:xfrm>
                <a:off x="1925" y="2958"/>
                <a:ext cx="851"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r>
                  <a:rPr lang="en-GB" altLang="da-DK" noProof="1"/>
                  <a:t>vwFindGuest:</a:t>
                </a:r>
                <a:endParaRPr lang="en-GB" altLang="da-DK" sz="1800" b="0" noProof="1"/>
              </a:p>
            </p:txBody>
          </p:sp>
          <p:sp>
            <p:nvSpPr>
              <p:cNvPr id="21517" name="Text Box 50">
                <a:extLst>
                  <a:ext uri="{FF2B5EF4-FFF2-40B4-BE49-F238E27FC236}">
                    <a16:creationId xmlns:a16="http://schemas.microsoft.com/office/drawing/2014/main" id="{E458EA4A-6AF1-5C7F-2234-CF75667C353F}"/>
                  </a:ext>
                </a:extLst>
              </p:cNvPr>
              <p:cNvSpPr txBox="1">
                <a:spLocks noChangeArrowheads="1"/>
              </p:cNvSpPr>
              <p:nvPr/>
            </p:nvSpPr>
            <p:spPr bwMode="auto">
              <a:xfrm>
                <a:off x="1665" y="1764"/>
                <a:ext cx="679"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vwRooms:</a:t>
                </a:r>
                <a:endParaRPr lang="en-GB" altLang="da-DK" sz="1800" b="0" noProof="1"/>
              </a:p>
            </p:txBody>
          </p:sp>
          <p:pic>
            <p:nvPicPr>
              <p:cNvPr id="21518" name="Picture 51">
                <a:extLst>
                  <a:ext uri="{FF2B5EF4-FFF2-40B4-BE49-F238E27FC236}">
                    <a16:creationId xmlns:a16="http://schemas.microsoft.com/office/drawing/2014/main" id="{58718D65-0B3B-46B4-5B3A-C6868D04D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935" r="54347" b="23654"/>
              <a:stretch>
                <a:fillRect/>
              </a:stretch>
            </p:blipFill>
            <p:spPr bwMode="auto">
              <a:xfrm>
                <a:off x="2702" y="1716"/>
                <a:ext cx="1045" cy="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9" name="Text Box 52">
                <a:extLst>
                  <a:ext uri="{FF2B5EF4-FFF2-40B4-BE49-F238E27FC236}">
                    <a16:creationId xmlns:a16="http://schemas.microsoft.com/office/drawing/2014/main" id="{C9F97806-396B-2314-4A99-AA62D381E719}"/>
                  </a:ext>
                </a:extLst>
              </p:cNvPr>
              <p:cNvSpPr txBox="1">
                <a:spLocks noChangeArrowheads="1"/>
              </p:cNvSpPr>
              <p:nvPr/>
            </p:nvSpPr>
            <p:spPr bwMode="auto">
              <a:xfrm>
                <a:off x="3654" y="1818"/>
                <a:ext cx="53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vwStay:</a:t>
                </a:r>
                <a:endParaRPr lang="en-GB" altLang="da-DK" sz="1800" b="0" noProof="1"/>
              </a:p>
            </p:txBody>
          </p:sp>
          <p:sp>
            <p:nvSpPr>
              <p:cNvPr id="21520" name="AutoShape 53">
                <a:extLst>
                  <a:ext uri="{FF2B5EF4-FFF2-40B4-BE49-F238E27FC236}">
                    <a16:creationId xmlns:a16="http://schemas.microsoft.com/office/drawing/2014/main" id="{4A67EF19-A8A5-81AF-DC85-88F0A604078E}"/>
                  </a:ext>
                </a:extLst>
              </p:cNvPr>
              <p:cNvSpPr>
                <a:spLocks noChangeArrowheads="1"/>
              </p:cNvSpPr>
              <p:nvPr/>
            </p:nvSpPr>
            <p:spPr bwMode="auto">
              <a:xfrm>
                <a:off x="2990" y="2832"/>
                <a:ext cx="1241" cy="1241"/>
              </a:xfrm>
              <a:prstGeom prst="foldedCorner">
                <a:avLst>
                  <a:gd name="adj" fmla="val 12500"/>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spAutoFit/>
              </a:bodyPr>
              <a:lstStyle>
                <a:lvl1pPr>
                  <a:tabLst>
                    <a:tab pos="381000" algn="l"/>
                    <a:tab pos="1714500" algn="l"/>
                  </a:tabLst>
                  <a:defRPr sz="1400" b="1">
                    <a:solidFill>
                      <a:schemeClr val="tx1"/>
                    </a:solidFill>
                    <a:latin typeface="Arial" panose="020B0604020202020204" pitchFamily="34" charset="0"/>
                  </a:defRPr>
                </a:lvl1pPr>
                <a:lvl2pPr marL="742950" indent="-285750">
                  <a:tabLst>
                    <a:tab pos="381000" algn="l"/>
                    <a:tab pos="1714500" algn="l"/>
                  </a:tabLst>
                  <a:defRPr sz="1400" b="1">
                    <a:solidFill>
                      <a:schemeClr val="tx1"/>
                    </a:solidFill>
                    <a:latin typeface="Arial" panose="020B0604020202020204" pitchFamily="34" charset="0"/>
                  </a:defRPr>
                </a:lvl2pPr>
                <a:lvl3pPr marL="1143000" indent="-228600">
                  <a:tabLst>
                    <a:tab pos="381000" algn="l"/>
                    <a:tab pos="1714500" algn="l"/>
                  </a:tabLst>
                  <a:defRPr sz="1400" b="1">
                    <a:solidFill>
                      <a:schemeClr val="tx1"/>
                    </a:solidFill>
                    <a:latin typeface="Arial" panose="020B0604020202020204" pitchFamily="34" charset="0"/>
                  </a:defRPr>
                </a:lvl3pPr>
                <a:lvl4pPr marL="1600200" indent="-228600">
                  <a:tabLst>
                    <a:tab pos="381000" algn="l"/>
                    <a:tab pos="1714500" algn="l"/>
                  </a:tabLst>
                  <a:defRPr sz="1400" b="1">
                    <a:solidFill>
                      <a:schemeClr val="tx1"/>
                    </a:solidFill>
                    <a:latin typeface="Arial" panose="020B0604020202020204" pitchFamily="34" charset="0"/>
                  </a:defRPr>
                </a:lvl4pPr>
                <a:lvl5pPr marL="2057400" indent="-228600">
                  <a:tabLst>
                    <a:tab pos="381000" algn="l"/>
                    <a:tab pos="1714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9pPr>
              </a:lstStyle>
              <a:p>
                <a:r>
                  <a:rPr lang="en-GB" altLang="da-DK" noProof="1"/>
                  <a:t>Task: Booking</a:t>
                </a:r>
                <a:endParaRPr lang="en-GB" altLang="da-DK" b="0" noProof="1"/>
              </a:p>
              <a:p>
                <a:r>
                  <a:rPr lang="en-GB" altLang="da-DK" b="0" noProof="1"/>
                  <a:t>1.	Find room</a:t>
                </a:r>
              </a:p>
              <a:p>
                <a:r>
                  <a:rPr lang="en-GB" altLang="da-DK" b="0" noProof="1"/>
                  <a:t>2.	Record guest</a:t>
                </a:r>
              </a:p>
              <a:p>
                <a:r>
                  <a:rPr lang="en-GB" altLang="da-DK" b="0" noProof="1"/>
                  <a:t>2a.	Regular guest</a:t>
                </a:r>
              </a:p>
              <a:p>
                <a:r>
                  <a:rPr lang="en-GB" altLang="da-DK" b="0" noProof="1"/>
                  <a:t>3.	Record booking</a:t>
                </a:r>
              </a:p>
              <a:p>
                <a:r>
                  <a:rPr lang="en-GB" altLang="da-DK" b="0" noProof="1"/>
                  <a:t>3a.	More rooms</a:t>
                </a:r>
              </a:p>
              <a:p>
                <a:r>
                  <a:rPr lang="en-GB" altLang="da-DK" b="0" noProof="1"/>
                  <a:t>4.	Print confirmation</a:t>
                </a:r>
              </a:p>
              <a:p>
                <a:r>
                  <a:rPr lang="en-GB" altLang="da-DK" b="0" noProof="1"/>
                  <a:t>	(optional)</a:t>
                </a:r>
                <a:endParaRPr lang="en-GB" altLang="da-DK" noProof="1"/>
              </a:p>
            </p:txBody>
          </p:sp>
          <p:sp>
            <p:nvSpPr>
              <p:cNvPr id="21521" name="Rectangle 56">
                <a:extLst>
                  <a:ext uri="{FF2B5EF4-FFF2-40B4-BE49-F238E27FC236}">
                    <a16:creationId xmlns:a16="http://schemas.microsoft.com/office/drawing/2014/main" id="{B541E8E8-5369-7542-5B0C-D8A5B1E52E1D}"/>
                  </a:ext>
                </a:extLst>
              </p:cNvPr>
              <p:cNvSpPr>
                <a:spLocks noChangeArrowheads="1"/>
              </p:cNvSpPr>
              <p:nvPr/>
            </p:nvSpPr>
            <p:spPr bwMode="auto">
              <a:xfrm>
                <a:off x="240" y="1680"/>
                <a:ext cx="4238" cy="249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pic>
          <p:nvPicPr>
            <p:cNvPr id="21514" name="Picture 64">
              <a:extLst>
                <a:ext uri="{FF2B5EF4-FFF2-40B4-BE49-F238E27FC236}">
                  <a16:creationId xmlns:a16="http://schemas.microsoft.com/office/drawing/2014/main" id="{5D851ABC-2EBF-DAAC-1898-7FEAB7D829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02" r="34521" b="50357"/>
            <a:stretch>
              <a:fillRect/>
            </a:stretch>
          </p:blipFill>
          <p:spPr bwMode="auto">
            <a:xfrm>
              <a:off x="270" y="1728"/>
              <a:ext cx="144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65">
              <a:extLst>
                <a:ext uri="{FF2B5EF4-FFF2-40B4-BE49-F238E27FC236}">
                  <a16:creationId xmlns:a16="http://schemas.microsoft.com/office/drawing/2014/main" id="{4F101DE7-D721-F4AF-D85F-E9DBD3566E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406" t="3627" r="24373" b="32959"/>
            <a:stretch>
              <a:fillRect/>
            </a:stretch>
          </p:blipFill>
          <p:spPr bwMode="auto">
            <a:xfrm>
              <a:off x="282" y="2928"/>
              <a:ext cx="1676"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30787"/>
                                        </p:tgtEl>
                                        <p:attrNameLst>
                                          <p:attrName>style.visibility</p:attrName>
                                        </p:attrNameLst>
                                      </p:cBhvr>
                                      <p:to>
                                        <p:strVal val="visible"/>
                                      </p:to>
                                    </p:set>
                                    <p:animEffect transition="in" filter="blinds(vertical)">
                                      <p:cBhvr>
                                        <p:cTn id="7" dur="500"/>
                                        <p:tgtEl>
                                          <p:spTgt spid="307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3077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3078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30781"/>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307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8" grpId="0" autoUpdateAnimBg="0"/>
      <p:bldP spid="30780" grpId="0" autoUpdateAnimBg="0"/>
      <p:bldP spid="30781" grpId="0" autoUpdateAnimBg="0"/>
      <p:bldP spid="3078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4">
            <a:extLst>
              <a:ext uri="{FF2B5EF4-FFF2-40B4-BE49-F238E27FC236}">
                <a16:creationId xmlns:a16="http://schemas.microsoft.com/office/drawing/2014/main" id="{EE202FA2-8D27-4C7E-627F-6475603AE9E8}"/>
              </a:ext>
            </a:extLst>
          </p:cNvPr>
          <p:cNvSpPr txBox="1">
            <a:spLocks noChangeArrowheads="1"/>
          </p:cNvSpPr>
          <p:nvPr/>
        </p:nvSpPr>
        <p:spPr bwMode="auto">
          <a:xfrm>
            <a:off x="2643188" y="2952750"/>
            <a:ext cx="10874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r>
              <a:rPr lang="en-GB" altLang="da-DK" b="0" noProof="1"/>
              <a:t>FindRooms</a:t>
            </a:r>
            <a:endParaRPr lang="en-GB" altLang="da-DK" sz="1800" b="0" noProof="1"/>
          </a:p>
        </p:txBody>
      </p:sp>
      <p:sp>
        <p:nvSpPr>
          <p:cNvPr id="23555" name="Text Box 16">
            <a:extLst>
              <a:ext uri="{FF2B5EF4-FFF2-40B4-BE49-F238E27FC236}">
                <a16:creationId xmlns:a16="http://schemas.microsoft.com/office/drawing/2014/main" id="{1C11369A-E9CD-3C7E-2BD4-1F8BBADD44BA}"/>
              </a:ext>
            </a:extLst>
          </p:cNvPr>
          <p:cNvSpPr txBox="1">
            <a:spLocks noChangeArrowheads="1"/>
          </p:cNvSpPr>
          <p:nvPr/>
        </p:nvSpPr>
        <p:spPr bwMode="auto">
          <a:xfrm>
            <a:off x="2643188" y="2952750"/>
            <a:ext cx="1276350"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endParaRPr lang="en-GB" altLang="da-DK" b="0" noProof="1"/>
          </a:p>
          <a:p>
            <a:r>
              <a:rPr lang="en-GB" altLang="da-DK" b="0" noProof="1"/>
              <a:t>ChooseRoom</a:t>
            </a:r>
            <a:endParaRPr lang="en-GB" altLang="da-DK" sz="1800" b="0" noProof="1"/>
          </a:p>
        </p:txBody>
      </p:sp>
      <p:sp>
        <p:nvSpPr>
          <p:cNvPr id="23556" name="Text Box 2">
            <a:extLst>
              <a:ext uri="{FF2B5EF4-FFF2-40B4-BE49-F238E27FC236}">
                <a16:creationId xmlns:a16="http://schemas.microsoft.com/office/drawing/2014/main" id="{F5C2246B-448F-F4BC-FF99-E79829BA18F7}"/>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AFCF7069-C4F2-413F-9BB5-3D9EAE5B2DA4}" type="slidenum">
              <a:rPr lang="en-US" altLang="da-DK" sz="1800" u="sng"/>
              <a:pPr/>
              <a:t>13</a:t>
            </a:fld>
            <a:r>
              <a:rPr lang="da-DK" altLang="da-DK" sz="1800" u="sng"/>
              <a:t>. </a:t>
            </a:r>
            <a:r>
              <a:rPr lang="en-US" altLang="da-DK" sz="1800" u="sng"/>
              <a:t>Function design, recording the guest</a:t>
            </a:r>
            <a:endParaRPr lang="en-US" altLang="da-DK" sz="2400" u="sng"/>
          </a:p>
        </p:txBody>
      </p:sp>
      <p:sp>
        <p:nvSpPr>
          <p:cNvPr id="23557" name="Text Box 6">
            <a:extLst>
              <a:ext uri="{FF2B5EF4-FFF2-40B4-BE49-F238E27FC236}">
                <a16:creationId xmlns:a16="http://schemas.microsoft.com/office/drawing/2014/main" id="{FFA1E9A2-12F6-AE77-646C-5BC61A62D7F2}"/>
              </a:ext>
            </a:extLst>
          </p:cNvPr>
          <p:cNvSpPr txBox="1">
            <a:spLocks noChangeArrowheads="1"/>
          </p:cNvSpPr>
          <p:nvPr/>
        </p:nvSpPr>
        <p:spPr bwMode="auto">
          <a:xfrm>
            <a:off x="3055938" y="4848225"/>
            <a:ext cx="1350962"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r>
              <a:rPr lang="en-GB" altLang="da-DK" noProof="1"/>
              <a:t>vwFindGuest:</a:t>
            </a:r>
            <a:endParaRPr lang="en-GB" altLang="da-DK" sz="1800" b="0" noProof="1"/>
          </a:p>
        </p:txBody>
      </p:sp>
      <p:sp>
        <p:nvSpPr>
          <p:cNvPr id="23558" name="Text Box 7">
            <a:extLst>
              <a:ext uri="{FF2B5EF4-FFF2-40B4-BE49-F238E27FC236}">
                <a16:creationId xmlns:a16="http://schemas.microsoft.com/office/drawing/2014/main" id="{9A350160-09AB-389F-FE65-23022F885745}"/>
              </a:ext>
            </a:extLst>
          </p:cNvPr>
          <p:cNvSpPr txBox="1">
            <a:spLocks noChangeArrowheads="1"/>
          </p:cNvSpPr>
          <p:nvPr/>
        </p:nvSpPr>
        <p:spPr bwMode="auto">
          <a:xfrm>
            <a:off x="2643188" y="2933700"/>
            <a:ext cx="1077912"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vwRooms:</a:t>
            </a:r>
            <a:endParaRPr lang="en-GB" altLang="da-DK" sz="1800" b="0" noProof="1"/>
          </a:p>
        </p:txBody>
      </p:sp>
      <p:pic>
        <p:nvPicPr>
          <p:cNvPr id="23559" name="Picture 8">
            <a:extLst>
              <a:ext uri="{FF2B5EF4-FFF2-40B4-BE49-F238E27FC236}">
                <a16:creationId xmlns:a16="http://schemas.microsoft.com/office/drawing/2014/main" id="{6A2AB701-0B5B-885A-A984-A126FCD39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935" r="54347" b="23654"/>
          <a:stretch>
            <a:fillRect/>
          </a:stretch>
        </p:blipFill>
        <p:spPr bwMode="auto">
          <a:xfrm>
            <a:off x="4289425" y="2876550"/>
            <a:ext cx="1658938"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Text Box 9">
            <a:extLst>
              <a:ext uri="{FF2B5EF4-FFF2-40B4-BE49-F238E27FC236}">
                <a16:creationId xmlns:a16="http://schemas.microsoft.com/office/drawing/2014/main" id="{36B1FB72-7ECF-54B0-CBA1-F8573FA6C578}"/>
              </a:ext>
            </a:extLst>
          </p:cNvPr>
          <p:cNvSpPr txBox="1">
            <a:spLocks noChangeArrowheads="1"/>
          </p:cNvSpPr>
          <p:nvPr/>
        </p:nvSpPr>
        <p:spPr bwMode="auto">
          <a:xfrm>
            <a:off x="5800725" y="3038475"/>
            <a:ext cx="8509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vwStay:</a:t>
            </a:r>
            <a:endParaRPr lang="en-GB" altLang="da-DK" sz="1800" b="0" noProof="1"/>
          </a:p>
        </p:txBody>
      </p:sp>
      <p:sp>
        <p:nvSpPr>
          <p:cNvPr id="23561" name="AutoShape 10">
            <a:extLst>
              <a:ext uri="{FF2B5EF4-FFF2-40B4-BE49-F238E27FC236}">
                <a16:creationId xmlns:a16="http://schemas.microsoft.com/office/drawing/2014/main" id="{01BFA75F-E65A-9827-5B8A-099F2C76711F}"/>
              </a:ext>
            </a:extLst>
          </p:cNvPr>
          <p:cNvSpPr>
            <a:spLocks noChangeArrowheads="1"/>
          </p:cNvSpPr>
          <p:nvPr/>
        </p:nvSpPr>
        <p:spPr bwMode="auto">
          <a:xfrm>
            <a:off x="4746625" y="4648200"/>
            <a:ext cx="1970088" cy="1970088"/>
          </a:xfrm>
          <a:prstGeom prst="foldedCorner">
            <a:avLst>
              <a:gd name="adj" fmla="val 12500"/>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spAutoFit/>
          </a:bodyPr>
          <a:lstStyle>
            <a:lvl1pPr>
              <a:tabLst>
                <a:tab pos="381000" algn="l"/>
                <a:tab pos="1714500" algn="l"/>
              </a:tabLst>
              <a:defRPr sz="1400" b="1">
                <a:solidFill>
                  <a:schemeClr val="tx1"/>
                </a:solidFill>
                <a:latin typeface="Arial" panose="020B0604020202020204" pitchFamily="34" charset="0"/>
              </a:defRPr>
            </a:lvl1pPr>
            <a:lvl2pPr marL="742950" indent="-285750">
              <a:tabLst>
                <a:tab pos="381000" algn="l"/>
                <a:tab pos="1714500" algn="l"/>
              </a:tabLst>
              <a:defRPr sz="1400" b="1">
                <a:solidFill>
                  <a:schemeClr val="tx1"/>
                </a:solidFill>
                <a:latin typeface="Arial" panose="020B0604020202020204" pitchFamily="34" charset="0"/>
              </a:defRPr>
            </a:lvl2pPr>
            <a:lvl3pPr marL="1143000" indent="-228600">
              <a:tabLst>
                <a:tab pos="381000" algn="l"/>
                <a:tab pos="1714500" algn="l"/>
              </a:tabLst>
              <a:defRPr sz="1400" b="1">
                <a:solidFill>
                  <a:schemeClr val="tx1"/>
                </a:solidFill>
                <a:latin typeface="Arial" panose="020B0604020202020204" pitchFamily="34" charset="0"/>
              </a:defRPr>
            </a:lvl3pPr>
            <a:lvl4pPr marL="1600200" indent="-228600">
              <a:tabLst>
                <a:tab pos="381000" algn="l"/>
                <a:tab pos="1714500" algn="l"/>
              </a:tabLst>
              <a:defRPr sz="1400" b="1">
                <a:solidFill>
                  <a:schemeClr val="tx1"/>
                </a:solidFill>
                <a:latin typeface="Arial" panose="020B0604020202020204" pitchFamily="34" charset="0"/>
              </a:defRPr>
            </a:lvl4pPr>
            <a:lvl5pPr marL="2057400" indent="-228600">
              <a:tabLst>
                <a:tab pos="381000" algn="l"/>
                <a:tab pos="1714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9pPr>
          </a:lstStyle>
          <a:p>
            <a:r>
              <a:rPr lang="en-GB" altLang="da-DK" noProof="1"/>
              <a:t>Task: Booking</a:t>
            </a:r>
            <a:endParaRPr lang="en-GB" altLang="da-DK" b="0" noProof="1"/>
          </a:p>
          <a:p>
            <a:r>
              <a:rPr lang="en-GB" altLang="da-DK" b="0" noProof="1"/>
              <a:t>1.	Find room</a:t>
            </a:r>
          </a:p>
          <a:p>
            <a:r>
              <a:rPr lang="en-GB" altLang="da-DK" b="0" noProof="1"/>
              <a:t>2.	Record guest</a:t>
            </a:r>
          </a:p>
          <a:p>
            <a:r>
              <a:rPr lang="en-GB" altLang="da-DK" b="0" noProof="1"/>
              <a:t>2a.	Regular guest</a:t>
            </a:r>
          </a:p>
          <a:p>
            <a:r>
              <a:rPr lang="en-GB" altLang="da-DK" b="0" noProof="1"/>
              <a:t>3.	Record booking</a:t>
            </a:r>
          </a:p>
          <a:p>
            <a:r>
              <a:rPr lang="en-GB" altLang="da-DK" b="0" noProof="1"/>
              <a:t>3a.	More rooms</a:t>
            </a:r>
          </a:p>
          <a:p>
            <a:r>
              <a:rPr lang="en-GB" altLang="da-DK" b="0" noProof="1"/>
              <a:t>4.	Print confirmation</a:t>
            </a:r>
          </a:p>
          <a:p>
            <a:r>
              <a:rPr lang="en-GB" altLang="da-DK" b="0" noProof="1"/>
              <a:t>	(optional)</a:t>
            </a:r>
            <a:endParaRPr lang="en-GB" altLang="da-DK" noProof="1"/>
          </a:p>
        </p:txBody>
      </p:sp>
      <p:sp>
        <p:nvSpPr>
          <p:cNvPr id="45069" name="Text Box 13">
            <a:extLst>
              <a:ext uri="{FF2B5EF4-FFF2-40B4-BE49-F238E27FC236}">
                <a16:creationId xmlns:a16="http://schemas.microsoft.com/office/drawing/2014/main" id="{37CC43F6-98A1-3495-30F9-03D83BF4D290}"/>
              </a:ext>
            </a:extLst>
          </p:cNvPr>
          <p:cNvSpPr txBox="1">
            <a:spLocks noChangeArrowheads="1"/>
          </p:cNvSpPr>
          <p:nvPr/>
        </p:nvSpPr>
        <p:spPr bwMode="auto">
          <a:xfrm>
            <a:off x="457200" y="1524000"/>
            <a:ext cx="40386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b="0">
                <a:sym typeface="CommonBullets" pitchFamily="34" charset="2"/>
              </a:rPr>
              <a:t> 	If the user found the guest, he will select the guest (SelectLine) and activate a NewStay function. We now have three functions on vwFindGuest. </a:t>
            </a:r>
          </a:p>
        </p:txBody>
      </p:sp>
      <p:sp>
        <p:nvSpPr>
          <p:cNvPr id="23563" name="Text Box 17">
            <a:extLst>
              <a:ext uri="{FF2B5EF4-FFF2-40B4-BE49-F238E27FC236}">
                <a16:creationId xmlns:a16="http://schemas.microsoft.com/office/drawing/2014/main" id="{885CFEE6-57A3-5D4D-DEA4-E8BD8AF8064E}"/>
              </a:ext>
            </a:extLst>
          </p:cNvPr>
          <p:cNvSpPr txBox="1">
            <a:spLocks noChangeArrowheads="1"/>
          </p:cNvSpPr>
          <p:nvPr/>
        </p:nvSpPr>
        <p:spPr bwMode="auto">
          <a:xfrm>
            <a:off x="457200" y="457200"/>
            <a:ext cx="41148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The next step of booking is to record the guest. The user might first check whether the guest is a regular. Here we need a FindGuest function in vwFindGuest.</a:t>
            </a:r>
          </a:p>
        </p:txBody>
      </p:sp>
      <p:sp>
        <p:nvSpPr>
          <p:cNvPr id="45074" name="Text Box 18">
            <a:extLst>
              <a:ext uri="{FF2B5EF4-FFF2-40B4-BE49-F238E27FC236}">
                <a16:creationId xmlns:a16="http://schemas.microsoft.com/office/drawing/2014/main" id="{C928227F-3BE3-17F0-8BE0-4CE033A64323}"/>
              </a:ext>
            </a:extLst>
          </p:cNvPr>
          <p:cNvSpPr txBox="1">
            <a:spLocks noChangeArrowheads="1"/>
          </p:cNvSpPr>
          <p:nvPr/>
        </p:nvSpPr>
        <p:spPr bwMode="auto">
          <a:xfrm>
            <a:off x="4800600" y="457200"/>
            <a:ext cx="43434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6</a:t>
            </a:r>
            <a:r>
              <a:rPr lang="en-US" altLang="da-DK" b="0">
                <a:sym typeface="CommonBullets" pitchFamily="34" charset="2"/>
              </a:rPr>
              <a:t> 	NewStay will create a new version of vwStay and fill it with guest data. The user may review the data with the guest. We record this edit function since it is not so obvious.</a:t>
            </a:r>
          </a:p>
        </p:txBody>
      </p:sp>
      <p:sp>
        <p:nvSpPr>
          <p:cNvPr id="45075" name="Text Box 19">
            <a:extLst>
              <a:ext uri="{FF2B5EF4-FFF2-40B4-BE49-F238E27FC236}">
                <a16:creationId xmlns:a16="http://schemas.microsoft.com/office/drawing/2014/main" id="{6AB269D0-6E7F-8A20-FF0F-D74D95332D09}"/>
              </a:ext>
            </a:extLst>
          </p:cNvPr>
          <p:cNvSpPr txBox="1">
            <a:spLocks noChangeArrowheads="1"/>
          </p:cNvSpPr>
          <p:nvPr/>
        </p:nvSpPr>
        <p:spPr bwMode="auto">
          <a:xfrm>
            <a:off x="3055938" y="4848225"/>
            <a:ext cx="99853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endParaRPr lang="en-GB" altLang="da-DK" noProof="1"/>
          </a:p>
          <a:p>
            <a:r>
              <a:rPr lang="en-GB" altLang="da-DK" b="0" noProof="1"/>
              <a:t>FindGuest</a:t>
            </a:r>
          </a:p>
        </p:txBody>
      </p:sp>
      <p:sp>
        <p:nvSpPr>
          <p:cNvPr id="45076" name="Text Box 20">
            <a:extLst>
              <a:ext uri="{FF2B5EF4-FFF2-40B4-BE49-F238E27FC236}">
                <a16:creationId xmlns:a16="http://schemas.microsoft.com/office/drawing/2014/main" id="{845D109B-0770-F0DF-6FFC-C7BEF8C39B0D}"/>
              </a:ext>
            </a:extLst>
          </p:cNvPr>
          <p:cNvSpPr txBox="1">
            <a:spLocks noChangeArrowheads="1"/>
          </p:cNvSpPr>
          <p:nvPr/>
        </p:nvSpPr>
        <p:spPr bwMode="auto">
          <a:xfrm>
            <a:off x="3055938" y="4848225"/>
            <a:ext cx="100965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endParaRPr lang="en-GB" altLang="da-DK" noProof="1"/>
          </a:p>
          <a:p>
            <a:endParaRPr lang="en-GB" altLang="da-DK" b="0" noProof="1"/>
          </a:p>
          <a:p>
            <a:r>
              <a:rPr lang="en-GB" altLang="da-DK" b="0" noProof="1"/>
              <a:t>SelectLine</a:t>
            </a:r>
          </a:p>
          <a:p>
            <a:r>
              <a:rPr lang="en-GB" altLang="da-DK" b="0" noProof="1"/>
              <a:t>NewStay</a:t>
            </a:r>
          </a:p>
        </p:txBody>
      </p:sp>
      <p:sp>
        <p:nvSpPr>
          <p:cNvPr id="45077" name="Text Box 21">
            <a:extLst>
              <a:ext uri="{FF2B5EF4-FFF2-40B4-BE49-F238E27FC236}">
                <a16:creationId xmlns:a16="http://schemas.microsoft.com/office/drawing/2014/main" id="{35E14265-6572-F668-837E-1F2E8F7DDB07}"/>
              </a:ext>
            </a:extLst>
          </p:cNvPr>
          <p:cNvSpPr txBox="1">
            <a:spLocks noChangeArrowheads="1"/>
          </p:cNvSpPr>
          <p:nvPr/>
        </p:nvSpPr>
        <p:spPr bwMode="auto">
          <a:xfrm>
            <a:off x="5800725" y="3038475"/>
            <a:ext cx="979488"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r>
              <a:rPr lang="en-GB" altLang="da-DK" b="0" noProof="1"/>
              <a:t>(EditData)</a:t>
            </a:r>
          </a:p>
        </p:txBody>
      </p:sp>
      <p:sp>
        <p:nvSpPr>
          <p:cNvPr id="45078" name="Text Box 22">
            <a:extLst>
              <a:ext uri="{FF2B5EF4-FFF2-40B4-BE49-F238E27FC236}">
                <a16:creationId xmlns:a16="http://schemas.microsoft.com/office/drawing/2014/main" id="{657A7F6F-8018-8C0A-8670-27C25B468B32}"/>
              </a:ext>
            </a:extLst>
          </p:cNvPr>
          <p:cNvSpPr txBox="1">
            <a:spLocks noChangeArrowheads="1"/>
          </p:cNvSpPr>
          <p:nvPr/>
        </p:nvSpPr>
        <p:spPr bwMode="auto">
          <a:xfrm>
            <a:off x="3055938" y="4848225"/>
            <a:ext cx="1009650"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endParaRPr lang="en-GB" altLang="da-DK" noProof="1"/>
          </a:p>
          <a:p>
            <a:endParaRPr lang="en-GB" altLang="da-DK" b="0" noProof="1"/>
          </a:p>
          <a:p>
            <a:endParaRPr lang="en-GB" altLang="da-DK" b="0" noProof="1"/>
          </a:p>
          <a:p>
            <a:endParaRPr lang="en-GB" altLang="da-DK" b="0" noProof="1"/>
          </a:p>
          <a:p>
            <a:r>
              <a:rPr lang="en-GB" altLang="da-DK" b="0" noProof="1"/>
              <a:t>NewGuest</a:t>
            </a:r>
          </a:p>
        </p:txBody>
      </p:sp>
      <p:sp>
        <p:nvSpPr>
          <p:cNvPr id="45079" name="Text Box 23">
            <a:extLst>
              <a:ext uri="{FF2B5EF4-FFF2-40B4-BE49-F238E27FC236}">
                <a16:creationId xmlns:a16="http://schemas.microsoft.com/office/drawing/2014/main" id="{3608736B-E8EF-1545-1EDF-99B4B1EFCDC5}"/>
              </a:ext>
            </a:extLst>
          </p:cNvPr>
          <p:cNvSpPr txBox="1">
            <a:spLocks noChangeArrowheads="1"/>
          </p:cNvSpPr>
          <p:nvPr/>
        </p:nvSpPr>
        <p:spPr bwMode="auto">
          <a:xfrm>
            <a:off x="4800600" y="1524000"/>
            <a:ext cx="4343400" cy="1004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7</a:t>
            </a:r>
            <a:r>
              <a:rPr lang="en-US" altLang="da-DK" b="0">
                <a:sym typeface="CommonBullets" pitchFamily="34" charset="2"/>
              </a:rPr>
              <a:t> 	If the user didn’t find the guest, he uses another function, NewGuest. It also creates a new version of vwStay, but leaves the guest data empty for the user to fill in. Our function list now look</a:t>
            </a:r>
            <a:r>
              <a:rPr lang="da-DK" altLang="da-DK" b="0">
                <a:sym typeface="CommonBullets" pitchFamily="34" charset="2"/>
              </a:rPr>
              <a:t>s</a:t>
            </a:r>
            <a:r>
              <a:rPr lang="en-US" altLang="da-DK" b="0">
                <a:sym typeface="CommonBullets" pitchFamily="34" charset="2"/>
              </a:rPr>
              <a:t> like this.</a:t>
            </a:r>
          </a:p>
        </p:txBody>
      </p:sp>
      <p:sp>
        <p:nvSpPr>
          <p:cNvPr id="45080" name="Text Box 24">
            <a:extLst>
              <a:ext uri="{FF2B5EF4-FFF2-40B4-BE49-F238E27FC236}">
                <a16:creationId xmlns:a16="http://schemas.microsoft.com/office/drawing/2014/main" id="{4A1FAFF5-33E4-DBBA-11A9-A40F7A943865}"/>
              </a:ext>
            </a:extLst>
          </p:cNvPr>
          <p:cNvSpPr txBox="1">
            <a:spLocks noChangeArrowheads="1"/>
          </p:cNvSpPr>
          <p:nvPr/>
        </p:nvSpPr>
        <p:spPr bwMode="auto">
          <a:xfrm>
            <a:off x="7162800" y="2667000"/>
            <a:ext cx="1981200" cy="3451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8</a:t>
            </a:r>
            <a:r>
              <a:rPr lang="en-US" altLang="da-DK" b="0">
                <a:sym typeface="CommonBullets" pitchFamily="34" charset="2"/>
              </a:rPr>
              <a:t> 	We have planned these functions according to a strict sequence of task steps, but the user need not follow this strict sequence. </a:t>
            </a:r>
          </a:p>
          <a:p>
            <a:pPr>
              <a:spcAft>
                <a:spcPct val="50000"/>
              </a:spcAft>
            </a:pPr>
            <a:r>
              <a:rPr lang="en-US" altLang="da-DK" b="0">
                <a:sym typeface="CommonBullets" pitchFamily="34" charset="2"/>
              </a:rPr>
              <a:t>In our case, he could for instance record the guest first and select a room for him later.</a:t>
            </a:r>
          </a:p>
          <a:p>
            <a:pPr>
              <a:spcAft>
                <a:spcPct val="50000"/>
              </a:spcAft>
            </a:pPr>
            <a:r>
              <a:rPr lang="en-US" altLang="da-DK" b="0">
                <a:sym typeface="CommonBullets" pitchFamily="34" charset="2"/>
              </a:rPr>
              <a:t>The functions don’t care about the sequence in this case.</a:t>
            </a:r>
          </a:p>
        </p:txBody>
      </p:sp>
      <p:grpSp>
        <p:nvGrpSpPr>
          <p:cNvPr id="23571" name="Group 28">
            <a:extLst>
              <a:ext uri="{FF2B5EF4-FFF2-40B4-BE49-F238E27FC236}">
                <a16:creationId xmlns:a16="http://schemas.microsoft.com/office/drawing/2014/main" id="{B52CB637-A648-BAB6-A5FB-7C3420F7C2F1}"/>
              </a:ext>
            </a:extLst>
          </p:cNvPr>
          <p:cNvGrpSpPr>
            <a:grpSpLocks/>
          </p:cNvGrpSpPr>
          <p:nvPr/>
        </p:nvGrpSpPr>
        <p:grpSpPr bwMode="auto">
          <a:xfrm>
            <a:off x="381000" y="2819400"/>
            <a:ext cx="6727825" cy="3962400"/>
            <a:chOff x="240" y="1680"/>
            <a:chExt cx="4238" cy="2496"/>
          </a:xfrm>
        </p:grpSpPr>
        <p:sp>
          <p:nvSpPr>
            <p:cNvPr id="23572" name="Rectangle 12">
              <a:extLst>
                <a:ext uri="{FF2B5EF4-FFF2-40B4-BE49-F238E27FC236}">
                  <a16:creationId xmlns:a16="http://schemas.microsoft.com/office/drawing/2014/main" id="{34E90D46-B3D3-8561-3F54-F0A74945D796}"/>
                </a:ext>
              </a:extLst>
            </p:cNvPr>
            <p:cNvSpPr>
              <a:spLocks noChangeArrowheads="1"/>
            </p:cNvSpPr>
            <p:nvPr/>
          </p:nvSpPr>
          <p:spPr bwMode="auto">
            <a:xfrm>
              <a:off x="240" y="1680"/>
              <a:ext cx="4238" cy="249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pic>
          <p:nvPicPr>
            <p:cNvPr id="23573" name="Picture 25">
              <a:extLst>
                <a:ext uri="{FF2B5EF4-FFF2-40B4-BE49-F238E27FC236}">
                  <a16:creationId xmlns:a16="http://schemas.microsoft.com/office/drawing/2014/main" id="{FE2FEE57-F1D3-11DD-6D93-89B4DB9CF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02" r="34521" b="50357"/>
            <a:stretch>
              <a:fillRect/>
            </a:stretch>
          </p:blipFill>
          <p:spPr bwMode="auto">
            <a:xfrm>
              <a:off x="270" y="1728"/>
              <a:ext cx="144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4" name="Picture 26">
              <a:extLst>
                <a:ext uri="{FF2B5EF4-FFF2-40B4-BE49-F238E27FC236}">
                  <a16:creationId xmlns:a16="http://schemas.microsoft.com/office/drawing/2014/main" id="{C369A758-BF72-AF5B-BA7F-8609E41754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406" t="3627" r="24373" b="32959"/>
            <a:stretch>
              <a:fillRect/>
            </a:stretch>
          </p:blipFill>
          <p:spPr bwMode="auto">
            <a:xfrm>
              <a:off x="282" y="2928"/>
              <a:ext cx="1676"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0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50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50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50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507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507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507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5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9" grpId="0" autoUpdateAnimBg="0"/>
      <p:bldP spid="45074" grpId="0" autoUpdateAnimBg="0"/>
      <p:bldP spid="45075" grpId="0" autoUpdateAnimBg="0"/>
      <p:bldP spid="45076" grpId="0" autoUpdateAnimBg="0"/>
      <p:bldP spid="45077" grpId="0" autoUpdateAnimBg="0"/>
      <p:bldP spid="45078" grpId="0" autoUpdateAnimBg="0"/>
      <p:bldP spid="45079" grpId="0" autoUpdateAnimBg="0"/>
      <p:bldP spid="4508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2">
            <a:extLst>
              <a:ext uri="{FF2B5EF4-FFF2-40B4-BE49-F238E27FC236}">
                <a16:creationId xmlns:a16="http://schemas.microsoft.com/office/drawing/2014/main" id="{BFF0B29B-29B8-B4B5-C6B4-2E7AD2C75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02" r="34521" b="50357"/>
          <a:stretch>
            <a:fillRect/>
          </a:stretch>
        </p:blipFill>
        <p:spPr bwMode="auto">
          <a:xfrm>
            <a:off x="428625" y="2895600"/>
            <a:ext cx="2298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3">
            <a:extLst>
              <a:ext uri="{FF2B5EF4-FFF2-40B4-BE49-F238E27FC236}">
                <a16:creationId xmlns:a16="http://schemas.microsoft.com/office/drawing/2014/main" id="{009DBA1B-8E1F-5659-E7F9-B948DEF3BB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06" t="3627" r="24373" b="32959"/>
          <a:stretch>
            <a:fillRect/>
          </a:stretch>
        </p:blipFill>
        <p:spPr bwMode="auto">
          <a:xfrm>
            <a:off x="447675" y="4800600"/>
            <a:ext cx="26606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2">
            <a:extLst>
              <a:ext uri="{FF2B5EF4-FFF2-40B4-BE49-F238E27FC236}">
                <a16:creationId xmlns:a16="http://schemas.microsoft.com/office/drawing/2014/main" id="{66DAB58F-78CF-9C76-E52A-564FDFEB35FA}"/>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74E56409-9647-4E5D-91F2-D1878A967B3B}" type="slidenum">
              <a:rPr lang="en-US" altLang="da-DK" sz="1800" u="sng"/>
              <a:pPr/>
              <a:t>14</a:t>
            </a:fld>
            <a:r>
              <a:rPr lang="da-DK" altLang="da-DK" sz="1800" u="sng"/>
              <a:t>. </a:t>
            </a:r>
            <a:r>
              <a:rPr lang="en-US" altLang="da-DK" sz="1800" u="sng"/>
              <a:t>Function design, recording the booking</a:t>
            </a:r>
            <a:endParaRPr lang="en-US" altLang="da-DK" sz="2400" u="sng"/>
          </a:p>
        </p:txBody>
      </p:sp>
      <p:sp>
        <p:nvSpPr>
          <p:cNvPr id="25605" name="Text Box 3">
            <a:extLst>
              <a:ext uri="{FF2B5EF4-FFF2-40B4-BE49-F238E27FC236}">
                <a16:creationId xmlns:a16="http://schemas.microsoft.com/office/drawing/2014/main" id="{AB30F613-05EA-D121-B159-A4C0B5589370}"/>
              </a:ext>
            </a:extLst>
          </p:cNvPr>
          <p:cNvSpPr txBox="1">
            <a:spLocks noChangeArrowheads="1"/>
          </p:cNvSpPr>
          <p:nvPr/>
        </p:nvSpPr>
        <p:spPr bwMode="auto">
          <a:xfrm>
            <a:off x="457200" y="457200"/>
            <a:ext cx="40386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9</a:t>
            </a:r>
            <a:r>
              <a:rPr lang="en-US" altLang="da-DK" b="0">
                <a:sym typeface="CommonBullets" pitchFamily="34" charset="2"/>
              </a:rPr>
              <a:t> 	The next step of the booking task is to record the booking. We need a Book function and it seems convenient to put it on vwStay.</a:t>
            </a:r>
          </a:p>
        </p:txBody>
      </p:sp>
      <p:sp>
        <p:nvSpPr>
          <p:cNvPr id="43027" name="Rectangle 19">
            <a:extLst>
              <a:ext uri="{FF2B5EF4-FFF2-40B4-BE49-F238E27FC236}">
                <a16:creationId xmlns:a16="http://schemas.microsoft.com/office/drawing/2014/main" id="{1D4D49FB-8393-CE55-180C-6B6D13030164}"/>
              </a:ext>
            </a:extLst>
          </p:cNvPr>
          <p:cNvSpPr>
            <a:spLocks noChangeArrowheads="1"/>
          </p:cNvSpPr>
          <p:nvPr/>
        </p:nvSpPr>
        <p:spPr bwMode="auto">
          <a:xfrm>
            <a:off x="2667000" y="3238500"/>
            <a:ext cx="1295400" cy="609600"/>
          </a:xfrm>
          <a:prstGeom prst="rect">
            <a:avLst/>
          </a:prstGeom>
          <a:solidFill>
            <a:srgbClr val="00FFCC"/>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25607" name="Text Box 5">
            <a:extLst>
              <a:ext uri="{FF2B5EF4-FFF2-40B4-BE49-F238E27FC236}">
                <a16:creationId xmlns:a16="http://schemas.microsoft.com/office/drawing/2014/main" id="{6DB192F5-E3EB-0C72-0B4E-8C26BA7C664D}"/>
              </a:ext>
            </a:extLst>
          </p:cNvPr>
          <p:cNvSpPr txBox="1">
            <a:spLocks noChangeArrowheads="1"/>
          </p:cNvSpPr>
          <p:nvPr/>
        </p:nvSpPr>
        <p:spPr bwMode="auto">
          <a:xfrm>
            <a:off x="3055938" y="4848225"/>
            <a:ext cx="1350962"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r>
              <a:rPr lang="en-GB" altLang="da-DK" noProof="1"/>
              <a:t>vwFindGuest:</a:t>
            </a:r>
          </a:p>
          <a:p>
            <a:r>
              <a:rPr lang="en-GB" altLang="da-DK" b="0" noProof="1"/>
              <a:t>FindGuest</a:t>
            </a:r>
          </a:p>
          <a:p>
            <a:r>
              <a:rPr lang="en-GB" altLang="da-DK" b="0" noProof="1"/>
              <a:t>SelectLine </a:t>
            </a:r>
          </a:p>
          <a:p>
            <a:r>
              <a:rPr lang="en-GB" altLang="da-DK" b="0" noProof="1"/>
              <a:t>NewStay</a:t>
            </a:r>
          </a:p>
          <a:p>
            <a:r>
              <a:rPr lang="en-GB" altLang="da-DK" b="0" noProof="1"/>
              <a:t>NewGuest</a:t>
            </a:r>
            <a:endParaRPr lang="en-GB" altLang="da-DK" sz="1800" b="0" noProof="1"/>
          </a:p>
        </p:txBody>
      </p:sp>
      <p:sp>
        <p:nvSpPr>
          <p:cNvPr id="25608" name="Text Box 6">
            <a:extLst>
              <a:ext uri="{FF2B5EF4-FFF2-40B4-BE49-F238E27FC236}">
                <a16:creationId xmlns:a16="http://schemas.microsoft.com/office/drawing/2014/main" id="{D86B3167-D766-CA60-D40D-9BCFD607116C}"/>
              </a:ext>
            </a:extLst>
          </p:cNvPr>
          <p:cNvSpPr txBox="1">
            <a:spLocks noChangeArrowheads="1"/>
          </p:cNvSpPr>
          <p:nvPr/>
        </p:nvSpPr>
        <p:spPr bwMode="auto">
          <a:xfrm>
            <a:off x="2643188" y="2952750"/>
            <a:ext cx="1265237"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vwRooms:</a:t>
            </a:r>
          </a:p>
          <a:p>
            <a:r>
              <a:rPr lang="en-GB" altLang="da-DK" b="0" noProof="1"/>
              <a:t>FindRooms</a:t>
            </a:r>
          </a:p>
          <a:p>
            <a:r>
              <a:rPr lang="en-GB" altLang="da-DK" b="0" noProof="1"/>
              <a:t>ChooseRoom</a:t>
            </a:r>
            <a:endParaRPr lang="en-GB" altLang="da-DK" sz="1800" b="0" noProof="1"/>
          </a:p>
        </p:txBody>
      </p:sp>
      <p:pic>
        <p:nvPicPr>
          <p:cNvPr id="25609" name="Picture 7">
            <a:extLst>
              <a:ext uri="{FF2B5EF4-FFF2-40B4-BE49-F238E27FC236}">
                <a16:creationId xmlns:a16="http://schemas.microsoft.com/office/drawing/2014/main" id="{4E3F4160-59FE-528D-FFCD-3BC789714F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9935" r="54347" b="23654"/>
          <a:stretch>
            <a:fillRect/>
          </a:stretch>
        </p:blipFill>
        <p:spPr bwMode="auto">
          <a:xfrm>
            <a:off x="4289425" y="2876550"/>
            <a:ext cx="1658938"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Text Box 8">
            <a:extLst>
              <a:ext uri="{FF2B5EF4-FFF2-40B4-BE49-F238E27FC236}">
                <a16:creationId xmlns:a16="http://schemas.microsoft.com/office/drawing/2014/main" id="{1CC6FC36-5F48-F311-AEEF-C884E8CD0189}"/>
              </a:ext>
            </a:extLst>
          </p:cNvPr>
          <p:cNvSpPr txBox="1">
            <a:spLocks noChangeArrowheads="1"/>
          </p:cNvSpPr>
          <p:nvPr/>
        </p:nvSpPr>
        <p:spPr bwMode="auto">
          <a:xfrm>
            <a:off x="5800725" y="3038475"/>
            <a:ext cx="979488"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vwStay:</a:t>
            </a:r>
          </a:p>
          <a:p>
            <a:r>
              <a:rPr lang="en-GB" altLang="da-DK" b="0" noProof="1"/>
              <a:t>(EditData)</a:t>
            </a:r>
            <a:endParaRPr lang="en-GB" altLang="da-DK" sz="1800" b="0" noProof="1"/>
          </a:p>
        </p:txBody>
      </p:sp>
      <p:sp>
        <p:nvSpPr>
          <p:cNvPr id="25611" name="AutoShape 9">
            <a:extLst>
              <a:ext uri="{FF2B5EF4-FFF2-40B4-BE49-F238E27FC236}">
                <a16:creationId xmlns:a16="http://schemas.microsoft.com/office/drawing/2014/main" id="{8FA9C445-4DE5-9439-FB71-FE9AA9E7AFDE}"/>
              </a:ext>
            </a:extLst>
          </p:cNvPr>
          <p:cNvSpPr>
            <a:spLocks noChangeArrowheads="1"/>
          </p:cNvSpPr>
          <p:nvPr/>
        </p:nvSpPr>
        <p:spPr bwMode="auto">
          <a:xfrm>
            <a:off x="4746625" y="4648200"/>
            <a:ext cx="1970088" cy="1970088"/>
          </a:xfrm>
          <a:prstGeom prst="foldedCorner">
            <a:avLst>
              <a:gd name="adj" fmla="val 12500"/>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spAutoFit/>
          </a:bodyPr>
          <a:lstStyle>
            <a:lvl1pPr>
              <a:tabLst>
                <a:tab pos="381000" algn="l"/>
                <a:tab pos="1714500" algn="l"/>
              </a:tabLst>
              <a:defRPr sz="1400" b="1">
                <a:solidFill>
                  <a:schemeClr val="tx1"/>
                </a:solidFill>
                <a:latin typeface="Arial" panose="020B0604020202020204" pitchFamily="34" charset="0"/>
              </a:defRPr>
            </a:lvl1pPr>
            <a:lvl2pPr marL="742950" indent="-285750">
              <a:tabLst>
                <a:tab pos="381000" algn="l"/>
                <a:tab pos="1714500" algn="l"/>
              </a:tabLst>
              <a:defRPr sz="1400" b="1">
                <a:solidFill>
                  <a:schemeClr val="tx1"/>
                </a:solidFill>
                <a:latin typeface="Arial" panose="020B0604020202020204" pitchFamily="34" charset="0"/>
              </a:defRPr>
            </a:lvl2pPr>
            <a:lvl3pPr marL="1143000" indent="-228600">
              <a:tabLst>
                <a:tab pos="381000" algn="l"/>
                <a:tab pos="1714500" algn="l"/>
              </a:tabLst>
              <a:defRPr sz="1400" b="1">
                <a:solidFill>
                  <a:schemeClr val="tx1"/>
                </a:solidFill>
                <a:latin typeface="Arial" panose="020B0604020202020204" pitchFamily="34" charset="0"/>
              </a:defRPr>
            </a:lvl3pPr>
            <a:lvl4pPr marL="1600200" indent="-228600">
              <a:tabLst>
                <a:tab pos="381000" algn="l"/>
                <a:tab pos="1714500" algn="l"/>
              </a:tabLst>
              <a:defRPr sz="1400" b="1">
                <a:solidFill>
                  <a:schemeClr val="tx1"/>
                </a:solidFill>
                <a:latin typeface="Arial" panose="020B0604020202020204" pitchFamily="34" charset="0"/>
              </a:defRPr>
            </a:lvl4pPr>
            <a:lvl5pPr marL="2057400" indent="-228600">
              <a:tabLst>
                <a:tab pos="381000" algn="l"/>
                <a:tab pos="1714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9pPr>
          </a:lstStyle>
          <a:p>
            <a:r>
              <a:rPr lang="en-GB" altLang="da-DK" noProof="1"/>
              <a:t>Task: Booking</a:t>
            </a:r>
            <a:endParaRPr lang="en-GB" altLang="da-DK" b="0" noProof="1"/>
          </a:p>
          <a:p>
            <a:r>
              <a:rPr lang="en-GB" altLang="da-DK" b="0" noProof="1"/>
              <a:t>1.	Find room</a:t>
            </a:r>
          </a:p>
          <a:p>
            <a:r>
              <a:rPr lang="en-GB" altLang="da-DK" b="0" noProof="1"/>
              <a:t>2.	Record guest</a:t>
            </a:r>
          </a:p>
          <a:p>
            <a:r>
              <a:rPr lang="en-GB" altLang="da-DK" b="0" noProof="1"/>
              <a:t>2a.	Regular guest</a:t>
            </a:r>
          </a:p>
          <a:p>
            <a:r>
              <a:rPr lang="en-GB" altLang="da-DK" b="0" noProof="1"/>
              <a:t>3.	Record booking</a:t>
            </a:r>
          </a:p>
          <a:p>
            <a:r>
              <a:rPr lang="en-GB" altLang="da-DK" b="0" noProof="1"/>
              <a:t>3a.	More rooms</a:t>
            </a:r>
          </a:p>
          <a:p>
            <a:r>
              <a:rPr lang="en-GB" altLang="da-DK" b="0" noProof="1"/>
              <a:t>4.	Print confirmation</a:t>
            </a:r>
          </a:p>
          <a:p>
            <a:r>
              <a:rPr lang="en-GB" altLang="da-DK" b="0" noProof="1"/>
              <a:t>	(optional)</a:t>
            </a:r>
            <a:endParaRPr lang="en-GB" altLang="da-DK" noProof="1"/>
          </a:p>
        </p:txBody>
      </p:sp>
      <p:sp>
        <p:nvSpPr>
          <p:cNvPr id="25612" name="Rectangle 11">
            <a:extLst>
              <a:ext uri="{FF2B5EF4-FFF2-40B4-BE49-F238E27FC236}">
                <a16:creationId xmlns:a16="http://schemas.microsoft.com/office/drawing/2014/main" id="{3707A312-7F57-A132-560B-43A68EDBCFAD}"/>
              </a:ext>
            </a:extLst>
          </p:cNvPr>
          <p:cNvSpPr>
            <a:spLocks noChangeArrowheads="1"/>
          </p:cNvSpPr>
          <p:nvPr/>
        </p:nvSpPr>
        <p:spPr bwMode="auto">
          <a:xfrm>
            <a:off x="381000" y="2819400"/>
            <a:ext cx="6727825" cy="39624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3020" name="Text Box 12">
            <a:extLst>
              <a:ext uri="{FF2B5EF4-FFF2-40B4-BE49-F238E27FC236}">
                <a16:creationId xmlns:a16="http://schemas.microsoft.com/office/drawing/2014/main" id="{25086F48-B5D3-4D31-6E31-95AB2AF2FB33}"/>
              </a:ext>
            </a:extLst>
          </p:cNvPr>
          <p:cNvSpPr txBox="1">
            <a:spLocks noChangeArrowheads="1"/>
          </p:cNvSpPr>
          <p:nvPr/>
        </p:nvSpPr>
        <p:spPr bwMode="auto">
          <a:xfrm>
            <a:off x="457200" y="1295400"/>
            <a:ext cx="40386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10</a:t>
            </a:r>
            <a:r>
              <a:rPr lang="en-US" altLang="da-DK" b="0">
                <a:sym typeface="CommonBullets" pitchFamily="34" charset="2"/>
              </a:rPr>
              <a:t> 	However, if the user first recorded the guest data and next found a room, it might be convenient to have the Book function on vwRooms. Why not have it in both places? Let us plan for this.</a:t>
            </a:r>
          </a:p>
        </p:txBody>
      </p:sp>
      <p:sp>
        <p:nvSpPr>
          <p:cNvPr id="43021" name="Text Box 13">
            <a:extLst>
              <a:ext uri="{FF2B5EF4-FFF2-40B4-BE49-F238E27FC236}">
                <a16:creationId xmlns:a16="http://schemas.microsoft.com/office/drawing/2014/main" id="{4D03A19B-F24A-5AA0-72C8-4A2DF91D7A01}"/>
              </a:ext>
            </a:extLst>
          </p:cNvPr>
          <p:cNvSpPr txBox="1">
            <a:spLocks noChangeArrowheads="1"/>
          </p:cNvSpPr>
          <p:nvPr/>
        </p:nvSpPr>
        <p:spPr bwMode="auto">
          <a:xfrm>
            <a:off x="4746625" y="457200"/>
            <a:ext cx="4397375" cy="2203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11</a:t>
            </a:r>
            <a:r>
              <a:rPr lang="en-US" altLang="da-DK" b="0">
                <a:sym typeface="CommonBullets" pitchFamily="34" charset="2"/>
              </a:rPr>
              <a:t> 	While the previous functions didn’t care about the step sequence, Book does. It requires that a room </a:t>
            </a:r>
            <a:r>
              <a:rPr lang="en-US" altLang="da-DK">
                <a:sym typeface="CommonBullets" pitchFamily="34" charset="2"/>
              </a:rPr>
              <a:t>and</a:t>
            </a:r>
            <a:r>
              <a:rPr lang="en-US" altLang="da-DK" b="0">
                <a:sym typeface="CommonBullets" pitchFamily="34" charset="2"/>
              </a:rPr>
              <a:t> a stay are selected. What is selected first doesn’t matter, however. Book also makes the real thing: It records the guest data in the database and changes the room state to booked for the stay period.</a:t>
            </a:r>
          </a:p>
          <a:p>
            <a:pPr>
              <a:spcAft>
                <a:spcPct val="50000"/>
              </a:spcAft>
            </a:pPr>
            <a:r>
              <a:rPr lang="en-US" altLang="da-DK" b="0">
                <a:sym typeface="CommonBullets" pitchFamily="34" charset="2"/>
              </a:rPr>
              <a:t>During the design we record such rules and what each function does in the form of </a:t>
            </a:r>
            <a:r>
              <a:rPr lang="en-US" altLang="da-DK">
                <a:sym typeface="CommonBullets" pitchFamily="34" charset="2"/>
              </a:rPr>
              <a:t>mini-specs</a:t>
            </a:r>
            <a:r>
              <a:rPr lang="en-US" altLang="da-DK" b="0">
                <a:sym typeface="CommonBullets" pitchFamily="34" charset="2"/>
              </a:rPr>
              <a:t>. Here is part of the mini-spec for Book.</a:t>
            </a:r>
          </a:p>
        </p:txBody>
      </p:sp>
      <p:sp>
        <p:nvSpPr>
          <p:cNvPr id="43022" name="Text Box 14">
            <a:extLst>
              <a:ext uri="{FF2B5EF4-FFF2-40B4-BE49-F238E27FC236}">
                <a16:creationId xmlns:a16="http://schemas.microsoft.com/office/drawing/2014/main" id="{16C0A4DC-0BA9-BAD3-CB4B-E14DA4259350}"/>
              </a:ext>
            </a:extLst>
          </p:cNvPr>
          <p:cNvSpPr txBox="1">
            <a:spLocks noChangeArrowheads="1"/>
          </p:cNvSpPr>
          <p:nvPr/>
        </p:nvSpPr>
        <p:spPr bwMode="auto">
          <a:xfrm>
            <a:off x="7162800" y="2716213"/>
            <a:ext cx="19812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12</a:t>
            </a:r>
            <a:r>
              <a:rPr lang="en-US" altLang="da-DK">
                <a:sym typeface="CommonBullets" pitchFamily="34" charset="2"/>
              </a:rPr>
              <a:t> 	</a:t>
            </a:r>
            <a:r>
              <a:rPr lang="en-US" altLang="da-DK" b="0">
                <a:sym typeface="CommonBullets" pitchFamily="34" charset="2"/>
              </a:rPr>
              <a:t>Record booking has a variant: The guest may want more rooms. Which new functions are needed for this? </a:t>
            </a:r>
          </a:p>
        </p:txBody>
      </p:sp>
      <p:sp>
        <p:nvSpPr>
          <p:cNvPr id="43023" name="Text Box 15">
            <a:extLst>
              <a:ext uri="{FF2B5EF4-FFF2-40B4-BE49-F238E27FC236}">
                <a16:creationId xmlns:a16="http://schemas.microsoft.com/office/drawing/2014/main" id="{957C0914-4765-BA8A-6343-E8157CFB9948}"/>
              </a:ext>
            </a:extLst>
          </p:cNvPr>
          <p:cNvSpPr txBox="1">
            <a:spLocks noChangeArrowheads="1"/>
          </p:cNvSpPr>
          <p:nvPr/>
        </p:nvSpPr>
        <p:spPr bwMode="auto">
          <a:xfrm>
            <a:off x="7162800" y="4191000"/>
            <a:ext cx="1981200" cy="1368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US" altLang="da-DK" b="0">
                <a:sym typeface="CommonBullets" pitchFamily="34" charset="2"/>
              </a:rPr>
              <a:t> 	None! </a:t>
            </a:r>
          </a:p>
          <a:p>
            <a:pPr>
              <a:spcAft>
                <a:spcPct val="50000"/>
              </a:spcAft>
            </a:pPr>
            <a:r>
              <a:rPr lang="en-US" altLang="da-DK" b="0">
                <a:sym typeface="CommonBullets" pitchFamily="34" charset="2"/>
              </a:rPr>
              <a:t>The user can just apply FindRooms, ChooseRoom, and Book once more. </a:t>
            </a:r>
          </a:p>
        </p:txBody>
      </p:sp>
      <p:sp>
        <p:nvSpPr>
          <p:cNvPr id="43024" name="Text Box 16">
            <a:extLst>
              <a:ext uri="{FF2B5EF4-FFF2-40B4-BE49-F238E27FC236}">
                <a16:creationId xmlns:a16="http://schemas.microsoft.com/office/drawing/2014/main" id="{38833518-C6BC-A101-8E3B-B829A17665E8}"/>
              </a:ext>
            </a:extLst>
          </p:cNvPr>
          <p:cNvSpPr txBox="1">
            <a:spLocks noChangeArrowheads="1"/>
          </p:cNvSpPr>
          <p:nvPr/>
        </p:nvSpPr>
        <p:spPr bwMode="auto">
          <a:xfrm>
            <a:off x="2643188" y="2952750"/>
            <a:ext cx="684212"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endParaRPr lang="en-GB" altLang="da-DK" b="0" noProof="1"/>
          </a:p>
          <a:p>
            <a:endParaRPr lang="en-GB" altLang="da-DK" b="0" noProof="1"/>
          </a:p>
          <a:p>
            <a:r>
              <a:rPr lang="en-GB" altLang="da-DK" b="0" noProof="1"/>
              <a:t>Book?</a:t>
            </a:r>
            <a:endParaRPr lang="en-GB" altLang="da-DK" sz="1800" b="0" noProof="1"/>
          </a:p>
        </p:txBody>
      </p:sp>
      <p:sp>
        <p:nvSpPr>
          <p:cNvPr id="43025" name="Text Box 17">
            <a:extLst>
              <a:ext uri="{FF2B5EF4-FFF2-40B4-BE49-F238E27FC236}">
                <a16:creationId xmlns:a16="http://schemas.microsoft.com/office/drawing/2014/main" id="{A9C27B9B-69FA-B5FD-FF42-6FA65A6BD030}"/>
              </a:ext>
            </a:extLst>
          </p:cNvPr>
          <p:cNvSpPr txBox="1">
            <a:spLocks noChangeArrowheads="1"/>
          </p:cNvSpPr>
          <p:nvPr/>
        </p:nvSpPr>
        <p:spPr bwMode="auto">
          <a:xfrm>
            <a:off x="5800725" y="2971800"/>
            <a:ext cx="649288"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endParaRPr lang="en-GB" altLang="da-DK" b="0" noProof="1"/>
          </a:p>
          <a:p>
            <a:r>
              <a:rPr lang="en-GB" altLang="da-DK" b="0" noProof="1"/>
              <a:t>Book</a:t>
            </a:r>
            <a:r>
              <a:rPr lang="en-GB" altLang="da-DK" sz="1800" b="0" noProof="1"/>
              <a:t> </a:t>
            </a:r>
          </a:p>
        </p:txBody>
      </p:sp>
      <p:sp>
        <p:nvSpPr>
          <p:cNvPr id="43026" name="AutoShape 18">
            <a:extLst>
              <a:ext uri="{FF2B5EF4-FFF2-40B4-BE49-F238E27FC236}">
                <a16:creationId xmlns:a16="http://schemas.microsoft.com/office/drawing/2014/main" id="{0943C434-3346-8432-30B4-060210AA0241}"/>
              </a:ext>
            </a:extLst>
          </p:cNvPr>
          <p:cNvSpPr>
            <a:spLocks noChangeArrowheads="1"/>
          </p:cNvSpPr>
          <p:nvPr/>
        </p:nvSpPr>
        <p:spPr bwMode="auto">
          <a:xfrm>
            <a:off x="304800" y="4267200"/>
            <a:ext cx="3913188" cy="703263"/>
          </a:xfrm>
          <a:prstGeom prst="wedgeRoundRectCallout">
            <a:avLst>
              <a:gd name="adj1" fmla="val 21074"/>
              <a:gd name="adj2" fmla="val -115912"/>
              <a:gd name="adj3" fmla="val 16667"/>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t>Mini-spec: Book. </a:t>
            </a:r>
            <a:r>
              <a:rPr lang="en-GB" altLang="da-DK" sz="1200" b="0" noProof="1"/>
              <a:t>One or more rooms must </a:t>
            </a:r>
          </a:p>
          <a:p>
            <a:r>
              <a:rPr lang="en-GB" altLang="da-DK" sz="1200" b="0" noProof="1"/>
              <a:t>be selected </a:t>
            </a:r>
            <a:r>
              <a:rPr lang="en-GB" altLang="da-DK" sz="1200" noProof="1"/>
              <a:t>and</a:t>
            </a:r>
            <a:r>
              <a:rPr lang="en-GB" altLang="da-DK" sz="1200" b="0" noProof="1"/>
              <a:t> guest data adequately filled out.</a:t>
            </a:r>
          </a:p>
          <a:p>
            <a:r>
              <a:rPr lang="en-GB" altLang="da-DK" sz="1200" b="0" noProof="1"/>
              <a:t>Record guest data and Set RoomStates to booked.</a:t>
            </a:r>
            <a:endParaRPr lang="en-GB" altLang="da-DK" sz="1600" noProof="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0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30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302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30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302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3023"/>
                                        </p:tgtEl>
                                        <p:attrNameLst>
                                          <p:attrName>style.visibility</p:attrName>
                                        </p:attrNameLst>
                                      </p:cBhvr>
                                      <p:to>
                                        <p:strVal val="visible"/>
                                      </p:to>
                                    </p:set>
                                  </p:childTnLst>
                                </p:cTn>
                              </p:par>
                            </p:childTnLst>
                          </p:cTn>
                        </p:par>
                        <p:par>
                          <p:cTn id="31" fill="hold" nodeType="afterGroup">
                            <p:stCondLst>
                              <p:cond delay="500"/>
                            </p:stCondLst>
                            <p:childTnLst>
                              <p:par>
                                <p:cTn id="32" presetID="2" presetClass="entr" presetSubtype="8" fill="hold" nodeType="afterEffect">
                                  <p:stCondLst>
                                    <p:cond delay="0"/>
                                  </p:stCondLst>
                                  <p:childTnLst>
                                    <p:set>
                                      <p:cBhvr>
                                        <p:cTn id="33" dur="1" fill="hold">
                                          <p:stCondLst>
                                            <p:cond delay="0"/>
                                          </p:stCondLst>
                                        </p:cTn>
                                        <p:tgtEl>
                                          <p:spTgt spid="43027"/>
                                        </p:tgtEl>
                                        <p:attrNameLst>
                                          <p:attrName>style.visibility</p:attrName>
                                        </p:attrNameLst>
                                      </p:cBhvr>
                                      <p:to>
                                        <p:strVal val="visible"/>
                                      </p:to>
                                    </p:set>
                                    <p:anim calcmode="lin" valueType="num">
                                      <p:cBhvr additive="base">
                                        <p:cTn id="34" dur="500" fill="hold"/>
                                        <p:tgtEl>
                                          <p:spTgt spid="43027"/>
                                        </p:tgtEl>
                                        <p:attrNameLst>
                                          <p:attrName>ppt_x</p:attrName>
                                        </p:attrNameLst>
                                      </p:cBhvr>
                                      <p:tavLst>
                                        <p:tav tm="0">
                                          <p:val>
                                            <p:strVal val="0-#ppt_w/2"/>
                                          </p:val>
                                        </p:tav>
                                        <p:tav tm="100000">
                                          <p:val>
                                            <p:strVal val="#ppt_x"/>
                                          </p:val>
                                        </p:tav>
                                      </p:tavLst>
                                    </p:anim>
                                    <p:anim calcmode="lin" valueType="num">
                                      <p:cBhvr additive="base">
                                        <p:cTn id="35" dur="500" fill="hold"/>
                                        <p:tgtEl>
                                          <p:spTgt spid="43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7" grpId="0" animBg="1"/>
      <p:bldP spid="43020" grpId="0" autoUpdateAnimBg="0"/>
      <p:bldP spid="43021" grpId="0" autoUpdateAnimBg="0"/>
      <p:bldP spid="43022" grpId="0" autoUpdateAnimBg="0"/>
      <p:bldP spid="43023" grpId="0" autoUpdateAnimBg="0"/>
      <p:bldP spid="43024" grpId="0" autoUpdateAnimBg="0"/>
      <p:bldP spid="43025" grpId="0" autoUpdateAnimBg="0"/>
      <p:bldP spid="43026"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FB69528E-57BD-E198-968C-A6B66E2581F6}"/>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71C268AF-8DA8-406E-801C-1C218410C343}" type="slidenum">
              <a:rPr lang="en-US" altLang="da-DK" sz="1800" u="sng"/>
              <a:pPr/>
              <a:t>15</a:t>
            </a:fld>
            <a:r>
              <a:rPr lang="da-DK" altLang="da-DK" sz="1800" u="sng"/>
              <a:t>. </a:t>
            </a:r>
            <a:r>
              <a:rPr lang="en-US" altLang="da-DK" sz="1800" u="sng"/>
              <a:t>Function design, remaining functions</a:t>
            </a:r>
            <a:endParaRPr lang="en-US" altLang="da-DK" sz="2400" u="sng"/>
          </a:p>
        </p:txBody>
      </p:sp>
      <p:sp>
        <p:nvSpPr>
          <p:cNvPr id="27651" name="Text Box 3">
            <a:extLst>
              <a:ext uri="{FF2B5EF4-FFF2-40B4-BE49-F238E27FC236}">
                <a16:creationId xmlns:a16="http://schemas.microsoft.com/office/drawing/2014/main" id="{B969A822-B0CE-8D7D-9A88-46073C99842A}"/>
              </a:ext>
            </a:extLst>
          </p:cNvPr>
          <p:cNvSpPr txBox="1">
            <a:spLocks noChangeArrowheads="1"/>
          </p:cNvSpPr>
          <p:nvPr/>
        </p:nvSpPr>
        <p:spPr bwMode="auto">
          <a:xfrm>
            <a:off x="457200" y="457200"/>
            <a:ext cx="44958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13</a:t>
            </a:r>
            <a:r>
              <a:rPr lang="en-US" altLang="da-DK" b="0">
                <a:sym typeface="CommonBullets" pitchFamily="34" charset="2"/>
              </a:rPr>
              <a:t> 	The last step of the booking task is to print a confirmation if the guest wants it. It is easy. We just need a PrintConfirm function on vwStay.</a:t>
            </a:r>
          </a:p>
        </p:txBody>
      </p:sp>
      <p:grpSp>
        <p:nvGrpSpPr>
          <p:cNvPr id="27652" name="Group 22">
            <a:extLst>
              <a:ext uri="{FF2B5EF4-FFF2-40B4-BE49-F238E27FC236}">
                <a16:creationId xmlns:a16="http://schemas.microsoft.com/office/drawing/2014/main" id="{F94E9923-5E7B-C3C2-0F45-A0FD75902A6A}"/>
              </a:ext>
            </a:extLst>
          </p:cNvPr>
          <p:cNvGrpSpPr>
            <a:grpSpLocks/>
          </p:cNvGrpSpPr>
          <p:nvPr/>
        </p:nvGrpSpPr>
        <p:grpSpPr bwMode="auto">
          <a:xfrm>
            <a:off x="381000" y="2819400"/>
            <a:ext cx="6727825" cy="3962400"/>
            <a:chOff x="240" y="1680"/>
            <a:chExt cx="4238" cy="2496"/>
          </a:xfrm>
        </p:grpSpPr>
        <p:sp>
          <p:nvSpPr>
            <p:cNvPr id="27662" name="Text Box 5">
              <a:extLst>
                <a:ext uri="{FF2B5EF4-FFF2-40B4-BE49-F238E27FC236}">
                  <a16:creationId xmlns:a16="http://schemas.microsoft.com/office/drawing/2014/main" id="{00DBD31A-D300-85B2-77FC-20C19A02EFFC}"/>
                </a:ext>
              </a:extLst>
            </p:cNvPr>
            <p:cNvSpPr txBox="1">
              <a:spLocks noChangeArrowheads="1"/>
            </p:cNvSpPr>
            <p:nvPr/>
          </p:nvSpPr>
          <p:spPr bwMode="auto">
            <a:xfrm>
              <a:off x="1925" y="2958"/>
              <a:ext cx="851" cy="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571500" algn="r"/>
                  <a:tab pos="666750" algn="l"/>
                </a:tabLst>
                <a:defRPr sz="1400" b="1">
                  <a:solidFill>
                    <a:schemeClr val="tx1"/>
                  </a:solidFill>
                  <a:latin typeface="Arial" panose="020B0604020202020204" pitchFamily="34" charset="0"/>
                </a:defRPr>
              </a:lvl1pPr>
              <a:lvl2pPr marL="742950" indent="-285750">
                <a:tabLst>
                  <a:tab pos="571500" algn="r"/>
                  <a:tab pos="666750" algn="l"/>
                </a:tabLst>
                <a:defRPr sz="1400" b="1">
                  <a:solidFill>
                    <a:schemeClr val="tx1"/>
                  </a:solidFill>
                  <a:latin typeface="Arial" panose="020B0604020202020204" pitchFamily="34" charset="0"/>
                </a:defRPr>
              </a:lvl2pPr>
              <a:lvl3pPr marL="1143000" indent="-228600">
                <a:tabLst>
                  <a:tab pos="571500" algn="r"/>
                  <a:tab pos="666750" algn="l"/>
                </a:tabLst>
                <a:defRPr sz="1400" b="1">
                  <a:solidFill>
                    <a:schemeClr val="tx1"/>
                  </a:solidFill>
                  <a:latin typeface="Arial" panose="020B0604020202020204" pitchFamily="34" charset="0"/>
                </a:defRPr>
              </a:lvl3pPr>
              <a:lvl4pPr marL="1600200" indent="-228600">
                <a:tabLst>
                  <a:tab pos="571500" algn="r"/>
                  <a:tab pos="666750" algn="l"/>
                </a:tabLst>
                <a:defRPr sz="1400" b="1">
                  <a:solidFill>
                    <a:schemeClr val="tx1"/>
                  </a:solidFill>
                  <a:latin typeface="Arial" panose="020B0604020202020204" pitchFamily="34" charset="0"/>
                </a:defRPr>
              </a:lvl4pPr>
              <a:lvl5pPr marL="2057400" indent="-228600">
                <a:tabLst>
                  <a:tab pos="571500" algn="r"/>
                  <a:tab pos="6667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 algn="r"/>
                  <a:tab pos="666750" algn="l"/>
                </a:tabLst>
                <a:defRPr sz="1400" b="1">
                  <a:solidFill>
                    <a:schemeClr val="tx1"/>
                  </a:solidFill>
                  <a:latin typeface="Arial" panose="020B0604020202020204" pitchFamily="34" charset="0"/>
                </a:defRPr>
              </a:lvl9pPr>
            </a:lstStyle>
            <a:p>
              <a:r>
                <a:rPr lang="en-GB" altLang="da-DK" noProof="1"/>
                <a:t>vwFindGuest:</a:t>
              </a:r>
            </a:p>
            <a:p>
              <a:r>
                <a:rPr lang="en-GB" altLang="da-DK" b="0" noProof="1"/>
                <a:t>FindGuest</a:t>
              </a:r>
            </a:p>
            <a:p>
              <a:r>
                <a:rPr lang="en-GB" altLang="da-DK" b="0" noProof="1"/>
                <a:t>SelectLine </a:t>
              </a:r>
            </a:p>
            <a:p>
              <a:r>
                <a:rPr lang="en-GB" altLang="da-DK" b="0" noProof="1"/>
                <a:t>NewStay</a:t>
              </a:r>
            </a:p>
            <a:p>
              <a:r>
                <a:rPr lang="en-GB" altLang="da-DK" b="0" noProof="1"/>
                <a:t>NewGuest</a:t>
              </a:r>
            </a:p>
          </p:txBody>
        </p:sp>
        <p:sp>
          <p:nvSpPr>
            <p:cNvPr id="27663" name="Text Box 6">
              <a:extLst>
                <a:ext uri="{FF2B5EF4-FFF2-40B4-BE49-F238E27FC236}">
                  <a16:creationId xmlns:a16="http://schemas.microsoft.com/office/drawing/2014/main" id="{B2723875-739A-6035-AD5E-BDA4BEC28D1C}"/>
                </a:ext>
              </a:extLst>
            </p:cNvPr>
            <p:cNvSpPr txBox="1">
              <a:spLocks noChangeArrowheads="1"/>
            </p:cNvSpPr>
            <p:nvPr/>
          </p:nvSpPr>
          <p:spPr bwMode="auto">
            <a:xfrm>
              <a:off x="1665" y="1764"/>
              <a:ext cx="797" cy="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vwRooms:</a:t>
              </a:r>
            </a:p>
            <a:p>
              <a:r>
                <a:rPr lang="en-GB" altLang="da-DK" b="0" noProof="1"/>
                <a:t>FindRooms</a:t>
              </a:r>
            </a:p>
            <a:p>
              <a:r>
                <a:rPr lang="en-GB" altLang="da-DK" b="0" noProof="1"/>
                <a:t>ChooseRoom</a:t>
              </a:r>
            </a:p>
            <a:p>
              <a:r>
                <a:rPr lang="en-GB" altLang="da-DK" b="0" noProof="1"/>
                <a:t>Book?</a:t>
              </a:r>
            </a:p>
          </p:txBody>
        </p:sp>
        <p:pic>
          <p:nvPicPr>
            <p:cNvPr id="27664" name="Picture 7">
              <a:extLst>
                <a:ext uri="{FF2B5EF4-FFF2-40B4-BE49-F238E27FC236}">
                  <a16:creationId xmlns:a16="http://schemas.microsoft.com/office/drawing/2014/main" id="{3B3503B9-C2AB-630E-B4C1-88B59EC44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935" r="54347" b="23654"/>
            <a:stretch>
              <a:fillRect/>
            </a:stretch>
          </p:blipFill>
          <p:spPr bwMode="auto">
            <a:xfrm>
              <a:off x="2702" y="1716"/>
              <a:ext cx="1045" cy="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5" name="Text Box 8">
              <a:extLst>
                <a:ext uri="{FF2B5EF4-FFF2-40B4-BE49-F238E27FC236}">
                  <a16:creationId xmlns:a16="http://schemas.microsoft.com/office/drawing/2014/main" id="{74BB846C-3CA7-193C-9926-657B40951E05}"/>
                </a:ext>
              </a:extLst>
            </p:cNvPr>
            <p:cNvSpPr txBox="1">
              <a:spLocks noChangeArrowheads="1"/>
            </p:cNvSpPr>
            <p:nvPr/>
          </p:nvSpPr>
          <p:spPr bwMode="auto">
            <a:xfrm>
              <a:off x="3654" y="1818"/>
              <a:ext cx="617" cy="4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noProof="1"/>
                <a:t>vwStay:</a:t>
              </a:r>
            </a:p>
            <a:p>
              <a:r>
                <a:rPr lang="en-GB" altLang="da-DK" b="0" noProof="1"/>
                <a:t>(EditData)</a:t>
              </a:r>
            </a:p>
            <a:p>
              <a:r>
                <a:rPr lang="en-GB" altLang="da-DK" b="0" noProof="1"/>
                <a:t>Book</a:t>
              </a:r>
              <a:endParaRPr lang="en-GB" altLang="da-DK" sz="1800" b="0" noProof="1"/>
            </a:p>
          </p:txBody>
        </p:sp>
        <p:sp>
          <p:nvSpPr>
            <p:cNvPr id="27666" name="AutoShape 9">
              <a:extLst>
                <a:ext uri="{FF2B5EF4-FFF2-40B4-BE49-F238E27FC236}">
                  <a16:creationId xmlns:a16="http://schemas.microsoft.com/office/drawing/2014/main" id="{E22085AF-0ED2-7F99-A47C-63723B1930A8}"/>
                </a:ext>
              </a:extLst>
            </p:cNvPr>
            <p:cNvSpPr>
              <a:spLocks noChangeArrowheads="1"/>
            </p:cNvSpPr>
            <p:nvPr/>
          </p:nvSpPr>
          <p:spPr bwMode="auto">
            <a:xfrm>
              <a:off x="2990" y="2832"/>
              <a:ext cx="1241" cy="1241"/>
            </a:xfrm>
            <a:prstGeom prst="foldedCorner">
              <a:avLst>
                <a:gd name="adj" fmla="val 12500"/>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spAutoFit/>
            </a:bodyPr>
            <a:lstStyle>
              <a:lvl1pPr>
                <a:tabLst>
                  <a:tab pos="381000" algn="l"/>
                  <a:tab pos="1714500" algn="l"/>
                </a:tabLst>
                <a:defRPr sz="1400" b="1">
                  <a:solidFill>
                    <a:schemeClr val="tx1"/>
                  </a:solidFill>
                  <a:latin typeface="Arial" panose="020B0604020202020204" pitchFamily="34" charset="0"/>
                </a:defRPr>
              </a:lvl1pPr>
              <a:lvl2pPr marL="742950" indent="-285750">
                <a:tabLst>
                  <a:tab pos="381000" algn="l"/>
                  <a:tab pos="1714500" algn="l"/>
                </a:tabLst>
                <a:defRPr sz="1400" b="1">
                  <a:solidFill>
                    <a:schemeClr val="tx1"/>
                  </a:solidFill>
                  <a:latin typeface="Arial" panose="020B0604020202020204" pitchFamily="34" charset="0"/>
                </a:defRPr>
              </a:lvl2pPr>
              <a:lvl3pPr marL="1143000" indent="-228600">
                <a:tabLst>
                  <a:tab pos="381000" algn="l"/>
                  <a:tab pos="1714500" algn="l"/>
                </a:tabLst>
                <a:defRPr sz="1400" b="1">
                  <a:solidFill>
                    <a:schemeClr val="tx1"/>
                  </a:solidFill>
                  <a:latin typeface="Arial" panose="020B0604020202020204" pitchFamily="34" charset="0"/>
                </a:defRPr>
              </a:lvl3pPr>
              <a:lvl4pPr marL="1600200" indent="-228600">
                <a:tabLst>
                  <a:tab pos="381000" algn="l"/>
                  <a:tab pos="1714500" algn="l"/>
                </a:tabLst>
                <a:defRPr sz="1400" b="1">
                  <a:solidFill>
                    <a:schemeClr val="tx1"/>
                  </a:solidFill>
                  <a:latin typeface="Arial" panose="020B0604020202020204" pitchFamily="34" charset="0"/>
                </a:defRPr>
              </a:lvl4pPr>
              <a:lvl5pPr marL="2057400" indent="-228600">
                <a:tabLst>
                  <a:tab pos="381000" algn="l"/>
                  <a:tab pos="1714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714500" algn="l"/>
                </a:tabLst>
                <a:defRPr sz="1400" b="1">
                  <a:solidFill>
                    <a:schemeClr val="tx1"/>
                  </a:solidFill>
                  <a:latin typeface="Arial" panose="020B0604020202020204" pitchFamily="34" charset="0"/>
                </a:defRPr>
              </a:lvl9pPr>
            </a:lstStyle>
            <a:p>
              <a:r>
                <a:rPr lang="en-GB" altLang="da-DK" noProof="1"/>
                <a:t>Task: Booking</a:t>
              </a:r>
              <a:endParaRPr lang="en-GB" altLang="da-DK" b="0" noProof="1"/>
            </a:p>
            <a:p>
              <a:r>
                <a:rPr lang="en-GB" altLang="da-DK" b="0" noProof="1"/>
                <a:t>1.	Find room</a:t>
              </a:r>
            </a:p>
            <a:p>
              <a:r>
                <a:rPr lang="en-GB" altLang="da-DK" b="0" noProof="1"/>
                <a:t>2.	Record guest</a:t>
              </a:r>
            </a:p>
            <a:p>
              <a:r>
                <a:rPr lang="en-GB" altLang="da-DK" b="0" noProof="1"/>
                <a:t>2a.	Regular guest</a:t>
              </a:r>
            </a:p>
            <a:p>
              <a:r>
                <a:rPr lang="en-GB" altLang="da-DK" b="0" noProof="1"/>
                <a:t>3.	Record booking</a:t>
              </a:r>
            </a:p>
            <a:p>
              <a:r>
                <a:rPr lang="en-GB" altLang="da-DK" b="0" noProof="1"/>
                <a:t>3a.	More rooms</a:t>
              </a:r>
            </a:p>
            <a:p>
              <a:r>
                <a:rPr lang="en-GB" altLang="da-DK" b="0" noProof="1"/>
                <a:t>4.	Print confirmation</a:t>
              </a:r>
            </a:p>
            <a:p>
              <a:r>
                <a:rPr lang="en-GB" altLang="da-DK" b="0" noProof="1"/>
                <a:t>	(optional)</a:t>
              </a:r>
              <a:endParaRPr lang="en-GB" altLang="da-DK" noProof="1"/>
            </a:p>
          </p:txBody>
        </p:sp>
        <p:sp>
          <p:nvSpPr>
            <p:cNvPr id="27667" name="Rectangle 11">
              <a:extLst>
                <a:ext uri="{FF2B5EF4-FFF2-40B4-BE49-F238E27FC236}">
                  <a16:creationId xmlns:a16="http://schemas.microsoft.com/office/drawing/2014/main" id="{018CB549-67F4-0C89-DD41-953385542BF4}"/>
                </a:ext>
              </a:extLst>
            </p:cNvPr>
            <p:cNvSpPr>
              <a:spLocks noChangeArrowheads="1"/>
            </p:cNvSpPr>
            <p:nvPr/>
          </p:nvSpPr>
          <p:spPr bwMode="auto">
            <a:xfrm>
              <a:off x="240" y="1680"/>
              <a:ext cx="4238" cy="249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49164" name="Text Box 12">
            <a:extLst>
              <a:ext uri="{FF2B5EF4-FFF2-40B4-BE49-F238E27FC236}">
                <a16:creationId xmlns:a16="http://schemas.microsoft.com/office/drawing/2014/main" id="{863E50E9-A203-BE44-348F-7A726B8DD11F}"/>
              </a:ext>
            </a:extLst>
          </p:cNvPr>
          <p:cNvSpPr txBox="1">
            <a:spLocks noChangeArrowheads="1"/>
          </p:cNvSpPr>
          <p:nvPr/>
        </p:nvSpPr>
        <p:spPr bwMode="auto">
          <a:xfrm>
            <a:off x="457200" y="1206500"/>
            <a:ext cx="45720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14</a:t>
            </a:r>
            <a:r>
              <a:rPr lang="en-US" altLang="da-DK" b="0">
                <a:sym typeface="CommonBullets" pitchFamily="34" charset="2"/>
              </a:rPr>
              <a:t> 	In order to find the remaining functions, we walk through the other tasks in the same way. Many of the booking functions are reused in other tasks, but around 20 new functions are needed. Here are some of them (Chapter 7 shows all of them and their mini-specs).</a:t>
            </a:r>
          </a:p>
        </p:txBody>
      </p:sp>
      <p:sp>
        <p:nvSpPr>
          <p:cNvPr id="49166" name="Text Box 14">
            <a:extLst>
              <a:ext uri="{FF2B5EF4-FFF2-40B4-BE49-F238E27FC236}">
                <a16:creationId xmlns:a16="http://schemas.microsoft.com/office/drawing/2014/main" id="{C425EB4A-2B89-A6EE-53D6-6C9CF36BF2C7}"/>
              </a:ext>
            </a:extLst>
          </p:cNvPr>
          <p:cNvSpPr txBox="1">
            <a:spLocks noChangeArrowheads="1"/>
          </p:cNvSpPr>
          <p:nvPr/>
        </p:nvSpPr>
        <p:spPr bwMode="auto">
          <a:xfrm>
            <a:off x="5800725" y="3013075"/>
            <a:ext cx="1230313" cy="100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endParaRPr lang="en-GB" altLang="da-DK" noProof="1"/>
          </a:p>
          <a:p>
            <a:endParaRPr lang="en-GB" altLang="da-DK" noProof="1"/>
          </a:p>
          <a:p>
            <a:endParaRPr lang="en-GB" altLang="da-DK" b="0" noProof="1"/>
          </a:p>
          <a:p>
            <a:r>
              <a:rPr lang="en-GB" altLang="da-DK" b="0" noProof="1"/>
              <a:t>PrintConfirm</a:t>
            </a:r>
            <a:r>
              <a:rPr lang="en-GB" altLang="da-DK" sz="1800" b="0" noProof="1"/>
              <a:t> </a:t>
            </a:r>
          </a:p>
        </p:txBody>
      </p:sp>
      <p:sp>
        <p:nvSpPr>
          <p:cNvPr id="49167" name="Text Box 15">
            <a:extLst>
              <a:ext uri="{FF2B5EF4-FFF2-40B4-BE49-F238E27FC236}">
                <a16:creationId xmlns:a16="http://schemas.microsoft.com/office/drawing/2014/main" id="{28AC98AB-250A-BAB7-8402-72688CE6FA6F}"/>
              </a:ext>
            </a:extLst>
          </p:cNvPr>
          <p:cNvSpPr txBox="1">
            <a:spLocks noChangeArrowheads="1"/>
          </p:cNvSpPr>
          <p:nvPr/>
        </p:nvSpPr>
        <p:spPr bwMode="auto">
          <a:xfrm>
            <a:off x="5105400" y="457200"/>
            <a:ext cx="4038600" cy="20685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15</a:t>
            </a:r>
            <a:r>
              <a:rPr lang="en-US" altLang="da-DK" b="0">
                <a:sym typeface="CommonBullets" pitchFamily="34" charset="2"/>
              </a:rPr>
              <a:t> 	What have we done at this stage? We have identified and described all the functions needed if we had a huge screen with space for all the virtual windows at the same time. </a:t>
            </a:r>
          </a:p>
          <a:p>
            <a:pPr>
              <a:spcAft>
                <a:spcPct val="50000"/>
              </a:spcAft>
            </a:pPr>
            <a:r>
              <a:rPr lang="en-US" altLang="da-DK" b="0">
                <a:sym typeface="CommonBullets" pitchFamily="34" charset="2"/>
              </a:rPr>
              <a:t>In practice, this is not realistic. We have a much smaller screen and the user needs to navigate between screens. In the next slides we show how to deal with these </a:t>
            </a:r>
            <a:r>
              <a:rPr lang="en-US" altLang="da-DK">
                <a:sym typeface="CommonBullets" pitchFamily="34" charset="2"/>
              </a:rPr>
              <a:t>navigation functions</a:t>
            </a:r>
            <a:r>
              <a:rPr lang="en-US" altLang="da-DK" b="0">
                <a:sym typeface="CommonBullets" pitchFamily="34" charset="2"/>
              </a:rPr>
              <a:t>.</a:t>
            </a:r>
          </a:p>
        </p:txBody>
      </p:sp>
      <p:sp>
        <p:nvSpPr>
          <p:cNvPr id="49168" name="Text Box 16">
            <a:extLst>
              <a:ext uri="{FF2B5EF4-FFF2-40B4-BE49-F238E27FC236}">
                <a16:creationId xmlns:a16="http://schemas.microsoft.com/office/drawing/2014/main" id="{C8A410D4-F958-E4B0-67C5-884A8B6CE64E}"/>
              </a:ext>
            </a:extLst>
          </p:cNvPr>
          <p:cNvSpPr txBox="1">
            <a:spLocks noChangeArrowheads="1"/>
          </p:cNvSpPr>
          <p:nvPr/>
        </p:nvSpPr>
        <p:spPr bwMode="auto">
          <a:xfrm>
            <a:off x="7162800" y="2667000"/>
            <a:ext cx="1981200" cy="35575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381000" algn="l"/>
              </a:tabLst>
              <a:defRPr sz="1400" b="1">
                <a:solidFill>
                  <a:schemeClr val="tx1"/>
                </a:solidFill>
                <a:latin typeface="Arial" panose="020B0604020202020204" pitchFamily="34" charset="0"/>
              </a:defRPr>
            </a:lvl1pPr>
            <a:lvl2pPr marL="742950" indent="-285750">
              <a:tabLst>
                <a:tab pos="381000" algn="l"/>
              </a:tabLst>
              <a:defRPr sz="1400" b="1">
                <a:solidFill>
                  <a:schemeClr val="tx1"/>
                </a:solidFill>
                <a:latin typeface="Arial" panose="020B0604020202020204" pitchFamily="34" charset="0"/>
              </a:defRPr>
            </a:lvl2pPr>
            <a:lvl3pPr marL="1143000" indent="-228600">
              <a:tabLst>
                <a:tab pos="381000" algn="l"/>
              </a:tabLst>
              <a:defRPr sz="1400" b="1">
                <a:solidFill>
                  <a:schemeClr val="tx1"/>
                </a:solidFill>
                <a:latin typeface="Arial" panose="020B0604020202020204" pitchFamily="34" charset="0"/>
              </a:defRPr>
            </a:lvl3pPr>
            <a:lvl4pPr marL="1600200" indent="-228600">
              <a:tabLst>
                <a:tab pos="381000" algn="l"/>
              </a:tabLst>
              <a:defRPr sz="1400" b="1">
                <a:solidFill>
                  <a:schemeClr val="tx1"/>
                </a:solidFill>
                <a:latin typeface="Arial" panose="020B0604020202020204" pitchFamily="34" charset="0"/>
              </a:defRPr>
            </a:lvl4pPr>
            <a:lvl5pPr marL="2057400" indent="-228600">
              <a:tabLst>
                <a:tab pos="381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16</a:t>
            </a:r>
            <a:r>
              <a:rPr lang="en-US" altLang="da-DK">
                <a:sym typeface="CommonBullets" pitchFamily="34" charset="2"/>
              </a:rPr>
              <a:t> 	</a:t>
            </a:r>
            <a:r>
              <a:rPr lang="en-US" altLang="da-DK" b="0">
                <a:sym typeface="CommonBullets" pitchFamily="34" charset="2"/>
              </a:rPr>
              <a:t>One thing more is missing. We have not decided what form the functions should have. Are they menu points, buttons, drag-and-drop?</a:t>
            </a:r>
          </a:p>
          <a:p>
            <a:pPr>
              <a:spcAft>
                <a:spcPct val="50000"/>
              </a:spcAft>
            </a:pPr>
            <a:r>
              <a:rPr lang="en-US" altLang="da-DK" b="0">
                <a:sym typeface="CommonBullets" pitchFamily="34" charset="2"/>
              </a:rPr>
              <a:t>The answer depends on the software platform we work on, the user’s experience, and other factors. This is </a:t>
            </a:r>
            <a:r>
              <a:rPr lang="en-US" altLang="da-DK">
                <a:sym typeface="CommonBullets" pitchFamily="34" charset="2"/>
              </a:rPr>
              <a:t>function presenta-tion</a:t>
            </a:r>
            <a:r>
              <a:rPr lang="en-US" altLang="da-DK" b="0">
                <a:sym typeface="CommonBullets" pitchFamily="34" charset="2"/>
              </a:rPr>
              <a:t>, and we will look at it later.</a:t>
            </a:r>
          </a:p>
        </p:txBody>
      </p:sp>
      <p:sp>
        <p:nvSpPr>
          <p:cNvPr id="49169" name="Text Box 17">
            <a:extLst>
              <a:ext uri="{FF2B5EF4-FFF2-40B4-BE49-F238E27FC236}">
                <a16:creationId xmlns:a16="http://schemas.microsoft.com/office/drawing/2014/main" id="{2FF947C4-B413-B9EA-E8EB-252F59B6C234}"/>
              </a:ext>
            </a:extLst>
          </p:cNvPr>
          <p:cNvSpPr txBox="1">
            <a:spLocks noChangeArrowheads="1"/>
          </p:cNvSpPr>
          <p:nvPr/>
        </p:nvSpPr>
        <p:spPr bwMode="auto">
          <a:xfrm>
            <a:off x="2643188" y="3795713"/>
            <a:ext cx="1462087"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b="0" noProof="1">
                <a:solidFill>
                  <a:srgbClr val="FF3300"/>
                </a:solidFill>
              </a:rPr>
              <a:t>Checkin?</a:t>
            </a:r>
          </a:p>
          <a:p>
            <a:r>
              <a:rPr lang="en-GB" altLang="da-DK" b="0" noProof="1">
                <a:solidFill>
                  <a:srgbClr val="FF3300"/>
                </a:solidFill>
              </a:rPr>
              <a:t>RepairRoom</a:t>
            </a:r>
          </a:p>
          <a:p>
            <a:r>
              <a:rPr lang="en-GB" altLang="da-DK" b="0" noProof="1">
                <a:solidFill>
                  <a:srgbClr val="FF3300"/>
                </a:solidFill>
              </a:rPr>
              <a:t>AddRoom</a:t>
            </a:r>
          </a:p>
          <a:p>
            <a:r>
              <a:rPr lang="en-GB" altLang="da-DK" b="0" noProof="1">
                <a:solidFill>
                  <a:srgbClr val="FF3300"/>
                </a:solidFill>
              </a:rPr>
              <a:t>DeleteRoom </a:t>
            </a:r>
            <a:r>
              <a:rPr lang="en-GB" altLang="da-DK" noProof="1">
                <a:solidFill>
                  <a:srgbClr val="FF3300"/>
                </a:solidFill>
              </a:rPr>
              <a:t>. . .</a:t>
            </a:r>
            <a:endParaRPr lang="en-GB" altLang="da-DK" sz="1800" b="0" noProof="1"/>
          </a:p>
        </p:txBody>
      </p:sp>
      <p:sp>
        <p:nvSpPr>
          <p:cNvPr id="49170" name="Text Box 18">
            <a:extLst>
              <a:ext uri="{FF2B5EF4-FFF2-40B4-BE49-F238E27FC236}">
                <a16:creationId xmlns:a16="http://schemas.microsoft.com/office/drawing/2014/main" id="{554E1707-4F05-F82C-CE65-6AFD73078DF8}"/>
              </a:ext>
            </a:extLst>
          </p:cNvPr>
          <p:cNvSpPr txBox="1">
            <a:spLocks noChangeArrowheads="1"/>
          </p:cNvSpPr>
          <p:nvPr/>
        </p:nvSpPr>
        <p:spPr bwMode="auto">
          <a:xfrm>
            <a:off x="5791200" y="3898900"/>
            <a:ext cx="1384300"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b="0" noProof="1">
                <a:solidFill>
                  <a:srgbClr val="FF3300"/>
                </a:solidFill>
              </a:rPr>
              <a:t>Checkin</a:t>
            </a:r>
          </a:p>
          <a:p>
            <a:r>
              <a:rPr lang="en-GB" altLang="da-DK" b="0" noProof="1">
                <a:solidFill>
                  <a:srgbClr val="FF3300"/>
                </a:solidFill>
              </a:rPr>
              <a:t>Checkout</a:t>
            </a:r>
          </a:p>
          <a:p>
            <a:r>
              <a:rPr lang="en-GB" altLang="da-DK" b="0" noProof="1">
                <a:solidFill>
                  <a:srgbClr val="FF3300"/>
                </a:solidFill>
              </a:rPr>
              <a:t>AddService </a:t>
            </a:r>
            <a:r>
              <a:rPr lang="en-GB" altLang="da-DK" noProof="1">
                <a:solidFill>
                  <a:srgbClr val="FF3300"/>
                </a:solidFill>
              </a:rPr>
              <a:t>. . .</a:t>
            </a:r>
            <a:endParaRPr lang="en-GB" altLang="da-DK" sz="1800" b="0" noProof="1"/>
          </a:p>
        </p:txBody>
      </p:sp>
      <p:sp>
        <p:nvSpPr>
          <p:cNvPr id="49171" name="Text Box 19">
            <a:extLst>
              <a:ext uri="{FF2B5EF4-FFF2-40B4-BE49-F238E27FC236}">
                <a16:creationId xmlns:a16="http://schemas.microsoft.com/office/drawing/2014/main" id="{94F69393-CB3B-1477-1943-F407DCA44AA6}"/>
              </a:ext>
            </a:extLst>
          </p:cNvPr>
          <p:cNvSpPr txBox="1">
            <a:spLocks noChangeArrowheads="1"/>
          </p:cNvSpPr>
          <p:nvPr/>
        </p:nvSpPr>
        <p:spPr bwMode="auto">
          <a:xfrm>
            <a:off x="3048000" y="5911850"/>
            <a:ext cx="1206500"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tabLst>
                <a:tab pos="476250" algn="r"/>
                <a:tab pos="571500" algn="l"/>
              </a:tabLst>
              <a:defRPr sz="1400" b="1">
                <a:solidFill>
                  <a:schemeClr val="tx1"/>
                </a:solidFill>
                <a:latin typeface="Arial" panose="020B0604020202020204" pitchFamily="34" charset="0"/>
              </a:defRPr>
            </a:lvl1pPr>
            <a:lvl2pPr marL="742950" indent="-285750">
              <a:tabLst>
                <a:tab pos="476250" algn="r"/>
                <a:tab pos="571500" algn="l"/>
              </a:tabLst>
              <a:defRPr sz="1400" b="1">
                <a:solidFill>
                  <a:schemeClr val="tx1"/>
                </a:solidFill>
                <a:latin typeface="Arial" panose="020B0604020202020204" pitchFamily="34" charset="0"/>
              </a:defRPr>
            </a:lvl2pPr>
            <a:lvl3pPr marL="1143000" indent="-228600">
              <a:tabLst>
                <a:tab pos="476250" algn="r"/>
                <a:tab pos="571500" algn="l"/>
              </a:tabLst>
              <a:defRPr sz="1400" b="1">
                <a:solidFill>
                  <a:schemeClr val="tx1"/>
                </a:solidFill>
                <a:latin typeface="Arial" panose="020B0604020202020204" pitchFamily="34" charset="0"/>
              </a:defRPr>
            </a:lvl3pPr>
            <a:lvl4pPr marL="1600200" indent="-228600">
              <a:tabLst>
                <a:tab pos="476250" algn="r"/>
                <a:tab pos="571500" algn="l"/>
              </a:tabLst>
              <a:defRPr sz="1400" b="1">
                <a:solidFill>
                  <a:schemeClr val="tx1"/>
                </a:solidFill>
                <a:latin typeface="Arial" panose="020B0604020202020204" pitchFamily="34" charset="0"/>
              </a:defRPr>
            </a:lvl4pPr>
            <a:lvl5pPr marL="2057400" indent="-228600">
              <a:tabLst>
                <a:tab pos="476250" algn="r"/>
                <a:tab pos="571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476250" algn="r"/>
                <a:tab pos="571500" algn="l"/>
              </a:tabLst>
              <a:defRPr sz="1400" b="1">
                <a:solidFill>
                  <a:schemeClr val="tx1"/>
                </a:solidFill>
                <a:latin typeface="Arial" panose="020B0604020202020204" pitchFamily="34" charset="0"/>
              </a:defRPr>
            </a:lvl9pPr>
          </a:lstStyle>
          <a:p>
            <a:r>
              <a:rPr lang="en-GB" altLang="da-DK" b="0" noProof="1">
                <a:solidFill>
                  <a:srgbClr val="FF3300"/>
                </a:solidFill>
              </a:rPr>
              <a:t>FindStay</a:t>
            </a:r>
          </a:p>
          <a:p>
            <a:r>
              <a:rPr lang="en-GB" altLang="da-DK" b="0" noProof="1">
                <a:solidFill>
                  <a:srgbClr val="FF3300"/>
                </a:solidFill>
              </a:rPr>
              <a:t>OpenStay</a:t>
            </a:r>
          </a:p>
          <a:p>
            <a:r>
              <a:rPr lang="en-GB" altLang="da-DK" b="0" noProof="1">
                <a:solidFill>
                  <a:srgbClr val="FF3300"/>
                </a:solidFill>
              </a:rPr>
              <a:t>ResetSearch</a:t>
            </a:r>
            <a:endParaRPr lang="en-GB" altLang="da-DK" sz="1800" b="0" noProof="1"/>
          </a:p>
        </p:txBody>
      </p:sp>
      <p:pic>
        <p:nvPicPr>
          <p:cNvPr id="27660" name="Picture 20">
            <a:extLst>
              <a:ext uri="{FF2B5EF4-FFF2-40B4-BE49-F238E27FC236}">
                <a16:creationId xmlns:a16="http://schemas.microsoft.com/office/drawing/2014/main" id="{BD6EF89F-4E4B-9AEE-6F02-5967141F39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02" r="34521" b="50357"/>
          <a:stretch>
            <a:fillRect/>
          </a:stretch>
        </p:blipFill>
        <p:spPr bwMode="auto">
          <a:xfrm>
            <a:off x="428625" y="2895600"/>
            <a:ext cx="22987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21">
            <a:extLst>
              <a:ext uri="{FF2B5EF4-FFF2-40B4-BE49-F238E27FC236}">
                <a16:creationId xmlns:a16="http://schemas.microsoft.com/office/drawing/2014/main" id="{84BE8457-4A32-60B6-CAB2-7CBA9D3C9A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406" t="3627" r="24373" b="32959"/>
          <a:stretch>
            <a:fillRect/>
          </a:stretch>
        </p:blipFill>
        <p:spPr bwMode="auto">
          <a:xfrm>
            <a:off x="447675" y="4800600"/>
            <a:ext cx="26606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91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91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9169"/>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nodeType="afterEffect">
                                  <p:stCondLst>
                                    <p:cond delay="1000"/>
                                  </p:stCondLst>
                                  <p:childTnLst>
                                    <p:set>
                                      <p:cBhvr>
                                        <p:cTn id="17" dur="1" fill="hold">
                                          <p:stCondLst>
                                            <p:cond delay="499"/>
                                          </p:stCondLst>
                                        </p:cTn>
                                        <p:tgtEl>
                                          <p:spTgt spid="49170"/>
                                        </p:tgtEl>
                                        <p:attrNameLst>
                                          <p:attrName>style.visibility</p:attrName>
                                        </p:attrNameLst>
                                      </p:cBhvr>
                                      <p:to>
                                        <p:strVal val="visible"/>
                                      </p:to>
                                    </p:set>
                                  </p:childTnLst>
                                </p:cTn>
                              </p:par>
                            </p:childTnLst>
                          </p:cTn>
                        </p:par>
                        <p:par>
                          <p:cTn id="18" fill="hold" nodeType="afterGroup">
                            <p:stCondLst>
                              <p:cond delay="2000"/>
                            </p:stCondLst>
                            <p:childTnLst>
                              <p:par>
                                <p:cTn id="19" presetID="1" presetClass="entr" presetSubtype="0" fill="hold" nodeType="afterEffect">
                                  <p:stCondLst>
                                    <p:cond delay="1000"/>
                                  </p:stCondLst>
                                  <p:childTnLst>
                                    <p:set>
                                      <p:cBhvr>
                                        <p:cTn id="20" dur="1" fill="hold">
                                          <p:stCondLst>
                                            <p:cond delay="499"/>
                                          </p:stCondLst>
                                        </p:cTn>
                                        <p:tgtEl>
                                          <p:spTgt spid="4917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4916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491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4" grpId="0" autoUpdateAnimBg="0"/>
      <p:bldP spid="49166" grpId="0" autoUpdateAnimBg="0"/>
      <p:bldP spid="49167" grpId="0" autoUpdateAnimBg="0"/>
      <p:bldP spid="49168" grpId="0" autoUpdateAnimBg="0"/>
      <p:bldP spid="49169" grpId="0" autoUpdateAnimBg="0"/>
      <p:bldP spid="49170" grpId="0" autoUpdateAnimBg="0"/>
      <p:bldP spid="4917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a:extLst>
              <a:ext uri="{FF2B5EF4-FFF2-40B4-BE49-F238E27FC236}">
                <a16:creationId xmlns:a16="http://schemas.microsoft.com/office/drawing/2014/main" id="{CE548ED6-08F8-6836-FE04-209F5105A970}"/>
              </a:ext>
            </a:extLst>
          </p:cNvPr>
          <p:cNvSpPr txBox="1">
            <a:spLocks noChangeArrowheads="1"/>
          </p:cNvSpPr>
          <p:nvPr/>
        </p:nvSpPr>
        <p:spPr bwMode="auto">
          <a:xfrm>
            <a:off x="449263" y="76200"/>
            <a:ext cx="6103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C202EBEA-25DF-4D3A-9A5B-5A234BDFE3C7}" type="slidenum">
              <a:rPr lang="en-US" altLang="da-DK" sz="1800" u="sng"/>
              <a:pPr/>
              <a:t>16</a:t>
            </a:fld>
            <a:r>
              <a:rPr lang="da-DK" altLang="da-DK" sz="1800" u="sng"/>
              <a:t>. </a:t>
            </a:r>
            <a:r>
              <a:rPr lang="en-US" altLang="da-DK" sz="1800" u="sng"/>
              <a:t>Navigation functions, page-based platform</a:t>
            </a:r>
            <a:endParaRPr lang="en-US" altLang="da-DK" sz="2400" u="sng"/>
          </a:p>
        </p:txBody>
      </p:sp>
      <p:sp>
        <p:nvSpPr>
          <p:cNvPr id="29699" name="Text Box 3">
            <a:extLst>
              <a:ext uri="{FF2B5EF4-FFF2-40B4-BE49-F238E27FC236}">
                <a16:creationId xmlns:a16="http://schemas.microsoft.com/office/drawing/2014/main" id="{C7F0D884-AED8-B11F-7850-26E9B76D7C01}"/>
              </a:ext>
            </a:extLst>
          </p:cNvPr>
          <p:cNvSpPr txBox="1">
            <a:spLocks noChangeArrowheads="1"/>
          </p:cNvSpPr>
          <p:nvPr/>
        </p:nvSpPr>
        <p:spPr bwMode="auto">
          <a:xfrm>
            <a:off x="457200" y="457200"/>
            <a:ext cx="5486400" cy="22812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The necessary navigation functions depend on screen size and the software platform. First we will look at the case where the computer screen shows only one </a:t>
            </a:r>
            <a:r>
              <a:rPr lang="en-US" altLang="da-DK">
                <a:sym typeface="CommonBullets" pitchFamily="34" charset="2"/>
              </a:rPr>
              <a:t>page</a:t>
            </a:r>
            <a:r>
              <a:rPr lang="en-US" altLang="da-DK" b="0">
                <a:sym typeface="CommonBullets" pitchFamily="34" charset="2"/>
              </a:rPr>
              <a:t> of data at a time. Web-based systems and older computer systems are of this kind. Each page may be divided into several </a:t>
            </a:r>
            <a:r>
              <a:rPr lang="en-US" altLang="da-DK">
                <a:sym typeface="CommonBullets" pitchFamily="34" charset="2"/>
              </a:rPr>
              <a:t>frames</a:t>
            </a:r>
            <a:r>
              <a:rPr lang="en-US" altLang="da-DK" b="0">
                <a:sym typeface="CommonBullets" pitchFamily="34" charset="2"/>
              </a:rPr>
              <a:t>.</a:t>
            </a:r>
          </a:p>
          <a:p>
            <a:pPr>
              <a:spcAft>
                <a:spcPct val="50000"/>
              </a:spcAft>
            </a:pPr>
            <a:r>
              <a:rPr lang="en-US" altLang="da-DK" b="0">
                <a:sym typeface="CommonBullets" pitchFamily="34" charset="2"/>
              </a:rPr>
              <a:t>Should we simply show one virtual window at a time as a single page? No, this would require that the user toggles between several pages during a single task. It would be better to show two or more virtual windows in the same page. How could this be done?</a:t>
            </a:r>
          </a:p>
        </p:txBody>
      </p:sp>
      <p:sp>
        <p:nvSpPr>
          <p:cNvPr id="53261" name="Text Box 13">
            <a:extLst>
              <a:ext uri="{FF2B5EF4-FFF2-40B4-BE49-F238E27FC236}">
                <a16:creationId xmlns:a16="http://schemas.microsoft.com/office/drawing/2014/main" id="{3B90B77A-8405-6B96-AF2C-7B58876CA9CB}"/>
              </a:ext>
            </a:extLst>
          </p:cNvPr>
          <p:cNvSpPr txBox="1">
            <a:spLocks noChangeArrowheads="1"/>
          </p:cNvSpPr>
          <p:nvPr/>
        </p:nvSpPr>
        <p:spPr bwMode="auto">
          <a:xfrm>
            <a:off x="6019800" y="457200"/>
            <a:ext cx="3124200" cy="4302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Our solution is to compose four </a:t>
            </a:r>
            <a:r>
              <a:rPr lang="en-US" altLang="da-DK">
                <a:sym typeface="CommonBullets" pitchFamily="34" charset="2"/>
              </a:rPr>
              <a:t>screens</a:t>
            </a:r>
            <a:r>
              <a:rPr lang="en-US" altLang="da-DK" b="0">
                <a:sym typeface="CommonBullets" pitchFamily="34" charset="2"/>
              </a:rPr>
              <a:t> as shown. The sSearch screen shows vwRooms and vwFindGuest as two frames. This screen is used for the first part of Book, Checkin, Checkout, etc.</a:t>
            </a:r>
          </a:p>
          <a:p>
            <a:pPr>
              <a:spcAft>
                <a:spcPct val="50000"/>
              </a:spcAft>
            </a:pPr>
            <a:r>
              <a:rPr lang="en-US" altLang="da-DK" b="0">
                <a:sym typeface="CommonBullets" pitchFamily="34" charset="2"/>
              </a:rPr>
              <a:t>The sStay screen shows vwRooms and vwStay as two frames. This screen is used for the second half of Book, Checkin, etc. where we have found the guest.</a:t>
            </a:r>
          </a:p>
          <a:p>
            <a:pPr>
              <a:spcAft>
                <a:spcPct val="50000"/>
              </a:spcAft>
            </a:pPr>
            <a:r>
              <a:rPr lang="en-US" altLang="da-DK" b="0">
                <a:sym typeface="CommonBullets" pitchFamily="34" charset="2"/>
              </a:rPr>
              <a:t>The sBreakfast screen shows only vwBreakfast. It is used for entering the breakfast list. Similarly, the sServiceList screen shows only vwServiceList. It is used for changing service charges, adding new services, etc.</a:t>
            </a:r>
          </a:p>
        </p:txBody>
      </p:sp>
      <p:sp>
        <p:nvSpPr>
          <p:cNvPr id="53290" name="Text Box 42">
            <a:extLst>
              <a:ext uri="{FF2B5EF4-FFF2-40B4-BE49-F238E27FC236}">
                <a16:creationId xmlns:a16="http://schemas.microsoft.com/office/drawing/2014/main" id="{57A06550-6156-92D4-23F1-D96FD2C97D85}"/>
              </a:ext>
            </a:extLst>
          </p:cNvPr>
          <p:cNvSpPr txBox="1">
            <a:spLocks noChangeArrowheads="1"/>
          </p:cNvSpPr>
          <p:nvPr/>
        </p:nvSpPr>
        <p:spPr bwMode="auto">
          <a:xfrm>
            <a:off x="4800600" y="4724400"/>
            <a:ext cx="43434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How will the user navigate between these screens? Some of our functions do it naturally. Look at the NewStay function. What would it do?</a:t>
            </a:r>
          </a:p>
        </p:txBody>
      </p:sp>
      <p:sp>
        <p:nvSpPr>
          <p:cNvPr id="53291" name="Text Box 43">
            <a:extLst>
              <a:ext uri="{FF2B5EF4-FFF2-40B4-BE49-F238E27FC236}">
                <a16:creationId xmlns:a16="http://schemas.microsoft.com/office/drawing/2014/main" id="{20C53E5F-4993-1B13-EBBA-E7DDEE592F4E}"/>
              </a:ext>
            </a:extLst>
          </p:cNvPr>
          <p:cNvSpPr txBox="1">
            <a:spLocks noChangeArrowheads="1"/>
          </p:cNvSpPr>
          <p:nvPr/>
        </p:nvSpPr>
        <p:spPr bwMode="auto">
          <a:xfrm>
            <a:off x="4800600" y="5519738"/>
            <a:ext cx="43434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The user would activate it from the sSearch screen, and the system would switch to the sStay screen, as we have indicated with the red label on the arrow. Let us see which screens we can reach in this way.</a:t>
            </a:r>
          </a:p>
        </p:txBody>
      </p:sp>
      <p:sp>
        <p:nvSpPr>
          <p:cNvPr id="53292" name="Text Box 44">
            <a:extLst>
              <a:ext uri="{FF2B5EF4-FFF2-40B4-BE49-F238E27FC236}">
                <a16:creationId xmlns:a16="http://schemas.microsoft.com/office/drawing/2014/main" id="{26AD71BD-0954-032E-E9B7-815799948709}"/>
              </a:ext>
            </a:extLst>
          </p:cNvPr>
          <p:cNvSpPr txBox="1">
            <a:spLocks noChangeArrowheads="1"/>
          </p:cNvSpPr>
          <p:nvPr/>
        </p:nvSpPr>
        <p:spPr bwMode="auto">
          <a:xfrm>
            <a:off x="2979738" y="3443288"/>
            <a:ext cx="1028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a:solidFill>
                  <a:srgbClr val="FF3300"/>
                </a:solidFill>
              </a:rPr>
              <a:t>NewStay</a:t>
            </a:r>
            <a:endParaRPr lang="en-US" altLang="da-DK" b="0"/>
          </a:p>
        </p:txBody>
      </p:sp>
      <p:grpSp>
        <p:nvGrpSpPr>
          <p:cNvPr id="53302" name="Group 54">
            <a:extLst>
              <a:ext uri="{FF2B5EF4-FFF2-40B4-BE49-F238E27FC236}">
                <a16:creationId xmlns:a16="http://schemas.microsoft.com/office/drawing/2014/main" id="{F235CD67-0CF4-191D-64EA-31807F7F14F7}"/>
              </a:ext>
            </a:extLst>
          </p:cNvPr>
          <p:cNvGrpSpPr>
            <a:grpSpLocks/>
          </p:cNvGrpSpPr>
          <p:nvPr/>
        </p:nvGrpSpPr>
        <p:grpSpPr bwMode="auto">
          <a:xfrm>
            <a:off x="682625" y="2814638"/>
            <a:ext cx="5381625" cy="3586162"/>
            <a:chOff x="430" y="1654"/>
            <a:chExt cx="3390" cy="2259"/>
          </a:xfrm>
        </p:grpSpPr>
        <p:grpSp>
          <p:nvGrpSpPr>
            <p:cNvPr id="29705" name="Group 53">
              <a:extLst>
                <a:ext uri="{FF2B5EF4-FFF2-40B4-BE49-F238E27FC236}">
                  <a16:creationId xmlns:a16="http://schemas.microsoft.com/office/drawing/2014/main" id="{D2E4F4D6-DC53-8730-2CFE-7FA6EF668352}"/>
                </a:ext>
              </a:extLst>
            </p:cNvPr>
            <p:cNvGrpSpPr>
              <a:grpSpLocks/>
            </p:cNvGrpSpPr>
            <p:nvPr/>
          </p:nvGrpSpPr>
          <p:grpSpPr bwMode="auto">
            <a:xfrm>
              <a:off x="430" y="1654"/>
              <a:ext cx="3390" cy="2259"/>
              <a:chOff x="430" y="1654"/>
              <a:chExt cx="3390" cy="2259"/>
            </a:xfrm>
          </p:grpSpPr>
          <p:grpSp>
            <p:nvGrpSpPr>
              <p:cNvPr id="29712" name="Group 52">
                <a:extLst>
                  <a:ext uri="{FF2B5EF4-FFF2-40B4-BE49-F238E27FC236}">
                    <a16:creationId xmlns:a16="http://schemas.microsoft.com/office/drawing/2014/main" id="{9F8889DC-51B5-EE85-AB01-33E4ABBFEB11}"/>
                  </a:ext>
                </a:extLst>
              </p:cNvPr>
              <p:cNvGrpSpPr>
                <a:grpSpLocks/>
              </p:cNvGrpSpPr>
              <p:nvPr/>
            </p:nvGrpSpPr>
            <p:grpSpPr bwMode="auto">
              <a:xfrm>
                <a:off x="1013" y="1654"/>
                <a:ext cx="842" cy="789"/>
                <a:chOff x="1013" y="1654"/>
                <a:chExt cx="842" cy="789"/>
              </a:xfrm>
            </p:grpSpPr>
            <p:sp>
              <p:nvSpPr>
                <p:cNvPr id="29727" name="AutoShape 23">
                  <a:extLst>
                    <a:ext uri="{FF2B5EF4-FFF2-40B4-BE49-F238E27FC236}">
                      <a16:creationId xmlns:a16="http://schemas.microsoft.com/office/drawing/2014/main" id="{DC3B1529-0636-9878-7A02-5282F2666B80}"/>
                    </a:ext>
                  </a:extLst>
                </p:cNvPr>
                <p:cNvSpPr>
                  <a:spLocks noChangeArrowheads="1"/>
                </p:cNvSpPr>
                <p:nvPr/>
              </p:nvSpPr>
              <p:spPr bwMode="auto">
                <a:xfrm>
                  <a:off x="1013" y="1730"/>
                  <a:ext cx="842" cy="713"/>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29728" name="Text Box 24">
                  <a:extLst>
                    <a:ext uri="{FF2B5EF4-FFF2-40B4-BE49-F238E27FC236}">
                      <a16:creationId xmlns:a16="http://schemas.microsoft.com/office/drawing/2014/main" id="{F9697833-2386-3EBC-B5C6-540FE2E3BB88}"/>
                    </a:ext>
                  </a:extLst>
                </p:cNvPr>
                <p:cNvSpPr txBox="1">
                  <a:spLocks noChangeArrowheads="1"/>
                </p:cNvSpPr>
                <p:nvPr/>
              </p:nvSpPr>
              <p:spPr bwMode="auto">
                <a:xfrm>
                  <a:off x="1183" y="1654"/>
                  <a:ext cx="481"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sSearch</a:t>
                  </a:r>
                </a:p>
              </p:txBody>
            </p:sp>
          </p:grpSp>
          <p:grpSp>
            <p:nvGrpSpPr>
              <p:cNvPr id="29713" name="Group 25">
                <a:extLst>
                  <a:ext uri="{FF2B5EF4-FFF2-40B4-BE49-F238E27FC236}">
                    <a16:creationId xmlns:a16="http://schemas.microsoft.com/office/drawing/2014/main" id="{3BA25217-E04B-8CB1-AED4-1C9AEE3043C1}"/>
                  </a:ext>
                </a:extLst>
              </p:cNvPr>
              <p:cNvGrpSpPr>
                <a:grpSpLocks/>
              </p:cNvGrpSpPr>
              <p:nvPr/>
            </p:nvGrpSpPr>
            <p:grpSpPr bwMode="auto">
              <a:xfrm>
                <a:off x="1545" y="3122"/>
                <a:ext cx="841" cy="788"/>
                <a:chOff x="1545" y="3122"/>
                <a:chExt cx="841" cy="788"/>
              </a:xfrm>
            </p:grpSpPr>
            <p:sp>
              <p:nvSpPr>
                <p:cNvPr id="29724" name="Text Box 26">
                  <a:extLst>
                    <a:ext uri="{FF2B5EF4-FFF2-40B4-BE49-F238E27FC236}">
                      <a16:creationId xmlns:a16="http://schemas.microsoft.com/office/drawing/2014/main" id="{BDB5325D-E633-A3C2-80AD-C56F87F34385}"/>
                    </a:ext>
                  </a:extLst>
                </p:cNvPr>
                <p:cNvSpPr txBox="1">
                  <a:spLocks noChangeArrowheads="1"/>
                </p:cNvSpPr>
                <p:nvPr/>
              </p:nvSpPr>
              <p:spPr bwMode="auto">
                <a:xfrm>
                  <a:off x="1596" y="3312"/>
                  <a:ext cx="738" cy="5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vwServiceList</a:t>
                  </a:r>
                  <a:endParaRPr lang="en-GB" altLang="da-DK" noProof="1"/>
                </a:p>
              </p:txBody>
            </p:sp>
            <p:sp>
              <p:nvSpPr>
                <p:cNvPr id="29725" name="AutoShape 27">
                  <a:extLst>
                    <a:ext uri="{FF2B5EF4-FFF2-40B4-BE49-F238E27FC236}">
                      <a16:creationId xmlns:a16="http://schemas.microsoft.com/office/drawing/2014/main" id="{061DC2C3-07DE-4768-DADB-08152CA5E029}"/>
                    </a:ext>
                  </a:extLst>
                </p:cNvPr>
                <p:cNvSpPr>
                  <a:spLocks noChangeArrowheads="1"/>
                </p:cNvSpPr>
                <p:nvPr/>
              </p:nvSpPr>
              <p:spPr bwMode="auto">
                <a:xfrm>
                  <a:off x="1545" y="3197"/>
                  <a:ext cx="841" cy="713"/>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29726" name="Text Box 28">
                  <a:extLst>
                    <a:ext uri="{FF2B5EF4-FFF2-40B4-BE49-F238E27FC236}">
                      <a16:creationId xmlns:a16="http://schemas.microsoft.com/office/drawing/2014/main" id="{C2EFC2B4-DF73-C067-2321-EF3802C56501}"/>
                    </a:ext>
                  </a:extLst>
                </p:cNvPr>
                <p:cNvSpPr txBox="1">
                  <a:spLocks noChangeArrowheads="1"/>
                </p:cNvSpPr>
                <p:nvPr/>
              </p:nvSpPr>
              <p:spPr bwMode="auto">
                <a:xfrm>
                  <a:off x="1608" y="3122"/>
                  <a:ext cx="704"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sServiceList</a:t>
                  </a:r>
                </a:p>
              </p:txBody>
            </p:sp>
          </p:grpSp>
          <p:grpSp>
            <p:nvGrpSpPr>
              <p:cNvPr id="29714" name="Group 51">
                <a:extLst>
                  <a:ext uri="{FF2B5EF4-FFF2-40B4-BE49-F238E27FC236}">
                    <a16:creationId xmlns:a16="http://schemas.microsoft.com/office/drawing/2014/main" id="{86F2AA81-0589-04B7-CFA3-23A74FA0DD86}"/>
                  </a:ext>
                </a:extLst>
              </p:cNvPr>
              <p:cNvGrpSpPr>
                <a:grpSpLocks/>
              </p:cNvGrpSpPr>
              <p:nvPr/>
            </p:nvGrpSpPr>
            <p:grpSpPr bwMode="auto">
              <a:xfrm>
                <a:off x="2754" y="1656"/>
                <a:ext cx="842" cy="792"/>
                <a:chOff x="2754" y="1656"/>
                <a:chExt cx="842" cy="792"/>
              </a:xfrm>
            </p:grpSpPr>
            <p:sp>
              <p:nvSpPr>
                <p:cNvPr id="29722" name="AutoShape 32">
                  <a:extLst>
                    <a:ext uri="{FF2B5EF4-FFF2-40B4-BE49-F238E27FC236}">
                      <a16:creationId xmlns:a16="http://schemas.microsoft.com/office/drawing/2014/main" id="{734A4E00-99EA-1BF3-9377-16D4CF45E643}"/>
                    </a:ext>
                  </a:extLst>
                </p:cNvPr>
                <p:cNvSpPr>
                  <a:spLocks noChangeArrowheads="1"/>
                </p:cNvSpPr>
                <p:nvPr/>
              </p:nvSpPr>
              <p:spPr bwMode="auto">
                <a:xfrm>
                  <a:off x="2754" y="1736"/>
                  <a:ext cx="842" cy="712"/>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29723" name="Text Box 33">
                  <a:extLst>
                    <a:ext uri="{FF2B5EF4-FFF2-40B4-BE49-F238E27FC236}">
                      <a16:creationId xmlns:a16="http://schemas.microsoft.com/office/drawing/2014/main" id="{EF93CFAE-C8CC-BB1F-7228-0E4A9A33C351}"/>
                    </a:ext>
                  </a:extLst>
                </p:cNvPr>
                <p:cNvSpPr txBox="1">
                  <a:spLocks noChangeArrowheads="1"/>
                </p:cNvSpPr>
                <p:nvPr/>
              </p:nvSpPr>
              <p:spPr bwMode="auto">
                <a:xfrm>
                  <a:off x="3005" y="1656"/>
                  <a:ext cx="344"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sStay</a:t>
                  </a:r>
                </a:p>
              </p:txBody>
            </p:sp>
          </p:grpSp>
          <p:grpSp>
            <p:nvGrpSpPr>
              <p:cNvPr id="29715" name="Group 34">
                <a:extLst>
                  <a:ext uri="{FF2B5EF4-FFF2-40B4-BE49-F238E27FC236}">
                    <a16:creationId xmlns:a16="http://schemas.microsoft.com/office/drawing/2014/main" id="{E099F03A-A6E7-FD21-A878-81119C57F4C4}"/>
                  </a:ext>
                </a:extLst>
              </p:cNvPr>
              <p:cNvGrpSpPr>
                <a:grpSpLocks/>
              </p:cNvGrpSpPr>
              <p:nvPr/>
            </p:nvGrpSpPr>
            <p:grpSpPr bwMode="auto">
              <a:xfrm>
                <a:off x="430" y="3130"/>
                <a:ext cx="841" cy="783"/>
                <a:chOff x="430" y="3130"/>
                <a:chExt cx="841" cy="783"/>
              </a:xfrm>
            </p:grpSpPr>
            <p:sp>
              <p:nvSpPr>
                <p:cNvPr id="29719" name="Text Box 35">
                  <a:extLst>
                    <a:ext uri="{FF2B5EF4-FFF2-40B4-BE49-F238E27FC236}">
                      <a16:creationId xmlns:a16="http://schemas.microsoft.com/office/drawing/2014/main" id="{0EB40752-AC11-F39C-5E98-9BE0C30F1350}"/>
                    </a:ext>
                  </a:extLst>
                </p:cNvPr>
                <p:cNvSpPr txBox="1">
                  <a:spLocks noChangeArrowheads="1"/>
                </p:cNvSpPr>
                <p:nvPr/>
              </p:nvSpPr>
              <p:spPr bwMode="auto">
                <a:xfrm>
                  <a:off x="481" y="3312"/>
                  <a:ext cx="738" cy="52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vwBreakfast</a:t>
                  </a:r>
                  <a:endParaRPr lang="en-GB" altLang="da-DK" noProof="1"/>
                </a:p>
              </p:txBody>
            </p:sp>
            <p:sp>
              <p:nvSpPr>
                <p:cNvPr id="29720" name="AutoShape 36">
                  <a:extLst>
                    <a:ext uri="{FF2B5EF4-FFF2-40B4-BE49-F238E27FC236}">
                      <a16:creationId xmlns:a16="http://schemas.microsoft.com/office/drawing/2014/main" id="{A307FF25-1C03-8FD9-7599-F69126EE9AD3}"/>
                    </a:ext>
                  </a:extLst>
                </p:cNvPr>
                <p:cNvSpPr>
                  <a:spLocks noChangeArrowheads="1"/>
                </p:cNvSpPr>
                <p:nvPr/>
              </p:nvSpPr>
              <p:spPr bwMode="auto">
                <a:xfrm>
                  <a:off x="430" y="3201"/>
                  <a:ext cx="841" cy="712"/>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29721" name="Text Box 37">
                  <a:extLst>
                    <a:ext uri="{FF2B5EF4-FFF2-40B4-BE49-F238E27FC236}">
                      <a16:creationId xmlns:a16="http://schemas.microsoft.com/office/drawing/2014/main" id="{2075FE08-2004-808D-086B-B52335F3CED0}"/>
                    </a:ext>
                  </a:extLst>
                </p:cNvPr>
                <p:cNvSpPr txBox="1">
                  <a:spLocks noChangeArrowheads="1"/>
                </p:cNvSpPr>
                <p:nvPr/>
              </p:nvSpPr>
              <p:spPr bwMode="auto">
                <a:xfrm>
                  <a:off x="551" y="3130"/>
                  <a:ext cx="617"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sBreakfast</a:t>
                  </a:r>
                </a:p>
              </p:txBody>
            </p:sp>
          </p:grpSp>
          <p:sp>
            <p:nvSpPr>
              <p:cNvPr id="29716" name="Line 38">
                <a:extLst>
                  <a:ext uri="{FF2B5EF4-FFF2-40B4-BE49-F238E27FC236}">
                    <a16:creationId xmlns:a16="http://schemas.microsoft.com/office/drawing/2014/main" id="{F90167FB-F25F-96CD-3802-C636F2BC80C4}"/>
                  </a:ext>
                </a:extLst>
              </p:cNvPr>
              <p:cNvSpPr>
                <a:spLocks noChangeShapeType="1"/>
              </p:cNvSpPr>
              <p:nvPr/>
            </p:nvSpPr>
            <p:spPr bwMode="auto">
              <a:xfrm>
                <a:off x="1952" y="2064"/>
                <a:ext cx="720"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sp>
            <p:nvSpPr>
              <p:cNvPr id="29717" name="Text Box 39">
                <a:extLst>
                  <a:ext uri="{FF2B5EF4-FFF2-40B4-BE49-F238E27FC236}">
                    <a16:creationId xmlns:a16="http://schemas.microsoft.com/office/drawing/2014/main" id="{E721C513-5D18-3016-7C85-88B13A67855F}"/>
                  </a:ext>
                </a:extLst>
              </p:cNvPr>
              <p:cNvSpPr txBox="1">
                <a:spLocks noChangeArrowheads="1"/>
              </p:cNvSpPr>
              <p:nvPr/>
            </p:nvSpPr>
            <p:spPr bwMode="auto">
              <a:xfrm>
                <a:off x="510" y="2483"/>
                <a:ext cx="13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a:solidFill>
                      <a:schemeClr val="accent2"/>
                    </a:solidFill>
                  </a:rPr>
                  <a:t>First part of Book, </a:t>
                </a:r>
              </a:p>
              <a:p>
                <a:r>
                  <a:rPr lang="en-US" altLang="da-DK">
                    <a:solidFill>
                      <a:schemeClr val="accent2"/>
                    </a:solidFill>
                  </a:rPr>
                  <a:t>Checkin, Checkout . . .</a:t>
                </a:r>
                <a:endParaRPr lang="en-US" altLang="da-DK" b="0"/>
              </a:p>
            </p:txBody>
          </p:sp>
          <p:sp>
            <p:nvSpPr>
              <p:cNvPr id="29718" name="Text Box 40">
                <a:extLst>
                  <a:ext uri="{FF2B5EF4-FFF2-40B4-BE49-F238E27FC236}">
                    <a16:creationId xmlns:a16="http://schemas.microsoft.com/office/drawing/2014/main" id="{D41B2C86-A343-891A-7B1B-4CA9DA6C03AF}"/>
                  </a:ext>
                </a:extLst>
              </p:cNvPr>
              <p:cNvSpPr txBox="1">
                <a:spLocks noChangeArrowheads="1"/>
              </p:cNvSpPr>
              <p:nvPr/>
            </p:nvSpPr>
            <p:spPr bwMode="auto">
              <a:xfrm>
                <a:off x="2448" y="2483"/>
                <a:ext cx="13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a:solidFill>
                      <a:schemeClr val="accent2"/>
                    </a:solidFill>
                  </a:rPr>
                  <a:t>Second part of Book,</a:t>
                </a:r>
              </a:p>
              <a:p>
                <a:r>
                  <a:rPr lang="en-US" altLang="da-DK">
                    <a:solidFill>
                      <a:schemeClr val="accent2"/>
                    </a:solidFill>
                  </a:rPr>
                  <a:t>Checkin, Checkout . . .</a:t>
                </a:r>
                <a:endParaRPr lang="en-US" altLang="da-DK" b="0"/>
              </a:p>
            </p:txBody>
          </p:sp>
        </p:grpSp>
        <p:grpSp>
          <p:nvGrpSpPr>
            <p:cNvPr id="29706" name="Group 47">
              <a:extLst>
                <a:ext uri="{FF2B5EF4-FFF2-40B4-BE49-F238E27FC236}">
                  <a16:creationId xmlns:a16="http://schemas.microsoft.com/office/drawing/2014/main" id="{C4403F83-AEB3-A34B-5C66-D37C644203B0}"/>
                </a:ext>
              </a:extLst>
            </p:cNvPr>
            <p:cNvGrpSpPr>
              <a:grpSpLocks/>
            </p:cNvGrpSpPr>
            <p:nvPr/>
          </p:nvGrpSpPr>
          <p:grpSpPr bwMode="auto">
            <a:xfrm>
              <a:off x="1056" y="1845"/>
              <a:ext cx="748" cy="539"/>
              <a:chOff x="1056" y="1813"/>
              <a:chExt cx="748" cy="539"/>
            </a:xfrm>
          </p:grpSpPr>
          <p:sp>
            <p:nvSpPr>
              <p:cNvPr id="29710" name="Text Box 21">
                <a:extLst>
                  <a:ext uri="{FF2B5EF4-FFF2-40B4-BE49-F238E27FC236}">
                    <a16:creationId xmlns:a16="http://schemas.microsoft.com/office/drawing/2014/main" id="{7E431B3B-5DF4-B641-CF95-126450A5EB12}"/>
                  </a:ext>
                </a:extLst>
              </p:cNvPr>
              <p:cNvSpPr txBox="1">
                <a:spLocks noChangeArrowheads="1"/>
              </p:cNvSpPr>
              <p:nvPr/>
            </p:nvSpPr>
            <p:spPr bwMode="auto">
              <a:xfrm>
                <a:off x="1064" y="1813"/>
                <a:ext cx="739" cy="53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p>
              <a:p>
                <a:pPr algn="ctr"/>
                <a:endParaRPr lang="en-GB" altLang="da-DK" b="0" noProof="1"/>
              </a:p>
              <a:p>
                <a:pPr algn="ctr"/>
                <a:r>
                  <a:rPr lang="en-GB" altLang="da-DK" b="0" noProof="1"/>
                  <a:t>vwFindGuest</a:t>
                </a:r>
              </a:p>
            </p:txBody>
          </p:sp>
          <p:sp>
            <p:nvSpPr>
              <p:cNvPr id="29711" name="Line 46">
                <a:extLst>
                  <a:ext uri="{FF2B5EF4-FFF2-40B4-BE49-F238E27FC236}">
                    <a16:creationId xmlns:a16="http://schemas.microsoft.com/office/drawing/2014/main" id="{8997EBE9-7DBD-70A3-33B7-E5599B608620}"/>
                  </a:ext>
                </a:extLst>
              </p:cNvPr>
              <p:cNvSpPr>
                <a:spLocks noChangeShapeType="1"/>
              </p:cNvSpPr>
              <p:nvPr/>
            </p:nvSpPr>
            <p:spPr bwMode="auto">
              <a:xfrm>
                <a:off x="1056" y="2064"/>
                <a:ext cx="74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p>
                <a:endParaRPr lang="en-GB"/>
              </a:p>
            </p:txBody>
          </p:sp>
        </p:grpSp>
        <p:grpSp>
          <p:nvGrpSpPr>
            <p:cNvPr id="29707" name="Group 48">
              <a:extLst>
                <a:ext uri="{FF2B5EF4-FFF2-40B4-BE49-F238E27FC236}">
                  <a16:creationId xmlns:a16="http://schemas.microsoft.com/office/drawing/2014/main" id="{9AFECA00-B70B-5D48-199F-4CAB93731994}"/>
                </a:ext>
              </a:extLst>
            </p:cNvPr>
            <p:cNvGrpSpPr>
              <a:grpSpLocks/>
            </p:cNvGrpSpPr>
            <p:nvPr/>
          </p:nvGrpSpPr>
          <p:grpSpPr bwMode="auto">
            <a:xfrm>
              <a:off x="2792" y="1845"/>
              <a:ext cx="748" cy="539"/>
              <a:chOff x="1056" y="1813"/>
              <a:chExt cx="748" cy="539"/>
            </a:xfrm>
          </p:grpSpPr>
          <p:sp>
            <p:nvSpPr>
              <p:cNvPr id="29708" name="Text Box 49">
                <a:extLst>
                  <a:ext uri="{FF2B5EF4-FFF2-40B4-BE49-F238E27FC236}">
                    <a16:creationId xmlns:a16="http://schemas.microsoft.com/office/drawing/2014/main" id="{EF1BA706-9B84-0289-3ADF-B1D9FC58A98D}"/>
                  </a:ext>
                </a:extLst>
              </p:cNvPr>
              <p:cNvSpPr txBox="1">
                <a:spLocks noChangeArrowheads="1"/>
              </p:cNvSpPr>
              <p:nvPr/>
            </p:nvSpPr>
            <p:spPr bwMode="auto">
              <a:xfrm>
                <a:off x="1064" y="1813"/>
                <a:ext cx="739" cy="53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p>
              <a:p>
                <a:pPr algn="ctr"/>
                <a:endParaRPr lang="en-GB" altLang="da-DK" b="0" noProof="1"/>
              </a:p>
              <a:p>
                <a:pPr algn="ctr"/>
                <a:r>
                  <a:rPr lang="en-GB" altLang="da-DK" b="0" noProof="1"/>
                  <a:t>vw</a:t>
                </a:r>
                <a:r>
                  <a:rPr lang="da-DK" altLang="da-DK" b="0"/>
                  <a:t>Stay</a:t>
                </a:r>
                <a:endParaRPr lang="da-DK" altLang="da-DK" b="0" noProof="1"/>
              </a:p>
            </p:txBody>
          </p:sp>
          <p:sp>
            <p:nvSpPr>
              <p:cNvPr id="29709" name="Line 50">
                <a:extLst>
                  <a:ext uri="{FF2B5EF4-FFF2-40B4-BE49-F238E27FC236}">
                    <a16:creationId xmlns:a16="http://schemas.microsoft.com/office/drawing/2014/main" id="{3058DD73-25CC-DE3A-1C9A-3E114C3758D5}"/>
                  </a:ext>
                </a:extLst>
              </p:cNvPr>
              <p:cNvSpPr>
                <a:spLocks noChangeShapeType="1"/>
              </p:cNvSpPr>
              <p:nvPr/>
            </p:nvSpPr>
            <p:spPr bwMode="auto">
              <a:xfrm>
                <a:off x="1056" y="2064"/>
                <a:ext cx="74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p>
                <a:endParaRPr lang="en-GB"/>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53302"/>
                                        </p:tgtEl>
                                        <p:attrNameLst>
                                          <p:attrName>style.visibility</p:attrName>
                                        </p:attrNameLst>
                                      </p:cBhvr>
                                      <p:to>
                                        <p:strVal val="visible"/>
                                      </p:to>
                                    </p:set>
                                    <p:animEffect transition="in" filter="blinds(vertical)">
                                      <p:cBhvr>
                                        <p:cTn id="7" dur="500"/>
                                        <p:tgtEl>
                                          <p:spTgt spid="53302"/>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532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32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3292"/>
                                        </p:tgtEl>
                                        <p:attrNameLst>
                                          <p:attrName>style.visibility</p:attrName>
                                        </p:attrNameLst>
                                      </p:cBhvr>
                                      <p:to>
                                        <p:strVal val="visible"/>
                                      </p:to>
                                    </p:set>
                                  </p:childTnLst>
                                </p:cTn>
                              </p:par>
                            </p:childTnLst>
                          </p:cTn>
                        </p:par>
                        <p:par>
                          <p:cTn id="19" fill="hold" nodeType="afterGroup">
                            <p:stCondLst>
                              <p:cond delay="500"/>
                            </p:stCondLst>
                            <p:childTnLst>
                              <p:par>
                                <p:cTn id="20" presetID="1" presetClass="entr" presetSubtype="0" fill="hold" nodeType="afterEffect">
                                  <p:stCondLst>
                                    <p:cond delay="0"/>
                                  </p:stCondLst>
                                  <p:childTnLst>
                                    <p:set>
                                      <p:cBhvr>
                                        <p:cTn id="21" dur="1" fill="hold">
                                          <p:stCondLst>
                                            <p:cond delay="499"/>
                                          </p:stCondLst>
                                        </p:cTn>
                                        <p:tgtEl>
                                          <p:spTgt spid="53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1" grpId="0" autoUpdateAnimBg="0"/>
      <p:bldP spid="53290" grpId="0" autoUpdateAnimBg="0"/>
      <p:bldP spid="53291" grpId="0" autoUpdateAnimBg="0"/>
      <p:bldP spid="5329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422" name="Group 78">
            <a:extLst>
              <a:ext uri="{FF2B5EF4-FFF2-40B4-BE49-F238E27FC236}">
                <a16:creationId xmlns:a16="http://schemas.microsoft.com/office/drawing/2014/main" id="{717391BA-4CAA-2BCA-153D-378E4C323B18}"/>
              </a:ext>
            </a:extLst>
          </p:cNvPr>
          <p:cNvGrpSpPr>
            <a:grpSpLocks/>
          </p:cNvGrpSpPr>
          <p:nvPr/>
        </p:nvGrpSpPr>
        <p:grpSpPr bwMode="auto">
          <a:xfrm>
            <a:off x="889000" y="3924300"/>
            <a:ext cx="2557463" cy="1333500"/>
            <a:chOff x="560" y="2350"/>
            <a:chExt cx="1611" cy="840"/>
          </a:xfrm>
        </p:grpSpPr>
        <p:sp>
          <p:nvSpPr>
            <p:cNvPr id="31789" name="Freeform 70">
              <a:extLst>
                <a:ext uri="{FF2B5EF4-FFF2-40B4-BE49-F238E27FC236}">
                  <a16:creationId xmlns:a16="http://schemas.microsoft.com/office/drawing/2014/main" id="{E5AF14A3-54D6-8BD7-F400-40350E044C37}"/>
                </a:ext>
              </a:extLst>
            </p:cNvPr>
            <p:cNvSpPr>
              <a:spLocks/>
            </p:cNvSpPr>
            <p:nvPr/>
          </p:nvSpPr>
          <p:spPr bwMode="auto">
            <a:xfrm>
              <a:off x="560" y="2424"/>
              <a:ext cx="481" cy="724"/>
            </a:xfrm>
            <a:custGeom>
              <a:avLst/>
              <a:gdLst>
                <a:gd name="T0" fmla="*/ 374 w 618"/>
                <a:gd name="T1" fmla="*/ 0 h 930"/>
                <a:gd name="T2" fmla="*/ 0 w 618"/>
                <a:gd name="T3" fmla="*/ 564 h 930"/>
                <a:gd name="T4" fmla="*/ 0 60000 65536"/>
                <a:gd name="T5" fmla="*/ 0 60000 65536"/>
              </a:gdLst>
              <a:ahLst/>
              <a:cxnLst>
                <a:cxn ang="T4">
                  <a:pos x="T0" y="T1"/>
                </a:cxn>
                <a:cxn ang="T5">
                  <a:pos x="T2" y="T3"/>
                </a:cxn>
              </a:cxnLst>
              <a:rect l="0" t="0" r="r" b="b"/>
              <a:pathLst>
                <a:path w="618" h="930">
                  <a:moveTo>
                    <a:pt x="618" y="0"/>
                  </a:moveTo>
                  <a:cubicBezTo>
                    <a:pt x="312" y="234"/>
                    <a:pt x="90" y="516"/>
                    <a:pt x="0" y="930"/>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90" name="Freeform 71">
              <a:extLst>
                <a:ext uri="{FF2B5EF4-FFF2-40B4-BE49-F238E27FC236}">
                  <a16:creationId xmlns:a16="http://schemas.microsoft.com/office/drawing/2014/main" id="{21B70867-5752-71A3-4C22-C9DC69BACA8C}"/>
                </a:ext>
              </a:extLst>
            </p:cNvPr>
            <p:cNvSpPr>
              <a:spLocks/>
            </p:cNvSpPr>
            <p:nvPr/>
          </p:nvSpPr>
          <p:spPr bwMode="auto">
            <a:xfrm>
              <a:off x="789" y="2447"/>
              <a:ext cx="439" cy="677"/>
            </a:xfrm>
            <a:custGeom>
              <a:avLst/>
              <a:gdLst>
                <a:gd name="T0" fmla="*/ 0 w 564"/>
                <a:gd name="T1" fmla="*/ 527 h 870"/>
                <a:gd name="T2" fmla="*/ 342 w 564"/>
                <a:gd name="T3" fmla="*/ 0 h 870"/>
                <a:gd name="T4" fmla="*/ 0 60000 65536"/>
                <a:gd name="T5" fmla="*/ 0 60000 65536"/>
              </a:gdLst>
              <a:ahLst/>
              <a:cxnLst>
                <a:cxn ang="T4">
                  <a:pos x="T0" y="T1"/>
                </a:cxn>
                <a:cxn ang="T5">
                  <a:pos x="T2" y="T3"/>
                </a:cxn>
              </a:cxnLst>
              <a:rect l="0" t="0" r="r" b="b"/>
              <a:pathLst>
                <a:path w="564" h="870">
                  <a:moveTo>
                    <a:pt x="0" y="870"/>
                  </a:moveTo>
                  <a:cubicBezTo>
                    <a:pt x="276" y="630"/>
                    <a:pt x="468" y="426"/>
                    <a:pt x="564" y="0"/>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91" name="Freeform 72">
              <a:extLst>
                <a:ext uri="{FF2B5EF4-FFF2-40B4-BE49-F238E27FC236}">
                  <a16:creationId xmlns:a16="http://schemas.microsoft.com/office/drawing/2014/main" id="{ABE8E483-BA32-755C-795F-CC1E5A3CEEB5}"/>
                </a:ext>
              </a:extLst>
            </p:cNvPr>
            <p:cNvSpPr>
              <a:spLocks/>
            </p:cNvSpPr>
            <p:nvPr/>
          </p:nvSpPr>
          <p:spPr bwMode="auto">
            <a:xfrm>
              <a:off x="1462" y="2447"/>
              <a:ext cx="364" cy="696"/>
            </a:xfrm>
            <a:custGeom>
              <a:avLst/>
              <a:gdLst>
                <a:gd name="T0" fmla="*/ 0 w 468"/>
                <a:gd name="T1" fmla="*/ 0 h 894"/>
                <a:gd name="T2" fmla="*/ 283 w 468"/>
                <a:gd name="T3" fmla="*/ 542 h 894"/>
                <a:gd name="T4" fmla="*/ 0 60000 65536"/>
                <a:gd name="T5" fmla="*/ 0 60000 65536"/>
              </a:gdLst>
              <a:ahLst/>
              <a:cxnLst>
                <a:cxn ang="T4">
                  <a:pos x="T0" y="T1"/>
                </a:cxn>
                <a:cxn ang="T5">
                  <a:pos x="T2" y="T3"/>
                </a:cxn>
              </a:cxnLst>
              <a:rect l="0" t="0" r="r" b="b"/>
              <a:pathLst>
                <a:path w="468" h="894">
                  <a:moveTo>
                    <a:pt x="0" y="0"/>
                  </a:moveTo>
                  <a:cubicBezTo>
                    <a:pt x="60" y="426"/>
                    <a:pt x="216" y="606"/>
                    <a:pt x="468" y="894"/>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92" name="Freeform 73">
              <a:extLst>
                <a:ext uri="{FF2B5EF4-FFF2-40B4-BE49-F238E27FC236}">
                  <a16:creationId xmlns:a16="http://schemas.microsoft.com/office/drawing/2014/main" id="{1364BEAA-0BA5-9688-D5D9-E1541AFAD71E}"/>
                </a:ext>
              </a:extLst>
            </p:cNvPr>
            <p:cNvSpPr>
              <a:spLocks/>
            </p:cNvSpPr>
            <p:nvPr/>
          </p:nvSpPr>
          <p:spPr bwMode="auto">
            <a:xfrm>
              <a:off x="1644" y="2443"/>
              <a:ext cx="527" cy="681"/>
            </a:xfrm>
            <a:custGeom>
              <a:avLst/>
              <a:gdLst>
                <a:gd name="T0" fmla="*/ 410 w 678"/>
                <a:gd name="T1" fmla="*/ 529 h 876"/>
                <a:gd name="T2" fmla="*/ 0 w 678"/>
                <a:gd name="T3" fmla="*/ 0 h 876"/>
                <a:gd name="T4" fmla="*/ 0 60000 65536"/>
                <a:gd name="T5" fmla="*/ 0 60000 65536"/>
              </a:gdLst>
              <a:ahLst/>
              <a:cxnLst>
                <a:cxn ang="T4">
                  <a:pos x="T0" y="T1"/>
                </a:cxn>
                <a:cxn ang="T5">
                  <a:pos x="T2" y="T3"/>
                </a:cxn>
              </a:cxnLst>
              <a:rect l="0" t="0" r="r" b="b"/>
              <a:pathLst>
                <a:path w="678" h="876">
                  <a:moveTo>
                    <a:pt x="678" y="876"/>
                  </a:moveTo>
                  <a:cubicBezTo>
                    <a:pt x="546" y="528"/>
                    <a:pt x="330" y="240"/>
                    <a:pt x="0" y="0"/>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93" name="Text Box 74">
              <a:extLst>
                <a:ext uri="{FF2B5EF4-FFF2-40B4-BE49-F238E27FC236}">
                  <a16:creationId xmlns:a16="http://schemas.microsoft.com/office/drawing/2014/main" id="{38ED6D67-D3D9-FD26-C98E-DCB3DF733A11}"/>
                </a:ext>
              </a:extLst>
            </p:cNvPr>
            <p:cNvSpPr txBox="1">
              <a:spLocks noChangeArrowheads="1"/>
            </p:cNvSpPr>
            <p:nvPr/>
          </p:nvSpPr>
          <p:spPr bwMode="auto">
            <a:xfrm rot="-3305867">
              <a:off x="790" y="2707"/>
              <a:ext cx="425"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Return</a:t>
              </a:r>
            </a:p>
          </p:txBody>
        </p:sp>
        <p:sp>
          <p:nvSpPr>
            <p:cNvPr id="31794" name="Text Box 75">
              <a:extLst>
                <a:ext uri="{FF2B5EF4-FFF2-40B4-BE49-F238E27FC236}">
                  <a16:creationId xmlns:a16="http://schemas.microsoft.com/office/drawing/2014/main" id="{165E4D62-9E56-91F3-9266-276DCAB5BF26}"/>
                </a:ext>
              </a:extLst>
            </p:cNvPr>
            <p:cNvSpPr txBox="1">
              <a:spLocks noChangeArrowheads="1"/>
            </p:cNvSpPr>
            <p:nvPr/>
          </p:nvSpPr>
          <p:spPr bwMode="auto">
            <a:xfrm rot="2840442">
              <a:off x="1634" y="2662"/>
              <a:ext cx="425"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Return</a:t>
              </a:r>
            </a:p>
          </p:txBody>
        </p:sp>
        <p:sp>
          <p:nvSpPr>
            <p:cNvPr id="31795" name="Text Box 76">
              <a:extLst>
                <a:ext uri="{FF2B5EF4-FFF2-40B4-BE49-F238E27FC236}">
                  <a16:creationId xmlns:a16="http://schemas.microsoft.com/office/drawing/2014/main" id="{1CD2FA55-91E7-7FB1-3D6C-2CF2387CF193}"/>
                </a:ext>
              </a:extLst>
            </p:cNvPr>
            <p:cNvSpPr txBox="1">
              <a:spLocks noChangeArrowheads="1"/>
            </p:cNvSpPr>
            <p:nvPr/>
          </p:nvSpPr>
          <p:spPr bwMode="auto">
            <a:xfrm rot="-3255796">
              <a:off x="297" y="2626"/>
              <a:ext cx="726"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RecBreakfast</a:t>
              </a:r>
            </a:p>
          </p:txBody>
        </p:sp>
        <p:sp>
          <p:nvSpPr>
            <p:cNvPr id="31796" name="Text Box 77">
              <a:extLst>
                <a:ext uri="{FF2B5EF4-FFF2-40B4-BE49-F238E27FC236}">
                  <a16:creationId xmlns:a16="http://schemas.microsoft.com/office/drawing/2014/main" id="{094F8648-33CB-D21F-40B0-F36B505E6BF5}"/>
                </a:ext>
              </a:extLst>
            </p:cNvPr>
            <p:cNvSpPr txBox="1">
              <a:spLocks noChangeArrowheads="1"/>
            </p:cNvSpPr>
            <p:nvPr/>
          </p:nvSpPr>
          <p:spPr bwMode="auto">
            <a:xfrm rot="3276996">
              <a:off x="1205" y="2784"/>
              <a:ext cx="63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r"/>
              <a:r>
                <a:rPr lang="en-GB" altLang="da-DK" sz="1200" noProof="1">
                  <a:solidFill>
                    <a:srgbClr val="33CC33"/>
                  </a:solidFill>
                </a:rPr>
                <a:t>EditService</a:t>
              </a:r>
            </a:p>
          </p:txBody>
        </p:sp>
      </p:grpSp>
      <p:sp>
        <p:nvSpPr>
          <p:cNvPr id="31747" name="Text Box 2">
            <a:extLst>
              <a:ext uri="{FF2B5EF4-FFF2-40B4-BE49-F238E27FC236}">
                <a16:creationId xmlns:a16="http://schemas.microsoft.com/office/drawing/2014/main" id="{A564A631-6FAB-3845-B750-367162AB1049}"/>
              </a:ext>
            </a:extLst>
          </p:cNvPr>
          <p:cNvSpPr txBox="1">
            <a:spLocks noChangeArrowheads="1"/>
          </p:cNvSpPr>
          <p:nvPr/>
        </p:nvSpPr>
        <p:spPr bwMode="auto">
          <a:xfrm>
            <a:off x="449263" y="76200"/>
            <a:ext cx="6027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595DF12F-DE9E-43BE-A528-31BE261FD365}" type="slidenum">
              <a:rPr lang="en-US" altLang="da-DK" sz="1800" u="sng"/>
              <a:pPr/>
              <a:t>17</a:t>
            </a:fld>
            <a:r>
              <a:rPr lang="da-DK" altLang="da-DK" sz="1800" u="sng"/>
              <a:t>. </a:t>
            </a:r>
            <a:r>
              <a:rPr lang="en-US" altLang="da-DK" sz="1800" u="sng"/>
              <a:t>Navigation functions, page-based platform</a:t>
            </a:r>
            <a:endParaRPr lang="en-US" altLang="da-DK" sz="2400" u="sng"/>
          </a:p>
        </p:txBody>
      </p:sp>
      <p:sp>
        <p:nvSpPr>
          <p:cNvPr id="31748" name="Text Box 59">
            <a:extLst>
              <a:ext uri="{FF2B5EF4-FFF2-40B4-BE49-F238E27FC236}">
                <a16:creationId xmlns:a16="http://schemas.microsoft.com/office/drawing/2014/main" id="{1D63462B-E089-4359-7618-63BAD6D4669D}"/>
              </a:ext>
            </a:extLst>
          </p:cNvPr>
          <p:cNvSpPr txBox="1">
            <a:spLocks noChangeArrowheads="1"/>
          </p:cNvSpPr>
          <p:nvPr/>
        </p:nvSpPr>
        <p:spPr bwMode="auto">
          <a:xfrm>
            <a:off x="457200" y="457200"/>
            <a:ext cx="54864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a:sym typeface="CommonBullets" pitchFamily="34" charset="2"/>
              </a:rPr>
              <a:t> 	</a:t>
            </a:r>
            <a:r>
              <a:rPr lang="en-US" altLang="da-DK" b="0">
                <a:sym typeface="CommonBullets" pitchFamily="34" charset="2"/>
              </a:rPr>
              <a:t>Here we have added arrows that show all the screen switches our old functions can make. Not that many, really. NewStay, NewGuest and OpenStay should all switch to sStay. There is also a function DeleteStay, used when the guest cancels a stay. It should switch from sStay to sSearch.</a:t>
            </a:r>
          </a:p>
        </p:txBody>
      </p:sp>
      <p:sp>
        <p:nvSpPr>
          <p:cNvPr id="57404" name="Text Box 60">
            <a:extLst>
              <a:ext uri="{FF2B5EF4-FFF2-40B4-BE49-F238E27FC236}">
                <a16:creationId xmlns:a16="http://schemas.microsoft.com/office/drawing/2014/main" id="{10B8C0B8-F149-F884-289E-2469D9F742A9}"/>
              </a:ext>
            </a:extLst>
          </p:cNvPr>
          <p:cNvSpPr txBox="1">
            <a:spLocks noChangeArrowheads="1"/>
          </p:cNvSpPr>
          <p:nvPr/>
        </p:nvSpPr>
        <p:spPr bwMode="auto">
          <a:xfrm>
            <a:off x="457200" y="1600200"/>
            <a:ext cx="54864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What will the dozens of other functions do? Various interesting things, but they don’t switch to another screen. We can show these functions on a curly arrow that leads back to the same screen.</a:t>
            </a:r>
          </a:p>
        </p:txBody>
      </p:sp>
      <p:grpSp>
        <p:nvGrpSpPr>
          <p:cNvPr id="57411" name="Group 67">
            <a:extLst>
              <a:ext uri="{FF2B5EF4-FFF2-40B4-BE49-F238E27FC236}">
                <a16:creationId xmlns:a16="http://schemas.microsoft.com/office/drawing/2014/main" id="{F817CA31-E6A9-7029-6089-90B2E3E67200}"/>
              </a:ext>
            </a:extLst>
          </p:cNvPr>
          <p:cNvGrpSpPr>
            <a:grpSpLocks/>
          </p:cNvGrpSpPr>
          <p:nvPr/>
        </p:nvGrpSpPr>
        <p:grpSpPr bwMode="auto">
          <a:xfrm>
            <a:off x="442913" y="2554288"/>
            <a:ext cx="5624512" cy="4227512"/>
            <a:chOff x="279" y="1487"/>
            <a:chExt cx="3543" cy="2663"/>
          </a:xfrm>
        </p:grpSpPr>
        <p:sp>
          <p:nvSpPr>
            <p:cNvPr id="31783" name="Freeform 61">
              <a:extLst>
                <a:ext uri="{FF2B5EF4-FFF2-40B4-BE49-F238E27FC236}">
                  <a16:creationId xmlns:a16="http://schemas.microsoft.com/office/drawing/2014/main" id="{BCC7E918-EB7D-9800-83BA-B78F7036F41D}"/>
                </a:ext>
              </a:extLst>
            </p:cNvPr>
            <p:cNvSpPr>
              <a:spLocks/>
            </p:cNvSpPr>
            <p:nvPr/>
          </p:nvSpPr>
          <p:spPr bwMode="auto">
            <a:xfrm flipH="1">
              <a:off x="774" y="1487"/>
              <a:ext cx="365" cy="345"/>
            </a:xfrm>
            <a:custGeom>
              <a:avLst/>
              <a:gdLst>
                <a:gd name="T0" fmla="*/ 0 w 468"/>
                <a:gd name="T1" fmla="*/ 181 h 444"/>
                <a:gd name="T2" fmla="*/ 109 w 468"/>
                <a:gd name="T3" fmla="*/ 268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84" name="Freeform 62">
              <a:extLst>
                <a:ext uri="{FF2B5EF4-FFF2-40B4-BE49-F238E27FC236}">
                  <a16:creationId xmlns:a16="http://schemas.microsoft.com/office/drawing/2014/main" id="{6B1A1207-61FB-0A97-0EE9-CE406867F292}"/>
                </a:ext>
              </a:extLst>
            </p:cNvPr>
            <p:cNvSpPr>
              <a:spLocks/>
            </p:cNvSpPr>
            <p:nvPr/>
          </p:nvSpPr>
          <p:spPr bwMode="auto">
            <a:xfrm rot="5400000">
              <a:off x="3467" y="2362"/>
              <a:ext cx="365" cy="345"/>
            </a:xfrm>
            <a:custGeom>
              <a:avLst/>
              <a:gdLst>
                <a:gd name="T0" fmla="*/ 0 w 468"/>
                <a:gd name="T1" fmla="*/ 181 h 444"/>
                <a:gd name="T2" fmla="*/ 109 w 468"/>
                <a:gd name="T3" fmla="*/ 268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85" name="Text Box 63">
              <a:extLst>
                <a:ext uri="{FF2B5EF4-FFF2-40B4-BE49-F238E27FC236}">
                  <a16:creationId xmlns:a16="http://schemas.microsoft.com/office/drawing/2014/main" id="{177B58B7-E243-1D34-CD5B-9CFD95C85531}"/>
                </a:ext>
              </a:extLst>
            </p:cNvPr>
            <p:cNvSpPr txBox="1">
              <a:spLocks noChangeArrowheads="1"/>
            </p:cNvSpPr>
            <p:nvPr/>
          </p:nvSpPr>
          <p:spPr bwMode="auto">
            <a:xfrm>
              <a:off x="279" y="1632"/>
              <a:ext cx="729"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FindRooms</a:t>
              </a:r>
            </a:p>
            <a:p>
              <a:pPr>
                <a:spcAft>
                  <a:spcPct val="50000"/>
                </a:spcAft>
              </a:pPr>
              <a:r>
                <a:rPr lang="en-GB" altLang="da-DK" sz="1200" b="0" noProof="1"/>
                <a:t>Repair, Add ...</a:t>
              </a:r>
            </a:p>
            <a:p>
              <a:r>
                <a:rPr lang="en-GB" altLang="da-DK" sz="1200" b="0" noProof="1"/>
                <a:t>FindGuest</a:t>
              </a:r>
            </a:p>
            <a:p>
              <a:r>
                <a:rPr lang="en-GB" altLang="da-DK" sz="1200" b="0" noProof="1"/>
                <a:t>FindStay ...</a:t>
              </a:r>
            </a:p>
          </p:txBody>
        </p:sp>
        <p:sp>
          <p:nvSpPr>
            <p:cNvPr id="31786" name="Text Box 64">
              <a:extLst>
                <a:ext uri="{FF2B5EF4-FFF2-40B4-BE49-F238E27FC236}">
                  <a16:creationId xmlns:a16="http://schemas.microsoft.com/office/drawing/2014/main" id="{3E2BFA8C-7175-7C76-D241-0126BBD13A1D}"/>
                </a:ext>
              </a:extLst>
            </p:cNvPr>
            <p:cNvSpPr txBox="1">
              <a:spLocks noChangeArrowheads="1"/>
            </p:cNvSpPr>
            <p:nvPr/>
          </p:nvSpPr>
          <p:spPr bwMode="auto">
            <a:xfrm>
              <a:off x="2400" y="3504"/>
              <a:ext cx="68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AddService</a:t>
              </a:r>
            </a:p>
            <a:p>
              <a:r>
                <a:rPr lang="en-GB" altLang="da-DK" sz="1200" b="0" noProof="1"/>
                <a:t>DelService ...</a:t>
              </a:r>
            </a:p>
          </p:txBody>
        </p:sp>
        <p:sp>
          <p:nvSpPr>
            <p:cNvPr id="31787" name="Text Box 65">
              <a:extLst>
                <a:ext uri="{FF2B5EF4-FFF2-40B4-BE49-F238E27FC236}">
                  <a16:creationId xmlns:a16="http://schemas.microsoft.com/office/drawing/2014/main" id="{CC7481C1-AE11-4084-5B8A-053BF17A4C63}"/>
                </a:ext>
              </a:extLst>
            </p:cNvPr>
            <p:cNvSpPr txBox="1">
              <a:spLocks noChangeArrowheads="1"/>
            </p:cNvSpPr>
            <p:nvPr/>
          </p:nvSpPr>
          <p:spPr bwMode="auto">
            <a:xfrm>
              <a:off x="2915" y="2496"/>
              <a:ext cx="733" cy="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FindRooms</a:t>
              </a:r>
            </a:p>
            <a:p>
              <a:r>
                <a:rPr lang="en-GB" altLang="da-DK" sz="1200" b="0" noProof="1"/>
                <a:t>Book, Checkin</a:t>
              </a:r>
            </a:p>
            <a:p>
              <a:r>
                <a:rPr lang="en-GB" altLang="da-DK" sz="1200" b="0" noProof="1"/>
                <a:t>PrintConfirm, </a:t>
              </a:r>
            </a:p>
            <a:p>
              <a:r>
                <a:rPr lang="en-GB" altLang="da-DK" sz="1200" b="0" noProof="1"/>
                <a:t>Checkout </a:t>
              </a:r>
              <a:r>
                <a:rPr lang="en-GB" altLang="da-DK" sz="1200" noProof="1"/>
                <a:t>. . .</a:t>
              </a:r>
              <a:endParaRPr lang="en-GB" altLang="da-DK" sz="1200" b="0" noProof="1"/>
            </a:p>
          </p:txBody>
        </p:sp>
        <p:sp>
          <p:nvSpPr>
            <p:cNvPr id="31788" name="Freeform 66">
              <a:extLst>
                <a:ext uri="{FF2B5EF4-FFF2-40B4-BE49-F238E27FC236}">
                  <a16:creationId xmlns:a16="http://schemas.microsoft.com/office/drawing/2014/main" id="{B5C7F44E-FE6F-B4D3-31F3-E54C94D655C7}"/>
                </a:ext>
              </a:extLst>
            </p:cNvPr>
            <p:cNvSpPr>
              <a:spLocks/>
            </p:cNvSpPr>
            <p:nvPr/>
          </p:nvSpPr>
          <p:spPr bwMode="auto">
            <a:xfrm rot="5400000">
              <a:off x="2274" y="3795"/>
              <a:ext cx="364" cy="346"/>
            </a:xfrm>
            <a:custGeom>
              <a:avLst/>
              <a:gdLst>
                <a:gd name="T0" fmla="*/ 0 w 468"/>
                <a:gd name="T1" fmla="*/ 182 h 444"/>
                <a:gd name="T2" fmla="*/ 109 w 468"/>
                <a:gd name="T3" fmla="*/ 270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grpSp>
      <p:sp>
        <p:nvSpPr>
          <p:cNvPr id="57413" name="Text Box 69">
            <a:extLst>
              <a:ext uri="{FF2B5EF4-FFF2-40B4-BE49-F238E27FC236}">
                <a16:creationId xmlns:a16="http://schemas.microsoft.com/office/drawing/2014/main" id="{94EF03F0-95DA-F922-6B5E-6DAB7D6FDE4D}"/>
              </a:ext>
            </a:extLst>
          </p:cNvPr>
          <p:cNvSpPr txBox="1">
            <a:spLocks noChangeArrowheads="1"/>
          </p:cNvSpPr>
          <p:nvPr/>
        </p:nvSpPr>
        <p:spPr bwMode="auto">
          <a:xfrm>
            <a:off x="6019800" y="457200"/>
            <a:ext cx="31242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As you can see, we need some new functions: Navigation functions that can switch from sSearch to sBreakfast and return again. Similarly for sServiceList.</a:t>
            </a:r>
          </a:p>
        </p:txBody>
      </p:sp>
      <p:sp>
        <p:nvSpPr>
          <p:cNvPr id="57423" name="Text Box 79">
            <a:extLst>
              <a:ext uri="{FF2B5EF4-FFF2-40B4-BE49-F238E27FC236}">
                <a16:creationId xmlns:a16="http://schemas.microsoft.com/office/drawing/2014/main" id="{F039F6B5-4B19-A69D-FAE2-B88F3B896BB5}"/>
              </a:ext>
            </a:extLst>
          </p:cNvPr>
          <p:cNvSpPr txBox="1">
            <a:spLocks noChangeArrowheads="1"/>
          </p:cNvSpPr>
          <p:nvPr/>
        </p:nvSpPr>
        <p:spPr bwMode="auto">
          <a:xfrm>
            <a:off x="6019800" y="1673225"/>
            <a:ext cx="31242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We also need another function to switch from sStay to sSearch. At present we can only do it by deleting the stay. A close or return function is needed too.</a:t>
            </a:r>
          </a:p>
        </p:txBody>
      </p:sp>
      <p:sp>
        <p:nvSpPr>
          <p:cNvPr id="57424" name="Text Box 80">
            <a:extLst>
              <a:ext uri="{FF2B5EF4-FFF2-40B4-BE49-F238E27FC236}">
                <a16:creationId xmlns:a16="http://schemas.microsoft.com/office/drawing/2014/main" id="{8903BB7F-1F90-D961-3688-6F9F96F6C539}"/>
              </a:ext>
            </a:extLst>
          </p:cNvPr>
          <p:cNvSpPr txBox="1">
            <a:spLocks noChangeArrowheads="1"/>
          </p:cNvSpPr>
          <p:nvPr/>
        </p:nvSpPr>
        <p:spPr bwMode="auto">
          <a:xfrm>
            <a:off x="3263900" y="3868738"/>
            <a:ext cx="674688"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Return</a:t>
            </a:r>
          </a:p>
        </p:txBody>
      </p:sp>
      <p:sp>
        <p:nvSpPr>
          <p:cNvPr id="57425" name="Text Box 81">
            <a:extLst>
              <a:ext uri="{FF2B5EF4-FFF2-40B4-BE49-F238E27FC236}">
                <a16:creationId xmlns:a16="http://schemas.microsoft.com/office/drawing/2014/main" id="{9A0B0B9A-472B-9BD8-83CE-EBEBD2C08F57}"/>
              </a:ext>
            </a:extLst>
          </p:cNvPr>
          <p:cNvSpPr txBox="1">
            <a:spLocks noChangeArrowheads="1"/>
          </p:cNvSpPr>
          <p:nvPr/>
        </p:nvSpPr>
        <p:spPr bwMode="auto">
          <a:xfrm>
            <a:off x="6019800" y="2889250"/>
            <a:ext cx="31242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b="0">
                <a:sym typeface="CommonBullets" pitchFamily="34" charset="2"/>
              </a:rPr>
              <a:t> 	Now we have </a:t>
            </a:r>
            <a:r>
              <a:rPr lang="en-US" altLang="da-DK">
                <a:sym typeface="CommonBullets" pitchFamily="34" charset="2"/>
              </a:rPr>
              <a:t>all the functions</a:t>
            </a:r>
            <a:r>
              <a:rPr lang="en-US" altLang="da-DK" b="0">
                <a:sym typeface="CommonBullets" pitchFamily="34" charset="2"/>
              </a:rPr>
              <a:t> needed for a page-based dialog, including navigation functions shown in green. For each screen, the diagram shows all the functions to be available.</a:t>
            </a:r>
          </a:p>
        </p:txBody>
      </p:sp>
      <p:sp>
        <p:nvSpPr>
          <p:cNvPr id="57426" name="Text Box 82">
            <a:extLst>
              <a:ext uri="{FF2B5EF4-FFF2-40B4-BE49-F238E27FC236}">
                <a16:creationId xmlns:a16="http://schemas.microsoft.com/office/drawing/2014/main" id="{F0737052-8F29-384B-7146-CEA4B579EF79}"/>
              </a:ext>
            </a:extLst>
          </p:cNvPr>
          <p:cNvSpPr txBox="1">
            <a:spLocks noChangeArrowheads="1"/>
          </p:cNvSpPr>
          <p:nvPr/>
        </p:nvSpPr>
        <p:spPr bwMode="auto">
          <a:xfrm>
            <a:off x="6019800" y="4318000"/>
            <a:ext cx="3124200" cy="1879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6</a:t>
            </a:r>
            <a:r>
              <a:rPr lang="en-US" altLang="da-DK" b="0">
                <a:sym typeface="CommonBullets" pitchFamily="34" charset="2"/>
              </a:rPr>
              <a:t> 	In software-development termino-logy, the diagram is called a </a:t>
            </a:r>
            <a:r>
              <a:rPr lang="en-US" altLang="da-DK">
                <a:sym typeface="CommonBullets" pitchFamily="34" charset="2"/>
              </a:rPr>
              <a:t>state transition diagram</a:t>
            </a:r>
            <a:r>
              <a:rPr lang="en-US" altLang="da-DK" b="0">
                <a:sym typeface="CommonBullets" pitchFamily="34" charset="2"/>
              </a:rPr>
              <a:t>. It shows the possible states of an object and how the object changes from one state to another. In our case the object is the screen. It would be convenient if the system started in state sSearch.</a:t>
            </a:r>
          </a:p>
        </p:txBody>
      </p:sp>
      <p:grpSp>
        <p:nvGrpSpPr>
          <p:cNvPr id="31756" name="Group 142">
            <a:extLst>
              <a:ext uri="{FF2B5EF4-FFF2-40B4-BE49-F238E27FC236}">
                <a16:creationId xmlns:a16="http://schemas.microsoft.com/office/drawing/2014/main" id="{A514B5BA-D7B5-3F2D-6478-9A3F9FD539C5}"/>
              </a:ext>
            </a:extLst>
          </p:cNvPr>
          <p:cNvGrpSpPr>
            <a:grpSpLocks/>
          </p:cNvGrpSpPr>
          <p:nvPr/>
        </p:nvGrpSpPr>
        <p:grpSpPr bwMode="auto">
          <a:xfrm>
            <a:off x="682625" y="2705100"/>
            <a:ext cx="5026025" cy="3695700"/>
            <a:chOff x="430" y="1704"/>
            <a:chExt cx="3166" cy="2328"/>
          </a:xfrm>
        </p:grpSpPr>
        <p:grpSp>
          <p:nvGrpSpPr>
            <p:cNvPr id="31757" name="Group 141">
              <a:extLst>
                <a:ext uri="{FF2B5EF4-FFF2-40B4-BE49-F238E27FC236}">
                  <a16:creationId xmlns:a16="http://schemas.microsoft.com/office/drawing/2014/main" id="{21588AEF-480A-F064-7E6F-1535975B35F8}"/>
                </a:ext>
              </a:extLst>
            </p:cNvPr>
            <p:cNvGrpSpPr>
              <a:grpSpLocks/>
            </p:cNvGrpSpPr>
            <p:nvPr/>
          </p:nvGrpSpPr>
          <p:grpSpPr bwMode="auto">
            <a:xfrm>
              <a:off x="430" y="1773"/>
              <a:ext cx="3166" cy="2259"/>
              <a:chOff x="430" y="1773"/>
              <a:chExt cx="3166" cy="2259"/>
            </a:xfrm>
          </p:grpSpPr>
          <p:grpSp>
            <p:nvGrpSpPr>
              <p:cNvPr id="31762" name="Group 140">
                <a:extLst>
                  <a:ext uri="{FF2B5EF4-FFF2-40B4-BE49-F238E27FC236}">
                    <a16:creationId xmlns:a16="http://schemas.microsoft.com/office/drawing/2014/main" id="{6623C082-23CC-D362-8CA0-F0C26A24E3B0}"/>
                  </a:ext>
                </a:extLst>
              </p:cNvPr>
              <p:cNvGrpSpPr>
                <a:grpSpLocks/>
              </p:cNvGrpSpPr>
              <p:nvPr/>
            </p:nvGrpSpPr>
            <p:grpSpPr bwMode="auto">
              <a:xfrm>
                <a:off x="430" y="1773"/>
                <a:ext cx="3166" cy="2259"/>
                <a:chOff x="430" y="1773"/>
                <a:chExt cx="3166" cy="2259"/>
              </a:xfrm>
            </p:grpSpPr>
            <p:grpSp>
              <p:nvGrpSpPr>
                <p:cNvPr id="31769" name="Group 110">
                  <a:extLst>
                    <a:ext uri="{FF2B5EF4-FFF2-40B4-BE49-F238E27FC236}">
                      <a16:creationId xmlns:a16="http://schemas.microsoft.com/office/drawing/2014/main" id="{19DE35F5-6B82-109F-EF31-55FB2B5894E9}"/>
                    </a:ext>
                  </a:extLst>
                </p:cNvPr>
                <p:cNvGrpSpPr>
                  <a:grpSpLocks/>
                </p:cNvGrpSpPr>
                <p:nvPr/>
              </p:nvGrpSpPr>
              <p:grpSpPr bwMode="auto">
                <a:xfrm>
                  <a:off x="1013" y="1773"/>
                  <a:ext cx="842" cy="789"/>
                  <a:chOff x="1013" y="1654"/>
                  <a:chExt cx="842" cy="789"/>
                </a:xfrm>
              </p:grpSpPr>
              <p:sp>
                <p:nvSpPr>
                  <p:cNvPr id="31781" name="AutoShape 111">
                    <a:extLst>
                      <a:ext uri="{FF2B5EF4-FFF2-40B4-BE49-F238E27FC236}">
                        <a16:creationId xmlns:a16="http://schemas.microsoft.com/office/drawing/2014/main" id="{09A547F8-4986-7386-7C12-6A5BCF53110A}"/>
                      </a:ext>
                    </a:extLst>
                  </p:cNvPr>
                  <p:cNvSpPr>
                    <a:spLocks noChangeArrowheads="1"/>
                  </p:cNvSpPr>
                  <p:nvPr/>
                </p:nvSpPr>
                <p:spPr bwMode="auto">
                  <a:xfrm>
                    <a:off x="1013" y="1730"/>
                    <a:ext cx="842" cy="713"/>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1782" name="Text Box 112">
                    <a:extLst>
                      <a:ext uri="{FF2B5EF4-FFF2-40B4-BE49-F238E27FC236}">
                        <a16:creationId xmlns:a16="http://schemas.microsoft.com/office/drawing/2014/main" id="{5FAEBE75-A392-DAAA-FD8A-BBD727E40689}"/>
                      </a:ext>
                    </a:extLst>
                  </p:cNvPr>
                  <p:cNvSpPr txBox="1">
                    <a:spLocks noChangeArrowheads="1"/>
                  </p:cNvSpPr>
                  <p:nvPr/>
                </p:nvSpPr>
                <p:spPr bwMode="auto">
                  <a:xfrm>
                    <a:off x="1183" y="1654"/>
                    <a:ext cx="481"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sSearch</a:t>
                    </a:r>
                  </a:p>
                </p:txBody>
              </p:sp>
            </p:grpSp>
            <p:grpSp>
              <p:nvGrpSpPr>
                <p:cNvPr id="31770" name="Group 113">
                  <a:extLst>
                    <a:ext uri="{FF2B5EF4-FFF2-40B4-BE49-F238E27FC236}">
                      <a16:creationId xmlns:a16="http://schemas.microsoft.com/office/drawing/2014/main" id="{646E20D9-0A62-240E-61AE-2EE966614061}"/>
                    </a:ext>
                  </a:extLst>
                </p:cNvPr>
                <p:cNvGrpSpPr>
                  <a:grpSpLocks/>
                </p:cNvGrpSpPr>
                <p:nvPr/>
              </p:nvGrpSpPr>
              <p:grpSpPr bwMode="auto">
                <a:xfrm>
                  <a:off x="1545" y="3241"/>
                  <a:ext cx="841" cy="788"/>
                  <a:chOff x="1545" y="3122"/>
                  <a:chExt cx="841" cy="788"/>
                </a:xfrm>
              </p:grpSpPr>
              <p:sp>
                <p:nvSpPr>
                  <p:cNvPr id="31778" name="Text Box 114">
                    <a:extLst>
                      <a:ext uri="{FF2B5EF4-FFF2-40B4-BE49-F238E27FC236}">
                        <a16:creationId xmlns:a16="http://schemas.microsoft.com/office/drawing/2014/main" id="{C573B884-B75D-952F-175E-23AB397E52F7}"/>
                      </a:ext>
                    </a:extLst>
                  </p:cNvPr>
                  <p:cNvSpPr txBox="1">
                    <a:spLocks noChangeArrowheads="1"/>
                  </p:cNvSpPr>
                  <p:nvPr/>
                </p:nvSpPr>
                <p:spPr bwMode="auto">
                  <a:xfrm>
                    <a:off x="1596" y="3312"/>
                    <a:ext cx="738" cy="51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vwServiceList</a:t>
                    </a:r>
                    <a:endParaRPr lang="en-GB" altLang="da-DK" noProof="1"/>
                  </a:p>
                </p:txBody>
              </p:sp>
              <p:sp>
                <p:nvSpPr>
                  <p:cNvPr id="31779" name="AutoShape 115">
                    <a:extLst>
                      <a:ext uri="{FF2B5EF4-FFF2-40B4-BE49-F238E27FC236}">
                        <a16:creationId xmlns:a16="http://schemas.microsoft.com/office/drawing/2014/main" id="{814D72C7-83BB-A00A-15E5-FAA2AD8BBB88}"/>
                      </a:ext>
                    </a:extLst>
                  </p:cNvPr>
                  <p:cNvSpPr>
                    <a:spLocks noChangeArrowheads="1"/>
                  </p:cNvSpPr>
                  <p:nvPr/>
                </p:nvSpPr>
                <p:spPr bwMode="auto">
                  <a:xfrm>
                    <a:off x="1545" y="3197"/>
                    <a:ext cx="841" cy="713"/>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1780" name="Text Box 116">
                    <a:extLst>
                      <a:ext uri="{FF2B5EF4-FFF2-40B4-BE49-F238E27FC236}">
                        <a16:creationId xmlns:a16="http://schemas.microsoft.com/office/drawing/2014/main" id="{F8BA81FD-21C3-7B10-B703-CBAE67B4228A}"/>
                      </a:ext>
                    </a:extLst>
                  </p:cNvPr>
                  <p:cNvSpPr txBox="1">
                    <a:spLocks noChangeArrowheads="1"/>
                  </p:cNvSpPr>
                  <p:nvPr/>
                </p:nvSpPr>
                <p:spPr bwMode="auto">
                  <a:xfrm>
                    <a:off x="1608" y="3122"/>
                    <a:ext cx="704"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sServiceList</a:t>
                    </a:r>
                  </a:p>
                </p:txBody>
              </p:sp>
            </p:grpSp>
            <p:grpSp>
              <p:nvGrpSpPr>
                <p:cNvPr id="31771" name="Group 117">
                  <a:extLst>
                    <a:ext uri="{FF2B5EF4-FFF2-40B4-BE49-F238E27FC236}">
                      <a16:creationId xmlns:a16="http://schemas.microsoft.com/office/drawing/2014/main" id="{2DC2F022-F471-8CF8-197F-00F01C9C5206}"/>
                    </a:ext>
                  </a:extLst>
                </p:cNvPr>
                <p:cNvGrpSpPr>
                  <a:grpSpLocks/>
                </p:cNvGrpSpPr>
                <p:nvPr/>
              </p:nvGrpSpPr>
              <p:grpSpPr bwMode="auto">
                <a:xfrm>
                  <a:off x="2754" y="1775"/>
                  <a:ext cx="842" cy="792"/>
                  <a:chOff x="2754" y="1656"/>
                  <a:chExt cx="842" cy="792"/>
                </a:xfrm>
              </p:grpSpPr>
              <p:sp>
                <p:nvSpPr>
                  <p:cNvPr id="31776" name="AutoShape 118">
                    <a:extLst>
                      <a:ext uri="{FF2B5EF4-FFF2-40B4-BE49-F238E27FC236}">
                        <a16:creationId xmlns:a16="http://schemas.microsoft.com/office/drawing/2014/main" id="{133FFAA0-CFA4-EC8B-CB30-0E4DCE568256}"/>
                      </a:ext>
                    </a:extLst>
                  </p:cNvPr>
                  <p:cNvSpPr>
                    <a:spLocks noChangeArrowheads="1"/>
                  </p:cNvSpPr>
                  <p:nvPr/>
                </p:nvSpPr>
                <p:spPr bwMode="auto">
                  <a:xfrm>
                    <a:off x="2754" y="1736"/>
                    <a:ext cx="842" cy="712"/>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1777" name="Text Box 119">
                    <a:extLst>
                      <a:ext uri="{FF2B5EF4-FFF2-40B4-BE49-F238E27FC236}">
                        <a16:creationId xmlns:a16="http://schemas.microsoft.com/office/drawing/2014/main" id="{68AFC243-2B93-B8FE-0F0C-2DC690F15293}"/>
                      </a:ext>
                    </a:extLst>
                  </p:cNvPr>
                  <p:cNvSpPr txBox="1">
                    <a:spLocks noChangeArrowheads="1"/>
                  </p:cNvSpPr>
                  <p:nvPr/>
                </p:nvSpPr>
                <p:spPr bwMode="auto">
                  <a:xfrm>
                    <a:off x="3005" y="1656"/>
                    <a:ext cx="344"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sStay</a:t>
                    </a:r>
                  </a:p>
                </p:txBody>
              </p:sp>
            </p:grpSp>
            <p:grpSp>
              <p:nvGrpSpPr>
                <p:cNvPr id="31772" name="Group 120">
                  <a:extLst>
                    <a:ext uri="{FF2B5EF4-FFF2-40B4-BE49-F238E27FC236}">
                      <a16:creationId xmlns:a16="http://schemas.microsoft.com/office/drawing/2014/main" id="{04F303A2-F826-3B9A-EB24-935826A12B7A}"/>
                    </a:ext>
                  </a:extLst>
                </p:cNvPr>
                <p:cNvGrpSpPr>
                  <a:grpSpLocks/>
                </p:cNvGrpSpPr>
                <p:nvPr/>
              </p:nvGrpSpPr>
              <p:grpSpPr bwMode="auto">
                <a:xfrm>
                  <a:off x="430" y="3249"/>
                  <a:ext cx="841" cy="783"/>
                  <a:chOff x="430" y="3130"/>
                  <a:chExt cx="841" cy="783"/>
                </a:xfrm>
              </p:grpSpPr>
              <p:sp>
                <p:nvSpPr>
                  <p:cNvPr id="31773" name="Text Box 121">
                    <a:extLst>
                      <a:ext uri="{FF2B5EF4-FFF2-40B4-BE49-F238E27FC236}">
                        <a16:creationId xmlns:a16="http://schemas.microsoft.com/office/drawing/2014/main" id="{5E1002F1-A2CB-BB0E-58CB-4486FD3FE9EA}"/>
                      </a:ext>
                    </a:extLst>
                  </p:cNvPr>
                  <p:cNvSpPr txBox="1">
                    <a:spLocks noChangeArrowheads="1"/>
                  </p:cNvSpPr>
                  <p:nvPr/>
                </p:nvSpPr>
                <p:spPr bwMode="auto">
                  <a:xfrm>
                    <a:off x="481" y="3312"/>
                    <a:ext cx="738" cy="52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vwBreakfast</a:t>
                    </a:r>
                    <a:endParaRPr lang="en-GB" altLang="da-DK" noProof="1"/>
                  </a:p>
                </p:txBody>
              </p:sp>
              <p:sp>
                <p:nvSpPr>
                  <p:cNvPr id="31774" name="AutoShape 122">
                    <a:extLst>
                      <a:ext uri="{FF2B5EF4-FFF2-40B4-BE49-F238E27FC236}">
                        <a16:creationId xmlns:a16="http://schemas.microsoft.com/office/drawing/2014/main" id="{D05FD85D-3540-7FA9-70DF-F10DB27B8B0C}"/>
                      </a:ext>
                    </a:extLst>
                  </p:cNvPr>
                  <p:cNvSpPr>
                    <a:spLocks noChangeArrowheads="1"/>
                  </p:cNvSpPr>
                  <p:nvPr/>
                </p:nvSpPr>
                <p:spPr bwMode="auto">
                  <a:xfrm>
                    <a:off x="430" y="3201"/>
                    <a:ext cx="841" cy="712"/>
                  </a:xfrm>
                  <a:prstGeom prst="roundRect">
                    <a:avLst>
                      <a:gd name="adj" fmla="val 12458"/>
                    </a:avLst>
                  </a:prstGeom>
                  <a:noFill/>
                  <a:ln w="381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1775" name="Text Box 123">
                    <a:extLst>
                      <a:ext uri="{FF2B5EF4-FFF2-40B4-BE49-F238E27FC236}">
                        <a16:creationId xmlns:a16="http://schemas.microsoft.com/office/drawing/2014/main" id="{0BA2FB60-8576-014D-9D11-F8D578D37657}"/>
                      </a:ext>
                    </a:extLst>
                  </p:cNvPr>
                  <p:cNvSpPr txBox="1">
                    <a:spLocks noChangeArrowheads="1"/>
                  </p:cNvSpPr>
                  <p:nvPr/>
                </p:nvSpPr>
                <p:spPr bwMode="auto">
                  <a:xfrm>
                    <a:off x="551" y="3130"/>
                    <a:ext cx="617" cy="156"/>
                  </a:xfrm>
                  <a:prstGeom prst="rect">
                    <a:avLst/>
                  </a:prstGeom>
                  <a:solidFill>
                    <a:schemeClr val="bg1"/>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sBreakfast</a:t>
                    </a:r>
                  </a:p>
                </p:txBody>
              </p:sp>
            </p:grpSp>
          </p:grpSp>
          <p:grpSp>
            <p:nvGrpSpPr>
              <p:cNvPr id="31763" name="Group 127">
                <a:extLst>
                  <a:ext uri="{FF2B5EF4-FFF2-40B4-BE49-F238E27FC236}">
                    <a16:creationId xmlns:a16="http://schemas.microsoft.com/office/drawing/2014/main" id="{E71AF28C-85FE-E1F4-48DC-B91A62740ED3}"/>
                  </a:ext>
                </a:extLst>
              </p:cNvPr>
              <p:cNvGrpSpPr>
                <a:grpSpLocks/>
              </p:cNvGrpSpPr>
              <p:nvPr/>
            </p:nvGrpSpPr>
            <p:grpSpPr bwMode="auto">
              <a:xfrm>
                <a:off x="1056" y="1964"/>
                <a:ext cx="748" cy="539"/>
                <a:chOff x="1056" y="1813"/>
                <a:chExt cx="748" cy="539"/>
              </a:xfrm>
            </p:grpSpPr>
            <p:sp>
              <p:nvSpPr>
                <p:cNvPr id="31767" name="Text Box 128">
                  <a:extLst>
                    <a:ext uri="{FF2B5EF4-FFF2-40B4-BE49-F238E27FC236}">
                      <a16:creationId xmlns:a16="http://schemas.microsoft.com/office/drawing/2014/main" id="{7A042900-EE52-0F26-CB5D-261492C52011}"/>
                    </a:ext>
                  </a:extLst>
                </p:cNvPr>
                <p:cNvSpPr txBox="1">
                  <a:spLocks noChangeArrowheads="1"/>
                </p:cNvSpPr>
                <p:nvPr/>
              </p:nvSpPr>
              <p:spPr bwMode="auto">
                <a:xfrm>
                  <a:off x="1064" y="1813"/>
                  <a:ext cx="739" cy="53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p>
                <a:p>
                  <a:pPr algn="ctr"/>
                  <a:endParaRPr lang="en-GB" altLang="da-DK" b="0" noProof="1"/>
                </a:p>
                <a:p>
                  <a:pPr algn="ctr"/>
                  <a:r>
                    <a:rPr lang="en-GB" altLang="da-DK" b="0" noProof="1"/>
                    <a:t>vwFindGuest</a:t>
                  </a:r>
                </a:p>
              </p:txBody>
            </p:sp>
            <p:sp>
              <p:nvSpPr>
                <p:cNvPr id="31768" name="Line 129">
                  <a:extLst>
                    <a:ext uri="{FF2B5EF4-FFF2-40B4-BE49-F238E27FC236}">
                      <a16:creationId xmlns:a16="http://schemas.microsoft.com/office/drawing/2014/main" id="{351B28C2-967F-20B3-1D34-7AD842B4B80C}"/>
                    </a:ext>
                  </a:extLst>
                </p:cNvPr>
                <p:cNvSpPr>
                  <a:spLocks noChangeShapeType="1"/>
                </p:cNvSpPr>
                <p:nvPr/>
              </p:nvSpPr>
              <p:spPr bwMode="auto">
                <a:xfrm>
                  <a:off x="1056" y="2064"/>
                  <a:ext cx="74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p>
                  <a:endParaRPr lang="en-GB"/>
                </a:p>
              </p:txBody>
            </p:sp>
          </p:grpSp>
          <p:grpSp>
            <p:nvGrpSpPr>
              <p:cNvPr id="31764" name="Group 130">
                <a:extLst>
                  <a:ext uri="{FF2B5EF4-FFF2-40B4-BE49-F238E27FC236}">
                    <a16:creationId xmlns:a16="http://schemas.microsoft.com/office/drawing/2014/main" id="{1D30DE27-A341-0DD9-4A2F-26308A47C582}"/>
                  </a:ext>
                </a:extLst>
              </p:cNvPr>
              <p:cNvGrpSpPr>
                <a:grpSpLocks/>
              </p:cNvGrpSpPr>
              <p:nvPr/>
            </p:nvGrpSpPr>
            <p:grpSpPr bwMode="auto">
              <a:xfrm>
                <a:off x="2792" y="1964"/>
                <a:ext cx="748" cy="539"/>
                <a:chOff x="1056" y="1813"/>
                <a:chExt cx="748" cy="539"/>
              </a:xfrm>
            </p:grpSpPr>
            <p:sp>
              <p:nvSpPr>
                <p:cNvPr id="31765" name="Text Box 131">
                  <a:extLst>
                    <a:ext uri="{FF2B5EF4-FFF2-40B4-BE49-F238E27FC236}">
                      <a16:creationId xmlns:a16="http://schemas.microsoft.com/office/drawing/2014/main" id="{F1259C34-2D92-B385-3D2A-636562531552}"/>
                    </a:ext>
                  </a:extLst>
                </p:cNvPr>
                <p:cNvSpPr txBox="1">
                  <a:spLocks noChangeArrowheads="1"/>
                </p:cNvSpPr>
                <p:nvPr/>
              </p:nvSpPr>
              <p:spPr bwMode="auto">
                <a:xfrm>
                  <a:off x="1064" y="1813"/>
                  <a:ext cx="739" cy="53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p>
                <a:p>
                  <a:pPr algn="ctr"/>
                  <a:endParaRPr lang="en-GB" altLang="da-DK" b="0" noProof="1"/>
                </a:p>
                <a:p>
                  <a:pPr algn="ctr"/>
                  <a:r>
                    <a:rPr lang="en-GB" altLang="da-DK" b="0" noProof="1"/>
                    <a:t>vw</a:t>
                  </a:r>
                  <a:r>
                    <a:rPr lang="da-DK" altLang="da-DK" b="0"/>
                    <a:t>Stay</a:t>
                  </a:r>
                  <a:endParaRPr lang="da-DK" altLang="da-DK" b="0" noProof="1"/>
                </a:p>
              </p:txBody>
            </p:sp>
            <p:sp>
              <p:nvSpPr>
                <p:cNvPr id="31766" name="Line 132">
                  <a:extLst>
                    <a:ext uri="{FF2B5EF4-FFF2-40B4-BE49-F238E27FC236}">
                      <a16:creationId xmlns:a16="http://schemas.microsoft.com/office/drawing/2014/main" id="{4C1FFD35-86BD-67EE-A37E-F13181898874}"/>
                    </a:ext>
                  </a:extLst>
                </p:cNvPr>
                <p:cNvSpPr>
                  <a:spLocks noChangeShapeType="1"/>
                </p:cNvSpPr>
                <p:nvPr/>
              </p:nvSpPr>
              <p:spPr bwMode="auto">
                <a:xfrm>
                  <a:off x="1056" y="2064"/>
                  <a:ext cx="74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p>
                  <a:endParaRPr lang="en-GB"/>
                </a:p>
              </p:txBody>
            </p:sp>
          </p:grpSp>
        </p:grpSp>
        <p:sp>
          <p:nvSpPr>
            <p:cNvPr id="31758" name="Freeform 135">
              <a:extLst>
                <a:ext uri="{FF2B5EF4-FFF2-40B4-BE49-F238E27FC236}">
                  <a16:creationId xmlns:a16="http://schemas.microsoft.com/office/drawing/2014/main" id="{A293312E-88F9-4D2A-A047-C73F4A7A3990}"/>
                </a:ext>
              </a:extLst>
            </p:cNvPr>
            <p:cNvSpPr>
              <a:spLocks/>
            </p:cNvSpPr>
            <p:nvPr/>
          </p:nvSpPr>
          <p:spPr bwMode="auto">
            <a:xfrm>
              <a:off x="1854" y="1939"/>
              <a:ext cx="898" cy="110"/>
            </a:xfrm>
            <a:custGeom>
              <a:avLst/>
              <a:gdLst>
                <a:gd name="T0" fmla="*/ 0 w 898"/>
                <a:gd name="T1" fmla="*/ 110 h 110"/>
                <a:gd name="T2" fmla="*/ 898 w 898"/>
                <a:gd name="T3" fmla="*/ 96 h 110"/>
                <a:gd name="T4" fmla="*/ 0 60000 65536"/>
                <a:gd name="T5" fmla="*/ 0 60000 65536"/>
              </a:gdLst>
              <a:ahLst/>
              <a:cxnLst>
                <a:cxn ang="T4">
                  <a:pos x="T0" y="T1"/>
                </a:cxn>
                <a:cxn ang="T5">
                  <a:pos x="T2" y="T3"/>
                </a:cxn>
              </a:cxnLst>
              <a:rect l="0" t="0" r="r" b="b"/>
              <a:pathLst>
                <a:path w="898" h="110">
                  <a:moveTo>
                    <a:pt x="0" y="110"/>
                  </a:moveTo>
                  <a:cubicBezTo>
                    <a:pt x="258" y="0"/>
                    <a:pt x="610" y="8"/>
                    <a:pt x="898" y="96"/>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59" name="Freeform 136">
              <a:extLst>
                <a:ext uri="{FF2B5EF4-FFF2-40B4-BE49-F238E27FC236}">
                  <a16:creationId xmlns:a16="http://schemas.microsoft.com/office/drawing/2014/main" id="{436FC547-D325-722E-F2EE-31A30B9CCCFD}"/>
                </a:ext>
              </a:extLst>
            </p:cNvPr>
            <p:cNvSpPr>
              <a:spLocks/>
            </p:cNvSpPr>
            <p:nvPr/>
          </p:nvSpPr>
          <p:spPr bwMode="auto">
            <a:xfrm>
              <a:off x="1855" y="2211"/>
              <a:ext cx="897" cy="144"/>
            </a:xfrm>
            <a:custGeom>
              <a:avLst/>
              <a:gdLst>
                <a:gd name="T0" fmla="*/ 897 w 897"/>
                <a:gd name="T1" fmla="*/ 0 h 144"/>
                <a:gd name="T2" fmla="*/ 0 w 897"/>
                <a:gd name="T3" fmla="*/ 8 h 144"/>
                <a:gd name="T4" fmla="*/ 0 60000 65536"/>
                <a:gd name="T5" fmla="*/ 0 60000 65536"/>
              </a:gdLst>
              <a:ahLst/>
              <a:cxnLst>
                <a:cxn ang="T4">
                  <a:pos x="T0" y="T1"/>
                </a:cxn>
                <a:cxn ang="T5">
                  <a:pos x="T2" y="T3"/>
                </a:cxn>
              </a:cxnLst>
              <a:rect l="0" t="0" r="r" b="b"/>
              <a:pathLst>
                <a:path w="897" h="144">
                  <a:moveTo>
                    <a:pt x="897" y="0"/>
                  </a:moveTo>
                  <a:cubicBezTo>
                    <a:pt x="601" y="144"/>
                    <a:pt x="329" y="104"/>
                    <a:pt x="0" y="8"/>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1760" name="Text Box 137">
              <a:extLst>
                <a:ext uri="{FF2B5EF4-FFF2-40B4-BE49-F238E27FC236}">
                  <a16:creationId xmlns:a16="http://schemas.microsoft.com/office/drawing/2014/main" id="{1D94C0B6-CF03-833A-9803-69BE84DEC755}"/>
                </a:ext>
              </a:extLst>
            </p:cNvPr>
            <p:cNvSpPr txBox="1">
              <a:spLocks noChangeArrowheads="1"/>
            </p:cNvSpPr>
            <p:nvPr/>
          </p:nvSpPr>
          <p:spPr bwMode="auto">
            <a:xfrm>
              <a:off x="2050" y="1704"/>
              <a:ext cx="56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NewStay</a:t>
              </a:r>
            </a:p>
            <a:p>
              <a:r>
                <a:rPr lang="en-GB" altLang="da-DK" sz="1200" b="0" noProof="1"/>
                <a:t>NewGuest</a:t>
              </a:r>
            </a:p>
            <a:p>
              <a:r>
                <a:rPr lang="en-GB" altLang="da-DK" sz="1200" b="0" noProof="1"/>
                <a:t>OpenStay</a:t>
              </a:r>
            </a:p>
          </p:txBody>
        </p:sp>
        <p:sp>
          <p:nvSpPr>
            <p:cNvPr id="31761" name="Text Box 138">
              <a:extLst>
                <a:ext uri="{FF2B5EF4-FFF2-40B4-BE49-F238E27FC236}">
                  <a16:creationId xmlns:a16="http://schemas.microsoft.com/office/drawing/2014/main" id="{26834C89-119B-F5EE-E9C8-F4169599681A}"/>
                </a:ext>
              </a:extLst>
            </p:cNvPr>
            <p:cNvSpPr txBox="1">
              <a:spLocks noChangeArrowheads="1"/>
            </p:cNvSpPr>
            <p:nvPr/>
          </p:nvSpPr>
          <p:spPr bwMode="auto">
            <a:xfrm>
              <a:off x="2050" y="2323"/>
              <a:ext cx="58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DeleteStay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74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5" fill="hold" nodeType="clickEffect">
                                  <p:stCondLst>
                                    <p:cond delay="0"/>
                                  </p:stCondLst>
                                  <p:childTnLst>
                                    <p:set>
                                      <p:cBhvr>
                                        <p:cTn id="10" dur="1" fill="hold">
                                          <p:stCondLst>
                                            <p:cond delay="0"/>
                                          </p:stCondLst>
                                        </p:cTn>
                                        <p:tgtEl>
                                          <p:spTgt spid="57411"/>
                                        </p:tgtEl>
                                        <p:attrNameLst>
                                          <p:attrName>style.visibility</p:attrName>
                                        </p:attrNameLst>
                                      </p:cBhvr>
                                      <p:to>
                                        <p:strVal val="visible"/>
                                      </p:to>
                                    </p:set>
                                    <p:animEffect transition="in" filter="blinds(vertical)">
                                      <p:cBhvr>
                                        <p:cTn id="11" dur="500"/>
                                        <p:tgtEl>
                                          <p:spTgt spid="5741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5741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5" fill="hold" nodeType="clickEffect">
                                  <p:stCondLst>
                                    <p:cond delay="0"/>
                                  </p:stCondLst>
                                  <p:childTnLst>
                                    <p:set>
                                      <p:cBhvr>
                                        <p:cTn id="19" dur="1" fill="hold">
                                          <p:stCondLst>
                                            <p:cond delay="0"/>
                                          </p:stCondLst>
                                        </p:cTn>
                                        <p:tgtEl>
                                          <p:spTgt spid="57422"/>
                                        </p:tgtEl>
                                        <p:attrNameLst>
                                          <p:attrName>style.visibility</p:attrName>
                                        </p:attrNameLst>
                                      </p:cBhvr>
                                      <p:to>
                                        <p:strVal val="visible"/>
                                      </p:to>
                                    </p:set>
                                    <p:animEffect transition="in" filter="blinds(vertical)">
                                      <p:cBhvr>
                                        <p:cTn id="20" dur="500"/>
                                        <p:tgtEl>
                                          <p:spTgt spid="574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5742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57424"/>
                                        </p:tgtEl>
                                        <p:attrNameLst>
                                          <p:attrName>style.visibility</p:attrName>
                                        </p:attrNameLst>
                                      </p:cBhvr>
                                      <p:to>
                                        <p:strVal val="visible"/>
                                      </p:to>
                                    </p:set>
                                    <p:anim calcmode="lin" valueType="num">
                                      <p:cBhvr additive="base">
                                        <p:cTn id="29" dur="500" fill="hold"/>
                                        <p:tgtEl>
                                          <p:spTgt spid="57424"/>
                                        </p:tgtEl>
                                        <p:attrNameLst>
                                          <p:attrName>ppt_x</p:attrName>
                                        </p:attrNameLst>
                                      </p:cBhvr>
                                      <p:tavLst>
                                        <p:tav tm="0">
                                          <p:val>
                                            <p:strVal val="0-#ppt_w/2"/>
                                          </p:val>
                                        </p:tav>
                                        <p:tav tm="100000">
                                          <p:val>
                                            <p:strVal val="#ppt_x"/>
                                          </p:val>
                                        </p:tav>
                                      </p:tavLst>
                                    </p:anim>
                                    <p:anim calcmode="lin" valueType="num">
                                      <p:cBhvr additive="base">
                                        <p:cTn id="30" dur="500" fill="hold"/>
                                        <p:tgtEl>
                                          <p:spTgt spid="57424"/>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5742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57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04" grpId="0" autoUpdateAnimBg="0"/>
      <p:bldP spid="57413" grpId="0" autoUpdateAnimBg="0"/>
      <p:bldP spid="57423" grpId="0" autoUpdateAnimBg="0"/>
      <p:bldP spid="57424" grpId="0" autoUpdateAnimBg="0"/>
      <p:bldP spid="57425" grpId="0" autoUpdateAnimBg="0"/>
      <p:bldP spid="5742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619" name="Group 59">
            <a:extLst>
              <a:ext uri="{FF2B5EF4-FFF2-40B4-BE49-F238E27FC236}">
                <a16:creationId xmlns:a16="http://schemas.microsoft.com/office/drawing/2014/main" id="{A4F73D3D-0D7C-7C0D-A701-02A58280924A}"/>
              </a:ext>
            </a:extLst>
          </p:cNvPr>
          <p:cNvGrpSpPr>
            <a:grpSpLocks/>
          </p:cNvGrpSpPr>
          <p:nvPr/>
        </p:nvGrpSpPr>
        <p:grpSpPr bwMode="auto">
          <a:xfrm>
            <a:off x="533400" y="3532188"/>
            <a:ext cx="4611688" cy="2944812"/>
            <a:chOff x="336" y="2225"/>
            <a:chExt cx="2905" cy="1855"/>
          </a:xfrm>
        </p:grpSpPr>
        <p:grpSp>
          <p:nvGrpSpPr>
            <p:cNvPr id="33806" name="Group 54">
              <a:extLst>
                <a:ext uri="{FF2B5EF4-FFF2-40B4-BE49-F238E27FC236}">
                  <a16:creationId xmlns:a16="http://schemas.microsoft.com/office/drawing/2014/main" id="{9B2C7112-372C-2F2D-4138-35EAC1C1C6AE}"/>
                </a:ext>
              </a:extLst>
            </p:cNvPr>
            <p:cNvGrpSpPr>
              <a:grpSpLocks/>
            </p:cNvGrpSpPr>
            <p:nvPr/>
          </p:nvGrpSpPr>
          <p:grpSpPr bwMode="auto">
            <a:xfrm>
              <a:off x="336" y="2225"/>
              <a:ext cx="2494" cy="1855"/>
              <a:chOff x="336" y="2225"/>
              <a:chExt cx="2494" cy="1855"/>
            </a:xfrm>
          </p:grpSpPr>
          <p:sp>
            <p:nvSpPr>
              <p:cNvPr id="33809" name="AutoShape 30">
                <a:extLst>
                  <a:ext uri="{FF2B5EF4-FFF2-40B4-BE49-F238E27FC236}">
                    <a16:creationId xmlns:a16="http://schemas.microsoft.com/office/drawing/2014/main" id="{CC232702-678D-16C4-05D2-EF79DD8FD2CE}"/>
                  </a:ext>
                </a:extLst>
              </p:cNvPr>
              <p:cNvSpPr>
                <a:spLocks noChangeArrowheads="1"/>
              </p:cNvSpPr>
              <p:nvPr/>
            </p:nvSpPr>
            <p:spPr bwMode="auto">
              <a:xfrm>
                <a:off x="336" y="2225"/>
                <a:ext cx="2494" cy="1855"/>
              </a:xfrm>
              <a:prstGeom prst="roundRect">
                <a:avLst>
                  <a:gd name="adj" fmla="val 11269"/>
                </a:avLst>
              </a:prstGeom>
              <a:solidFill>
                <a:srgbClr val="DDDDDD"/>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3810" name="Group 31">
                <a:extLst>
                  <a:ext uri="{FF2B5EF4-FFF2-40B4-BE49-F238E27FC236}">
                    <a16:creationId xmlns:a16="http://schemas.microsoft.com/office/drawing/2014/main" id="{F2F109E8-8B32-88A6-4D05-CD4B99B01022}"/>
                  </a:ext>
                </a:extLst>
              </p:cNvPr>
              <p:cNvGrpSpPr>
                <a:grpSpLocks/>
              </p:cNvGrpSpPr>
              <p:nvPr/>
            </p:nvGrpSpPr>
            <p:grpSpPr bwMode="auto">
              <a:xfrm>
                <a:off x="1946" y="3739"/>
                <a:ext cx="180" cy="180"/>
                <a:chOff x="2653" y="2316"/>
                <a:chExt cx="180" cy="180"/>
              </a:xfrm>
            </p:grpSpPr>
            <p:sp>
              <p:nvSpPr>
                <p:cNvPr id="33820" name="Rectangle 32">
                  <a:extLst>
                    <a:ext uri="{FF2B5EF4-FFF2-40B4-BE49-F238E27FC236}">
                      <a16:creationId xmlns:a16="http://schemas.microsoft.com/office/drawing/2014/main" id="{720CCDAC-FA86-601C-D074-CB136635C9AB}"/>
                    </a:ext>
                  </a:extLst>
                </p:cNvPr>
                <p:cNvSpPr>
                  <a:spLocks noChangeArrowheads="1"/>
                </p:cNvSpPr>
                <p:nvPr/>
              </p:nvSpPr>
              <p:spPr bwMode="auto">
                <a:xfrm>
                  <a:off x="2653" y="2316"/>
                  <a:ext cx="180" cy="180"/>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3821" name="Oval 33">
                  <a:extLst>
                    <a:ext uri="{FF2B5EF4-FFF2-40B4-BE49-F238E27FC236}">
                      <a16:creationId xmlns:a16="http://schemas.microsoft.com/office/drawing/2014/main" id="{20618766-2B3D-A97F-9B42-4484DB9C33B3}"/>
                    </a:ext>
                  </a:extLst>
                </p:cNvPr>
                <p:cNvSpPr>
                  <a:spLocks noChangeArrowheads="1"/>
                </p:cNvSpPr>
                <p:nvPr/>
              </p:nvSpPr>
              <p:spPr bwMode="auto">
                <a:xfrm>
                  <a:off x="2705" y="2364"/>
                  <a:ext cx="76" cy="78"/>
                </a:xfrm>
                <a:prstGeom prst="ellipse">
                  <a:avLst/>
                </a:prstGeom>
                <a:solidFill>
                  <a:srgbClr val="FFFFFF"/>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3822" name="Group 34">
                  <a:extLst>
                    <a:ext uri="{FF2B5EF4-FFF2-40B4-BE49-F238E27FC236}">
                      <a16:creationId xmlns:a16="http://schemas.microsoft.com/office/drawing/2014/main" id="{37CB4804-58BF-8C42-B712-348FDACAA8C6}"/>
                    </a:ext>
                  </a:extLst>
                </p:cNvPr>
                <p:cNvGrpSpPr>
                  <a:grpSpLocks/>
                </p:cNvGrpSpPr>
                <p:nvPr/>
              </p:nvGrpSpPr>
              <p:grpSpPr bwMode="auto">
                <a:xfrm>
                  <a:off x="2686" y="2364"/>
                  <a:ext cx="114" cy="81"/>
                  <a:chOff x="2689" y="2364"/>
                  <a:chExt cx="114" cy="81"/>
                </a:xfrm>
              </p:grpSpPr>
              <p:sp>
                <p:nvSpPr>
                  <p:cNvPr id="33823" name="Line 35">
                    <a:extLst>
                      <a:ext uri="{FF2B5EF4-FFF2-40B4-BE49-F238E27FC236}">
                        <a16:creationId xmlns:a16="http://schemas.microsoft.com/office/drawing/2014/main" id="{219017C4-E736-F9D0-4B2F-112FD8234381}"/>
                      </a:ext>
                    </a:extLst>
                  </p:cNvPr>
                  <p:cNvSpPr>
                    <a:spLocks noChangeShapeType="1"/>
                  </p:cNvSpPr>
                  <p:nvPr/>
                </p:nvSpPr>
                <p:spPr bwMode="auto">
                  <a:xfrm>
                    <a:off x="2689" y="2364"/>
                    <a:ext cx="0" cy="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3824" name="Line 36">
                    <a:extLst>
                      <a:ext uri="{FF2B5EF4-FFF2-40B4-BE49-F238E27FC236}">
                        <a16:creationId xmlns:a16="http://schemas.microsoft.com/office/drawing/2014/main" id="{019A50F9-CDDA-3F01-BD2B-5A6F6C47F445}"/>
                      </a:ext>
                    </a:extLst>
                  </p:cNvPr>
                  <p:cNvSpPr>
                    <a:spLocks noChangeShapeType="1"/>
                  </p:cNvSpPr>
                  <p:nvPr/>
                </p:nvSpPr>
                <p:spPr bwMode="auto">
                  <a:xfrm>
                    <a:off x="2803" y="2367"/>
                    <a:ext cx="0" cy="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grpSp>
          </p:grpSp>
          <p:grpSp>
            <p:nvGrpSpPr>
              <p:cNvPr id="33811" name="Group 37">
                <a:extLst>
                  <a:ext uri="{FF2B5EF4-FFF2-40B4-BE49-F238E27FC236}">
                    <a16:creationId xmlns:a16="http://schemas.microsoft.com/office/drawing/2014/main" id="{A5C698BA-E444-0FBE-337E-14E407E7278C}"/>
                  </a:ext>
                </a:extLst>
              </p:cNvPr>
              <p:cNvGrpSpPr>
                <a:grpSpLocks/>
              </p:cNvGrpSpPr>
              <p:nvPr/>
            </p:nvGrpSpPr>
            <p:grpSpPr bwMode="auto">
              <a:xfrm>
                <a:off x="2329" y="3739"/>
                <a:ext cx="180" cy="180"/>
                <a:chOff x="3036" y="2316"/>
                <a:chExt cx="180" cy="180"/>
              </a:xfrm>
            </p:grpSpPr>
            <p:sp>
              <p:nvSpPr>
                <p:cNvPr id="33814" name="Rectangle 38">
                  <a:extLst>
                    <a:ext uri="{FF2B5EF4-FFF2-40B4-BE49-F238E27FC236}">
                      <a16:creationId xmlns:a16="http://schemas.microsoft.com/office/drawing/2014/main" id="{769E6C37-059B-0C2F-D2B8-89CC50A30CEF}"/>
                    </a:ext>
                  </a:extLst>
                </p:cNvPr>
                <p:cNvSpPr>
                  <a:spLocks noChangeArrowheads="1"/>
                </p:cNvSpPr>
                <p:nvPr/>
              </p:nvSpPr>
              <p:spPr bwMode="auto">
                <a:xfrm>
                  <a:off x="3036" y="2316"/>
                  <a:ext cx="180" cy="180"/>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3815" name="Rectangle 39">
                  <a:extLst>
                    <a:ext uri="{FF2B5EF4-FFF2-40B4-BE49-F238E27FC236}">
                      <a16:creationId xmlns:a16="http://schemas.microsoft.com/office/drawing/2014/main" id="{5167B0CD-E39D-CB5D-62B2-8FB8D183EDD5}"/>
                    </a:ext>
                  </a:extLst>
                </p:cNvPr>
                <p:cNvSpPr>
                  <a:spLocks noChangeArrowheads="1"/>
                </p:cNvSpPr>
                <p:nvPr/>
              </p:nvSpPr>
              <p:spPr bwMode="auto">
                <a:xfrm>
                  <a:off x="3105" y="2367"/>
                  <a:ext cx="80" cy="66"/>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3816" name="Line 40">
                  <a:extLst>
                    <a:ext uri="{FF2B5EF4-FFF2-40B4-BE49-F238E27FC236}">
                      <a16:creationId xmlns:a16="http://schemas.microsoft.com/office/drawing/2014/main" id="{5E4DF359-FFAE-271D-3547-702705F8F37C}"/>
                    </a:ext>
                  </a:extLst>
                </p:cNvPr>
                <p:cNvSpPr>
                  <a:spLocks noChangeShapeType="1"/>
                </p:cNvSpPr>
                <p:nvPr/>
              </p:nvSpPr>
              <p:spPr bwMode="auto">
                <a:xfrm flipH="1">
                  <a:off x="3146" y="2388"/>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3817" name="Line 41">
                  <a:extLst>
                    <a:ext uri="{FF2B5EF4-FFF2-40B4-BE49-F238E27FC236}">
                      <a16:creationId xmlns:a16="http://schemas.microsoft.com/office/drawing/2014/main" id="{220C70D9-FFF9-8ED4-16B2-AE6F109A1492}"/>
                    </a:ext>
                  </a:extLst>
                </p:cNvPr>
                <p:cNvSpPr>
                  <a:spLocks noChangeShapeType="1"/>
                </p:cNvSpPr>
                <p:nvPr/>
              </p:nvSpPr>
              <p:spPr bwMode="auto">
                <a:xfrm flipH="1">
                  <a:off x="3146" y="2403"/>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3818" name="Line 42">
                  <a:extLst>
                    <a:ext uri="{FF2B5EF4-FFF2-40B4-BE49-F238E27FC236}">
                      <a16:creationId xmlns:a16="http://schemas.microsoft.com/office/drawing/2014/main" id="{6BD59DAA-36C8-3ACF-A352-B9DA1FB67906}"/>
                    </a:ext>
                  </a:extLst>
                </p:cNvPr>
                <p:cNvSpPr>
                  <a:spLocks noChangeShapeType="1"/>
                </p:cNvSpPr>
                <p:nvPr/>
              </p:nvSpPr>
              <p:spPr bwMode="auto">
                <a:xfrm flipH="1">
                  <a:off x="3102" y="2400"/>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3819" name="Rectangle 43">
                  <a:extLst>
                    <a:ext uri="{FF2B5EF4-FFF2-40B4-BE49-F238E27FC236}">
                      <a16:creationId xmlns:a16="http://schemas.microsoft.com/office/drawing/2014/main" id="{65A7A19A-6A63-583B-5EBF-E13856BFB0A6}"/>
                    </a:ext>
                  </a:extLst>
                </p:cNvPr>
                <p:cNvSpPr>
                  <a:spLocks noChangeArrowheads="1"/>
                </p:cNvSpPr>
                <p:nvPr/>
              </p:nvSpPr>
              <p:spPr bwMode="auto">
                <a:xfrm>
                  <a:off x="3066" y="2400"/>
                  <a:ext cx="80" cy="66"/>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3812" name="Text Box 44">
                <a:extLst>
                  <a:ext uri="{FF2B5EF4-FFF2-40B4-BE49-F238E27FC236}">
                    <a16:creationId xmlns:a16="http://schemas.microsoft.com/office/drawing/2014/main" id="{44F58852-79D2-3895-F3CD-2F88B6289C58}"/>
                  </a:ext>
                </a:extLst>
              </p:cNvPr>
              <p:cNvSpPr txBox="1">
                <a:spLocks noChangeArrowheads="1"/>
              </p:cNvSpPr>
              <p:nvPr/>
            </p:nvSpPr>
            <p:spPr bwMode="auto">
              <a:xfrm>
                <a:off x="475" y="2386"/>
                <a:ext cx="948" cy="472"/>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vwFindGuest</a:t>
                </a:r>
                <a:endParaRPr lang="en-GB" altLang="da-DK" noProof="1"/>
              </a:p>
            </p:txBody>
          </p:sp>
          <p:sp>
            <p:nvSpPr>
              <p:cNvPr id="33813" name="Text Box 48">
                <a:extLst>
                  <a:ext uri="{FF2B5EF4-FFF2-40B4-BE49-F238E27FC236}">
                    <a16:creationId xmlns:a16="http://schemas.microsoft.com/office/drawing/2014/main" id="{A849757B-6DC4-FAD1-795A-872DDDEA9FE2}"/>
                  </a:ext>
                </a:extLst>
              </p:cNvPr>
              <p:cNvSpPr txBox="1">
                <a:spLocks noChangeArrowheads="1"/>
              </p:cNvSpPr>
              <p:nvPr/>
            </p:nvSpPr>
            <p:spPr bwMode="auto">
              <a:xfrm>
                <a:off x="1749" y="2704"/>
                <a:ext cx="948" cy="69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endParaRPr lang="en-GB" altLang="da-DK" b="0" noProof="1"/>
              </a:p>
              <a:p>
                <a:pPr algn="ctr"/>
                <a:r>
                  <a:rPr lang="en-GB" altLang="da-DK" b="0" noProof="1"/>
                  <a:t>vwBreakfast</a:t>
                </a:r>
                <a:endParaRPr lang="en-GB" altLang="da-DK" noProof="1"/>
              </a:p>
            </p:txBody>
          </p:sp>
        </p:grpSp>
        <p:sp>
          <p:nvSpPr>
            <p:cNvPr id="33807" name="AutoShape 57">
              <a:extLst>
                <a:ext uri="{FF2B5EF4-FFF2-40B4-BE49-F238E27FC236}">
                  <a16:creationId xmlns:a16="http://schemas.microsoft.com/office/drawing/2014/main" id="{AA389833-3BCC-A1B9-9518-F8040066F272}"/>
                </a:ext>
              </a:extLst>
            </p:cNvPr>
            <p:cNvSpPr>
              <a:spLocks noChangeArrowheads="1"/>
            </p:cNvSpPr>
            <p:nvPr/>
          </p:nvSpPr>
          <p:spPr bwMode="auto">
            <a:xfrm>
              <a:off x="2745" y="3648"/>
              <a:ext cx="496" cy="175"/>
            </a:xfrm>
            <a:prstGeom prst="wedgeRoundRectCallout">
              <a:avLst>
                <a:gd name="adj1" fmla="val -91116"/>
                <a:gd name="adj2" fmla="val 46000"/>
                <a:gd name="adj3" fmla="val 16667"/>
              </a:avLst>
            </a:prstGeom>
            <a:solidFill>
              <a:schemeClr val="bg1"/>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72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b="0"/>
                <a:t>Bed icon</a:t>
              </a:r>
            </a:p>
          </p:txBody>
        </p:sp>
        <p:sp>
          <p:nvSpPr>
            <p:cNvPr id="33808" name="AutoShape 58">
              <a:extLst>
                <a:ext uri="{FF2B5EF4-FFF2-40B4-BE49-F238E27FC236}">
                  <a16:creationId xmlns:a16="http://schemas.microsoft.com/office/drawing/2014/main" id="{167D0E6A-50B0-BC95-445D-1B2040B9BF08}"/>
                </a:ext>
              </a:extLst>
            </p:cNvPr>
            <p:cNvSpPr>
              <a:spLocks noChangeArrowheads="1"/>
            </p:cNvSpPr>
            <p:nvPr/>
          </p:nvSpPr>
          <p:spPr bwMode="auto">
            <a:xfrm>
              <a:off x="2247" y="3456"/>
              <a:ext cx="749" cy="175"/>
            </a:xfrm>
            <a:prstGeom prst="wedgeRoundRectCallout">
              <a:avLst>
                <a:gd name="adj1" fmla="val -67856"/>
                <a:gd name="adj2" fmla="val 87144"/>
                <a:gd name="adj3" fmla="val 16667"/>
              </a:avLst>
            </a:prstGeom>
            <a:solidFill>
              <a:schemeClr val="bg1"/>
            </a:solidFill>
            <a:ln w="63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72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b="0"/>
                <a:t>Breakfast icon</a:t>
              </a:r>
            </a:p>
          </p:txBody>
        </p:sp>
      </p:grpSp>
      <p:sp>
        <p:nvSpPr>
          <p:cNvPr id="33795" name="Text Box 2">
            <a:extLst>
              <a:ext uri="{FF2B5EF4-FFF2-40B4-BE49-F238E27FC236}">
                <a16:creationId xmlns:a16="http://schemas.microsoft.com/office/drawing/2014/main" id="{5ADBD445-4629-7A06-9C65-05F3D762057B}"/>
              </a:ext>
            </a:extLst>
          </p:cNvPr>
          <p:cNvSpPr txBox="1">
            <a:spLocks noChangeArrowheads="1"/>
          </p:cNvSpPr>
          <p:nvPr/>
        </p:nvSpPr>
        <p:spPr bwMode="auto">
          <a:xfrm>
            <a:off x="449263" y="76200"/>
            <a:ext cx="6332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6EDE32CA-315E-4956-BD23-21A61365AAF8}" type="slidenum">
              <a:rPr lang="en-US" altLang="da-DK" sz="1800" u="sng"/>
              <a:pPr/>
              <a:t>18</a:t>
            </a:fld>
            <a:r>
              <a:rPr lang="da-DK" altLang="da-DK" sz="1800" u="sng"/>
              <a:t>. </a:t>
            </a:r>
            <a:r>
              <a:rPr lang="en-US" altLang="da-DK" sz="1800" u="sng"/>
              <a:t>Navigation functions, window-based platform</a:t>
            </a:r>
            <a:endParaRPr lang="en-US" altLang="da-DK" sz="2400" u="sng"/>
          </a:p>
        </p:txBody>
      </p:sp>
      <p:sp>
        <p:nvSpPr>
          <p:cNvPr id="33796" name="Text Box 3">
            <a:extLst>
              <a:ext uri="{FF2B5EF4-FFF2-40B4-BE49-F238E27FC236}">
                <a16:creationId xmlns:a16="http://schemas.microsoft.com/office/drawing/2014/main" id="{067F9695-45CC-C11E-B2A2-8AD360B0B3C8}"/>
              </a:ext>
            </a:extLst>
          </p:cNvPr>
          <p:cNvSpPr txBox="1">
            <a:spLocks noChangeArrowheads="1"/>
          </p:cNvSpPr>
          <p:nvPr/>
        </p:nvSpPr>
        <p:spPr bwMode="auto">
          <a:xfrm>
            <a:off x="457200" y="457200"/>
            <a:ext cx="43434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In a window based system, the computer screen may contain several small “screens” at the same time - usually called “windows”. This allows us to show each virtual window as a separate “screen”. Here is a typical work situation for the receptionist.</a:t>
            </a:r>
          </a:p>
        </p:txBody>
      </p:sp>
      <p:sp>
        <p:nvSpPr>
          <p:cNvPr id="66610" name="Text Box 50">
            <a:extLst>
              <a:ext uri="{FF2B5EF4-FFF2-40B4-BE49-F238E27FC236}">
                <a16:creationId xmlns:a16="http://schemas.microsoft.com/office/drawing/2014/main" id="{DB7D4114-DB17-1E44-66AF-1A4ADF6DE8B0}"/>
              </a:ext>
            </a:extLst>
          </p:cNvPr>
          <p:cNvSpPr txBox="1">
            <a:spLocks noChangeArrowheads="1"/>
          </p:cNvSpPr>
          <p:nvPr/>
        </p:nvSpPr>
        <p:spPr bwMode="auto">
          <a:xfrm>
            <a:off x="457200" y="1679575"/>
            <a:ext cx="43434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The receptionist is entering the breakfast list, but the window for finding guests is at hand too.</a:t>
            </a:r>
          </a:p>
        </p:txBody>
      </p:sp>
      <p:grpSp>
        <p:nvGrpSpPr>
          <p:cNvPr id="66622" name="Group 62">
            <a:extLst>
              <a:ext uri="{FF2B5EF4-FFF2-40B4-BE49-F238E27FC236}">
                <a16:creationId xmlns:a16="http://schemas.microsoft.com/office/drawing/2014/main" id="{0011967C-BB0F-24B1-DC92-D41368657369}"/>
              </a:ext>
            </a:extLst>
          </p:cNvPr>
          <p:cNvGrpSpPr>
            <a:grpSpLocks/>
          </p:cNvGrpSpPr>
          <p:nvPr/>
        </p:nvGrpSpPr>
        <p:grpSpPr bwMode="auto">
          <a:xfrm>
            <a:off x="754063" y="3802063"/>
            <a:ext cx="3255962" cy="1719262"/>
            <a:chOff x="475" y="2395"/>
            <a:chExt cx="2051" cy="1083"/>
          </a:xfrm>
        </p:grpSpPr>
        <p:sp>
          <p:nvSpPr>
            <p:cNvPr id="33804" name="Text Box 51">
              <a:extLst>
                <a:ext uri="{FF2B5EF4-FFF2-40B4-BE49-F238E27FC236}">
                  <a16:creationId xmlns:a16="http://schemas.microsoft.com/office/drawing/2014/main" id="{09076978-99E3-6CB9-AFE3-C552D6E4BDAB}"/>
                </a:ext>
              </a:extLst>
            </p:cNvPr>
            <p:cNvSpPr txBox="1">
              <a:spLocks noChangeArrowheads="1"/>
            </p:cNvSpPr>
            <p:nvPr/>
          </p:nvSpPr>
          <p:spPr bwMode="auto">
            <a:xfrm>
              <a:off x="475" y="3006"/>
              <a:ext cx="948" cy="472"/>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vwStay(booking)</a:t>
              </a:r>
              <a:endParaRPr lang="en-GB" altLang="da-DK" noProof="1"/>
            </a:p>
          </p:txBody>
        </p:sp>
        <p:sp>
          <p:nvSpPr>
            <p:cNvPr id="33805" name="Text Box 52">
              <a:extLst>
                <a:ext uri="{FF2B5EF4-FFF2-40B4-BE49-F238E27FC236}">
                  <a16:creationId xmlns:a16="http://schemas.microsoft.com/office/drawing/2014/main" id="{DC6CCE18-5FE8-92A0-B6CA-962E1C4ACC6A}"/>
                </a:ext>
              </a:extLst>
            </p:cNvPr>
            <p:cNvSpPr txBox="1">
              <a:spLocks noChangeArrowheads="1"/>
            </p:cNvSpPr>
            <p:nvPr/>
          </p:nvSpPr>
          <p:spPr bwMode="auto">
            <a:xfrm>
              <a:off x="1578" y="2395"/>
              <a:ext cx="948" cy="39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endParaRPr lang="en-GB" altLang="da-DK" noProof="1"/>
            </a:p>
          </p:txBody>
        </p:sp>
      </p:grpSp>
      <p:sp>
        <p:nvSpPr>
          <p:cNvPr id="66615" name="Text Box 55">
            <a:extLst>
              <a:ext uri="{FF2B5EF4-FFF2-40B4-BE49-F238E27FC236}">
                <a16:creationId xmlns:a16="http://schemas.microsoft.com/office/drawing/2014/main" id="{77A96993-95B4-F41C-E08F-0637ED2FF0F1}"/>
              </a:ext>
            </a:extLst>
          </p:cNvPr>
          <p:cNvSpPr txBox="1">
            <a:spLocks noChangeArrowheads="1"/>
          </p:cNvSpPr>
          <p:nvPr/>
        </p:nvSpPr>
        <p:spPr bwMode="auto">
          <a:xfrm>
            <a:off x="4800600" y="460375"/>
            <a:ext cx="43434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Suddenly a guest arrives and wants to be checked in. He has booked in advance. The user finds him by means of vwFindGuest, opens his stay and checks him in (vwStay for checkin).</a:t>
            </a:r>
          </a:p>
        </p:txBody>
      </p:sp>
      <p:sp>
        <p:nvSpPr>
          <p:cNvPr id="66616" name="Text Box 56">
            <a:extLst>
              <a:ext uri="{FF2B5EF4-FFF2-40B4-BE49-F238E27FC236}">
                <a16:creationId xmlns:a16="http://schemas.microsoft.com/office/drawing/2014/main" id="{C414FA43-2BAC-0B53-D46B-774B6DB936F3}"/>
              </a:ext>
            </a:extLst>
          </p:cNvPr>
          <p:cNvSpPr txBox="1">
            <a:spLocks noChangeArrowheads="1"/>
          </p:cNvSpPr>
          <p:nvPr/>
        </p:nvSpPr>
        <p:spPr bwMode="auto">
          <a:xfrm>
            <a:off x="1000125" y="5186363"/>
            <a:ext cx="1504950" cy="7493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vwStay(checkin)</a:t>
            </a:r>
            <a:endParaRPr lang="en-GB" altLang="da-DK" noProof="1"/>
          </a:p>
        </p:txBody>
      </p:sp>
      <p:sp>
        <p:nvSpPr>
          <p:cNvPr id="66620" name="Text Box 60">
            <a:extLst>
              <a:ext uri="{FF2B5EF4-FFF2-40B4-BE49-F238E27FC236}">
                <a16:creationId xmlns:a16="http://schemas.microsoft.com/office/drawing/2014/main" id="{246BC410-70DC-9D65-70DC-7614D5BDBFF1}"/>
              </a:ext>
            </a:extLst>
          </p:cNvPr>
          <p:cNvSpPr txBox="1">
            <a:spLocks noChangeArrowheads="1"/>
          </p:cNvSpPr>
          <p:nvPr/>
        </p:nvSpPr>
        <p:spPr bwMode="auto">
          <a:xfrm>
            <a:off x="4800600" y="1465263"/>
            <a:ext cx="4343400" cy="3025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marL="190500" indent="-190500">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r>
              <a:rPr lang="en-GB" altLang="da-DK" sz="1800" noProof="1">
                <a:solidFill>
                  <a:srgbClr val="FF3300"/>
                </a:solidFill>
              </a:rPr>
              <a:t>5</a:t>
            </a:r>
            <a:r>
              <a:rPr lang="en-US" altLang="da-DK" b="0">
                <a:sym typeface="CommonBullets" pitchFamily="34" charset="2"/>
              </a:rPr>
              <a:t> 		Several things are different from the page-based</a:t>
            </a:r>
          </a:p>
          <a:p>
            <a:pPr>
              <a:spcAft>
                <a:spcPct val="50000"/>
              </a:spcAft>
            </a:pPr>
            <a:r>
              <a:rPr lang="en-US" altLang="da-DK" b="0">
                <a:sym typeface="CommonBullets" pitchFamily="34" charset="2"/>
              </a:rPr>
              <a:t>dialog:</a:t>
            </a:r>
          </a:p>
          <a:p>
            <a:pPr>
              <a:spcAft>
                <a:spcPct val="50000"/>
              </a:spcAft>
              <a:buFontTx/>
              <a:buChar char="•"/>
            </a:pPr>
            <a:r>
              <a:rPr lang="en-US" altLang="da-DK" b="0">
                <a:sym typeface="CommonBullets" pitchFamily="34" charset="2"/>
              </a:rPr>
              <a:t>Each window has its own life and can be opened and closed independently of the others.</a:t>
            </a:r>
          </a:p>
          <a:p>
            <a:pPr>
              <a:spcAft>
                <a:spcPct val="50000"/>
              </a:spcAft>
              <a:buFontTx/>
              <a:buChar char="•"/>
            </a:pPr>
            <a:r>
              <a:rPr lang="en-US" altLang="da-DK" b="0">
                <a:sym typeface="CommonBullets" pitchFamily="34" charset="2"/>
              </a:rPr>
              <a:t>Some windows can be open in several versions, for instance the stay windows.</a:t>
            </a:r>
          </a:p>
          <a:p>
            <a:pPr>
              <a:spcAft>
                <a:spcPct val="50000"/>
              </a:spcAft>
              <a:buFontTx/>
              <a:buChar char="•"/>
            </a:pPr>
            <a:r>
              <a:rPr lang="en-US" altLang="da-DK" b="0">
                <a:sym typeface="CommonBullets" pitchFamily="34" charset="2"/>
              </a:rPr>
              <a:t>The user navigates between the windows with built-in mechanisms (mouse, default keys) and we don’t have to design for it.</a:t>
            </a:r>
          </a:p>
          <a:p>
            <a:pPr>
              <a:spcAft>
                <a:spcPct val="50000"/>
              </a:spcAft>
              <a:buFontTx/>
              <a:buChar char="•"/>
            </a:pPr>
            <a:r>
              <a:rPr lang="en-US" altLang="da-DK" b="0">
                <a:sym typeface="CommonBullets" pitchFamily="34" charset="2"/>
              </a:rPr>
              <a:t>The window approach easily handles concurrent user tasks and interrupted tasks.</a:t>
            </a:r>
          </a:p>
        </p:txBody>
      </p:sp>
      <p:sp>
        <p:nvSpPr>
          <p:cNvPr id="66621" name="Text Box 61">
            <a:extLst>
              <a:ext uri="{FF2B5EF4-FFF2-40B4-BE49-F238E27FC236}">
                <a16:creationId xmlns:a16="http://schemas.microsoft.com/office/drawing/2014/main" id="{9E655B1A-947D-C7A4-6DBA-8CB7E4864885}"/>
              </a:ext>
            </a:extLst>
          </p:cNvPr>
          <p:cNvSpPr txBox="1">
            <a:spLocks noChangeArrowheads="1"/>
          </p:cNvSpPr>
          <p:nvPr/>
        </p:nvSpPr>
        <p:spPr bwMode="auto">
          <a:xfrm>
            <a:off x="4800600" y="4527550"/>
            <a:ext cx="4343400" cy="1879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r>
              <a:rPr lang="en-GB" altLang="da-DK" sz="1800" noProof="1">
                <a:solidFill>
                  <a:srgbClr val="FF3300"/>
                </a:solidFill>
              </a:rPr>
              <a:t>6</a:t>
            </a:r>
            <a:r>
              <a:rPr lang="en-US" altLang="da-DK" b="0">
                <a:sym typeface="CommonBullets" pitchFamily="34" charset="2"/>
              </a:rPr>
              <a:t> 	However, we still have to consider which windows our old functions open and whether we need special navigation functions. Once more, state diagrams will help us find out what is needed. </a:t>
            </a:r>
          </a:p>
          <a:p>
            <a:endParaRPr lang="en-US" altLang="da-DK" b="0">
              <a:sym typeface="CommonBullets" pitchFamily="34" charset="2"/>
            </a:endParaRPr>
          </a:p>
          <a:p>
            <a:r>
              <a:rPr lang="en-US" altLang="da-DK" b="0">
                <a:sym typeface="CommonBullets" pitchFamily="34" charset="2"/>
              </a:rPr>
              <a:t>Many developers say that you cannot make state transition diagrams for a window-based platform. Actually, it is not so hard. Let us see.</a:t>
            </a:r>
          </a:p>
        </p:txBody>
      </p:sp>
      <p:sp>
        <p:nvSpPr>
          <p:cNvPr id="66623" name="Text Box 63">
            <a:extLst>
              <a:ext uri="{FF2B5EF4-FFF2-40B4-BE49-F238E27FC236}">
                <a16:creationId xmlns:a16="http://schemas.microsoft.com/office/drawing/2014/main" id="{7D2DDDE5-121D-B0ED-C86A-183D211043CB}"/>
              </a:ext>
            </a:extLst>
          </p:cNvPr>
          <p:cNvSpPr txBox="1">
            <a:spLocks noChangeArrowheads="1"/>
          </p:cNvSpPr>
          <p:nvPr/>
        </p:nvSpPr>
        <p:spPr bwMode="auto">
          <a:xfrm>
            <a:off x="457200" y="2286000"/>
            <a:ext cx="43434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Now a fax arrives about an urgent booking. The user opens vwRooms (using the little bed icon) and starts creating the stay (vwStay for booking).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66619"/>
                                        </p:tgtEl>
                                        <p:attrNameLst>
                                          <p:attrName>style.visibility</p:attrName>
                                        </p:attrNameLst>
                                      </p:cBhvr>
                                      <p:to>
                                        <p:strVal val="visible"/>
                                      </p:to>
                                    </p:set>
                                    <p:animEffect transition="in" filter="blinds(vertical)">
                                      <p:cBhvr>
                                        <p:cTn id="7" dur="500"/>
                                        <p:tgtEl>
                                          <p:spTgt spid="66619"/>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666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6623"/>
                                        </p:tgtEl>
                                        <p:attrNameLst>
                                          <p:attrName>style.visibility</p:attrName>
                                        </p:attrNameLst>
                                      </p:cBhvr>
                                      <p:to>
                                        <p:strVal val="visible"/>
                                      </p:to>
                                    </p:set>
                                  </p:childTnLst>
                                </p:cTn>
                              </p:par>
                            </p:childTnLst>
                          </p:cTn>
                        </p:par>
                        <p:par>
                          <p:cTn id="15" fill="hold" nodeType="afterGroup">
                            <p:stCondLst>
                              <p:cond delay="500"/>
                            </p:stCondLst>
                            <p:childTnLst>
                              <p:par>
                                <p:cTn id="16" presetID="3" presetClass="entr" presetSubtype="5" fill="hold" nodeType="afterEffect">
                                  <p:stCondLst>
                                    <p:cond delay="0"/>
                                  </p:stCondLst>
                                  <p:childTnLst>
                                    <p:set>
                                      <p:cBhvr>
                                        <p:cTn id="17" dur="1" fill="hold">
                                          <p:stCondLst>
                                            <p:cond delay="0"/>
                                          </p:stCondLst>
                                        </p:cTn>
                                        <p:tgtEl>
                                          <p:spTgt spid="66622"/>
                                        </p:tgtEl>
                                        <p:attrNameLst>
                                          <p:attrName>style.visibility</p:attrName>
                                        </p:attrNameLst>
                                      </p:cBhvr>
                                      <p:to>
                                        <p:strVal val="visible"/>
                                      </p:to>
                                    </p:set>
                                    <p:animEffect transition="in" filter="blinds(vertical)">
                                      <p:cBhvr>
                                        <p:cTn id="18" dur="500"/>
                                        <p:tgtEl>
                                          <p:spTgt spid="6662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66615"/>
                                        </p:tgtEl>
                                        <p:attrNameLst>
                                          <p:attrName>style.visibility</p:attrName>
                                        </p:attrNameLst>
                                      </p:cBhvr>
                                      <p:to>
                                        <p:strVal val="visible"/>
                                      </p:to>
                                    </p:set>
                                  </p:childTnLst>
                                </p:cTn>
                              </p:par>
                            </p:childTnLst>
                          </p:cTn>
                        </p:par>
                        <p:par>
                          <p:cTn id="23" fill="hold" nodeType="afterGroup">
                            <p:stCondLst>
                              <p:cond delay="500"/>
                            </p:stCondLst>
                            <p:childTnLst>
                              <p:par>
                                <p:cTn id="24" presetID="3" presetClass="entr" presetSubtype="5" fill="hold" nodeType="afterEffect">
                                  <p:stCondLst>
                                    <p:cond delay="0"/>
                                  </p:stCondLst>
                                  <p:childTnLst>
                                    <p:set>
                                      <p:cBhvr>
                                        <p:cTn id="25" dur="1" fill="hold">
                                          <p:stCondLst>
                                            <p:cond delay="0"/>
                                          </p:stCondLst>
                                        </p:cTn>
                                        <p:tgtEl>
                                          <p:spTgt spid="66616"/>
                                        </p:tgtEl>
                                        <p:attrNameLst>
                                          <p:attrName>style.visibility</p:attrName>
                                        </p:attrNameLst>
                                      </p:cBhvr>
                                      <p:to>
                                        <p:strVal val="visible"/>
                                      </p:to>
                                    </p:set>
                                    <p:animEffect transition="in" filter="blinds(vertical)">
                                      <p:cBhvr>
                                        <p:cTn id="26" dur="500"/>
                                        <p:tgtEl>
                                          <p:spTgt spid="6661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6662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666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10" grpId="0" autoUpdateAnimBg="0"/>
      <p:bldP spid="66615" grpId="0" autoUpdateAnimBg="0"/>
      <p:bldP spid="66616" grpId="0" animBg="1" autoUpdateAnimBg="0"/>
      <p:bldP spid="66620" grpId="0" autoUpdateAnimBg="0"/>
      <p:bldP spid="66621" grpId="0" animBg="1" autoUpdateAnimBg="0"/>
      <p:bldP spid="6662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a:extLst>
              <a:ext uri="{FF2B5EF4-FFF2-40B4-BE49-F238E27FC236}">
                <a16:creationId xmlns:a16="http://schemas.microsoft.com/office/drawing/2014/main" id="{3DF6729F-E579-E60F-DBF7-5DD2BB288F86}"/>
              </a:ext>
            </a:extLst>
          </p:cNvPr>
          <p:cNvSpPr txBox="1">
            <a:spLocks noChangeArrowheads="1"/>
          </p:cNvSpPr>
          <p:nvPr/>
        </p:nvSpPr>
        <p:spPr bwMode="auto">
          <a:xfrm>
            <a:off x="449263" y="76200"/>
            <a:ext cx="5951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6B506FAB-CD8A-4B54-B16C-18E408A6892F}" type="slidenum">
              <a:rPr lang="en-US" altLang="da-DK" sz="1800" u="sng"/>
              <a:pPr/>
              <a:t>19</a:t>
            </a:fld>
            <a:r>
              <a:rPr lang="da-DK" altLang="da-DK" sz="1800" u="sng"/>
              <a:t>. </a:t>
            </a:r>
            <a:r>
              <a:rPr lang="en-US" altLang="da-DK" sz="1800" u="sng"/>
              <a:t>Navigation functions, window-based platform</a:t>
            </a:r>
            <a:endParaRPr lang="en-US" altLang="da-DK" sz="2400" u="sng"/>
          </a:p>
        </p:txBody>
      </p:sp>
      <p:sp>
        <p:nvSpPr>
          <p:cNvPr id="35843" name="Text Box 3">
            <a:extLst>
              <a:ext uri="{FF2B5EF4-FFF2-40B4-BE49-F238E27FC236}">
                <a16:creationId xmlns:a16="http://schemas.microsoft.com/office/drawing/2014/main" id="{C1F803C5-77DC-1C56-BAFE-A5E1AF47C3A4}"/>
              </a:ext>
            </a:extLst>
          </p:cNvPr>
          <p:cNvSpPr txBox="1">
            <a:spLocks noChangeArrowheads="1"/>
          </p:cNvSpPr>
          <p:nvPr/>
        </p:nvSpPr>
        <p:spPr bwMode="auto">
          <a:xfrm>
            <a:off x="457200" y="457200"/>
            <a:ext cx="3962400" cy="801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Since each window has its own life, it also has its own state transition diagram. Let us first look at the diagram for vwFindGuest.</a:t>
            </a:r>
          </a:p>
        </p:txBody>
      </p:sp>
      <p:sp>
        <p:nvSpPr>
          <p:cNvPr id="68638" name="Text Box 30">
            <a:extLst>
              <a:ext uri="{FF2B5EF4-FFF2-40B4-BE49-F238E27FC236}">
                <a16:creationId xmlns:a16="http://schemas.microsoft.com/office/drawing/2014/main" id="{1103035A-D220-509E-99B0-BB2E7A57B7A3}"/>
              </a:ext>
            </a:extLst>
          </p:cNvPr>
          <p:cNvSpPr txBox="1">
            <a:spLocks noChangeArrowheads="1"/>
          </p:cNvSpPr>
          <p:nvPr/>
        </p:nvSpPr>
        <p:spPr bwMode="auto">
          <a:xfrm>
            <a:off x="457200" y="1236663"/>
            <a:ext cx="3962400" cy="1217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It is painfully simple. It has only one state and is always open. The user can activate FindGuest etc. from it, but it remains open. </a:t>
            </a:r>
          </a:p>
          <a:p>
            <a:pPr>
              <a:spcAft>
                <a:spcPct val="50000"/>
              </a:spcAft>
            </a:pPr>
            <a:r>
              <a:rPr lang="en-US" altLang="da-DK" b="0">
                <a:sym typeface="CommonBullets" pitchFamily="34" charset="2"/>
              </a:rPr>
              <a:t>Next let us look at the diagram for vwStay.</a:t>
            </a:r>
          </a:p>
        </p:txBody>
      </p:sp>
      <p:sp>
        <p:nvSpPr>
          <p:cNvPr id="68652" name="Text Box 44">
            <a:extLst>
              <a:ext uri="{FF2B5EF4-FFF2-40B4-BE49-F238E27FC236}">
                <a16:creationId xmlns:a16="http://schemas.microsoft.com/office/drawing/2014/main" id="{ADC8AA27-658B-0ACD-8250-7C8A4DA1BA6A}"/>
              </a:ext>
            </a:extLst>
          </p:cNvPr>
          <p:cNvSpPr txBox="1">
            <a:spLocks noChangeArrowheads="1"/>
          </p:cNvSpPr>
          <p:nvPr/>
        </p:nvSpPr>
        <p:spPr bwMode="auto">
          <a:xfrm>
            <a:off x="4800600" y="457200"/>
            <a:ext cx="4343400" cy="20685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It is more interesting. It shows that NewStay starts with nothing (the black dot) and creates a vwStay window. If the user activates NewStay once more, the system creates another vwStay window.</a:t>
            </a:r>
          </a:p>
          <a:p>
            <a:pPr>
              <a:spcAft>
                <a:spcPct val="50000"/>
              </a:spcAft>
            </a:pPr>
            <a:r>
              <a:rPr lang="en-US" altLang="da-DK" b="0">
                <a:sym typeface="CommonBullets" pitchFamily="34" charset="2"/>
              </a:rPr>
              <a:t>Note that NewStay acts in two state diagrams at the same time. It acts in vwFindGuest - where the user activates it, and it acts in vwStay - where it creates a stay window.</a:t>
            </a:r>
          </a:p>
        </p:txBody>
      </p:sp>
      <p:sp>
        <p:nvSpPr>
          <p:cNvPr id="68653" name="Text Box 45">
            <a:extLst>
              <a:ext uri="{FF2B5EF4-FFF2-40B4-BE49-F238E27FC236}">
                <a16:creationId xmlns:a16="http://schemas.microsoft.com/office/drawing/2014/main" id="{AD5FD479-8610-EED4-7BAE-EFCC8C8BBD74}"/>
              </a:ext>
            </a:extLst>
          </p:cNvPr>
          <p:cNvSpPr txBox="1">
            <a:spLocks noChangeArrowheads="1"/>
          </p:cNvSpPr>
          <p:nvPr/>
        </p:nvSpPr>
        <p:spPr bwMode="auto">
          <a:xfrm>
            <a:off x="5638800" y="2514600"/>
            <a:ext cx="3505200" cy="20685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In a particular instance of vwStay, the user can activate Book, Checkin, etc. He can also activate DeleteStay, which deletes the stay from the database and closes the stay window.</a:t>
            </a:r>
          </a:p>
          <a:p>
            <a:pPr>
              <a:spcAft>
                <a:spcPct val="50000"/>
              </a:spcAft>
            </a:pPr>
            <a:r>
              <a:rPr lang="en-US" altLang="da-DK" b="0">
                <a:sym typeface="CommonBullets" pitchFamily="34" charset="2"/>
              </a:rPr>
              <a:t>Just as for the page-based version, we need a harmless way of closing the stay window. We better add it now.</a:t>
            </a:r>
          </a:p>
        </p:txBody>
      </p:sp>
      <p:grpSp>
        <p:nvGrpSpPr>
          <p:cNvPr id="68655" name="Group 47">
            <a:extLst>
              <a:ext uri="{FF2B5EF4-FFF2-40B4-BE49-F238E27FC236}">
                <a16:creationId xmlns:a16="http://schemas.microsoft.com/office/drawing/2014/main" id="{64AE8B55-8339-F633-3207-106EDCEF0812}"/>
              </a:ext>
            </a:extLst>
          </p:cNvPr>
          <p:cNvGrpSpPr>
            <a:grpSpLocks/>
          </p:cNvGrpSpPr>
          <p:nvPr/>
        </p:nvGrpSpPr>
        <p:grpSpPr bwMode="auto">
          <a:xfrm>
            <a:off x="457200" y="3790950"/>
            <a:ext cx="2316163" cy="1204913"/>
            <a:chOff x="1012" y="864"/>
            <a:chExt cx="1459" cy="759"/>
          </a:xfrm>
        </p:grpSpPr>
        <p:sp>
          <p:nvSpPr>
            <p:cNvPr id="35862" name="Freeform 48">
              <a:extLst>
                <a:ext uri="{FF2B5EF4-FFF2-40B4-BE49-F238E27FC236}">
                  <a16:creationId xmlns:a16="http://schemas.microsoft.com/office/drawing/2014/main" id="{B030BA26-2CD8-CB97-FAF3-D5ABF82C6291}"/>
                </a:ext>
              </a:extLst>
            </p:cNvPr>
            <p:cNvSpPr>
              <a:spLocks/>
            </p:cNvSpPr>
            <p:nvPr/>
          </p:nvSpPr>
          <p:spPr bwMode="auto">
            <a:xfrm flipH="1">
              <a:off x="1492" y="1071"/>
              <a:ext cx="340" cy="319"/>
            </a:xfrm>
            <a:custGeom>
              <a:avLst/>
              <a:gdLst>
                <a:gd name="T0" fmla="*/ 0 w 468"/>
                <a:gd name="T1" fmla="*/ 155 h 444"/>
                <a:gd name="T2" fmla="*/ 95 w 468"/>
                <a:gd name="T3" fmla="*/ 229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5863" name="Text Box 49">
              <a:extLst>
                <a:ext uri="{FF2B5EF4-FFF2-40B4-BE49-F238E27FC236}">
                  <a16:creationId xmlns:a16="http://schemas.microsoft.com/office/drawing/2014/main" id="{D919E7D8-7816-C138-7254-246C290D07FD}"/>
                </a:ext>
              </a:extLst>
            </p:cNvPr>
            <p:cNvSpPr txBox="1">
              <a:spLocks noChangeArrowheads="1"/>
            </p:cNvSpPr>
            <p:nvPr/>
          </p:nvSpPr>
          <p:spPr bwMode="auto">
            <a:xfrm>
              <a:off x="1012" y="864"/>
              <a:ext cx="1000"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FindGuest, FindStay</a:t>
              </a:r>
            </a:p>
            <a:p>
              <a:r>
                <a:rPr lang="en-GB" altLang="da-DK" sz="1200" b="0" noProof="1"/>
                <a:t>NewStay, NewGuest</a:t>
              </a:r>
            </a:p>
            <a:p>
              <a:r>
                <a:rPr lang="en-GB" altLang="da-DK" sz="1200" b="0" noProof="1"/>
                <a:t>OpenStay ...</a:t>
              </a:r>
            </a:p>
          </p:txBody>
        </p:sp>
        <p:sp>
          <p:nvSpPr>
            <p:cNvPr id="35864" name="Text Box 50">
              <a:extLst>
                <a:ext uri="{FF2B5EF4-FFF2-40B4-BE49-F238E27FC236}">
                  <a16:creationId xmlns:a16="http://schemas.microsoft.com/office/drawing/2014/main" id="{831A1864-C0D4-6631-42B0-3F2776B8724B}"/>
                </a:ext>
              </a:extLst>
            </p:cNvPr>
            <p:cNvSpPr txBox="1">
              <a:spLocks noChangeArrowheads="1"/>
            </p:cNvSpPr>
            <p:nvPr/>
          </p:nvSpPr>
          <p:spPr bwMode="auto">
            <a:xfrm>
              <a:off x="1711" y="1284"/>
              <a:ext cx="760"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vwFindGuest</a:t>
              </a:r>
              <a:endParaRPr lang="en-GB" altLang="da-DK" noProof="1"/>
            </a:p>
          </p:txBody>
        </p:sp>
      </p:grpSp>
      <p:grpSp>
        <p:nvGrpSpPr>
          <p:cNvPr id="68673" name="Group 65">
            <a:extLst>
              <a:ext uri="{FF2B5EF4-FFF2-40B4-BE49-F238E27FC236}">
                <a16:creationId xmlns:a16="http://schemas.microsoft.com/office/drawing/2014/main" id="{3CDECF87-A129-A6D1-9723-035B0AC185D9}"/>
              </a:ext>
            </a:extLst>
          </p:cNvPr>
          <p:cNvGrpSpPr>
            <a:grpSpLocks/>
          </p:cNvGrpSpPr>
          <p:nvPr/>
        </p:nvGrpSpPr>
        <p:grpSpPr bwMode="auto">
          <a:xfrm>
            <a:off x="3124200" y="3795713"/>
            <a:ext cx="2438400" cy="1843087"/>
            <a:chOff x="1968" y="2391"/>
            <a:chExt cx="1536" cy="1161"/>
          </a:xfrm>
        </p:grpSpPr>
        <p:sp>
          <p:nvSpPr>
            <p:cNvPr id="35850" name="Freeform 52">
              <a:extLst>
                <a:ext uri="{FF2B5EF4-FFF2-40B4-BE49-F238E27FC236}">
                  <a16:creationId xmlns:a16="http://schemas.microsoft.com/office/drawing/2014/main" id="{8FF69BBE-CCE3-455C-6AEA-2243D35C264E}"/>
                </a:ext>
              </a:extLst>
            </p:cNvPr>
            <p:cNvSpPr>
              <a:spLocks/>
            </p:cNvSpPr>
            <p:nvPr/>
          </p:nvSpPr>
          <p:spPr bwMode="auto">
            <a:xfrm>
              <a:off x="2304" y="3023"/>
              <a:ext cx="408" cy="208"/>
            </a:xfrm>
            <a:custGeom>
              <a:avLst/>
              <a:gdLst>
                <a:gd name="T0" fmla="*/ 408 w 408"/>
                <a:gd name="T1" fmla="*/ 0 h 208"/>
                <a:gd name="T2" fmla="*/ 0 w 408"/>
                <a:gd name="T3" fmla="*/ 208 h 208"/>
                <a:gd name="T4" fmla="*/ 0 60000 65536"/>
                <a:gd name="T5" fmla="*/ 0 60000 65536"/>
              </a:gdLst>
              <a:ahLst/>
              <a:cxnLst>
                <a:cxn ang="T4">
                  <a:pos x="T0" y="T1"/>
                </a:cxn>
                <a:cxn ang="T5">
                  <a:pos x="T2" y="T3"/>
                </a:cxn>
              </a:cxnLst>
              <a:rect l="0" t="0" r="r" b="b"/>
              <a:pathLst>
                <a:path w="408" h="208">
                  <a:moveTo>
                    <a:pt x="408" y="0"/>
                  </a:moveTo>
                  <a:cubicBezTo>
                    <a:pt x="312" y="120"/>
                    <a:pt x="224" y="192"/>
                    <a:pt x="0" y="208"/>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5851" name="Freeform 53">
              <a:extLst>
                <a:ext uri="{FF2B5EF4-FFF2-40B4-BE49-F238E27FC236}">
                  <a16:creationId xmlns:a16="http://schemas.microsoft.com/office/drawing/2014/main" id="{A1335447-6AB4-50A4-7C84-DE17ED48A361}"/>
                </a:ext>
              </a:extLst>
            </p:cNvPr>
            <p:cNvSpPr>
              <a:spLocks/>
            </p:cNvSpPr>
            <p:nvPr/>
          </p:nvSpPr>
          <p:spPr bwMode="auto">
            <a:xfrm rot="5400000">
              <a:off x="3175" y="2915"/>
              <a:ext cx="336" cy="322"/>
            </a:xfrm>
            <a:custGeom>
              <a:avLst/>
              <a:gdLst>
                <a:gd name="T0" fmla="*/ 0 w 468"/>
                <a:gd name="T1" fmla="*/ 158 h 444"/>
                <a:gd name="T2" fmla="*/ 93 w 468"/>
                <a:gd name="T3" fmla="*/ 234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5852" name="Text Box 54">
              <a:extLst>
                <a:ext uri="{FF2B5EF4-FFF2-40B4-BE49-F238E27FC236}">
                  <a16:creationId xmlns:a16="http://schemas.microsoft.com/office/drawing/2014/main" id="{6B7A3AB4-3EE8-639C-3051-F62EDB364C83}"/>
                </a:ext>
              </a:extLst>
            </p:cNvPr>
            <p:cNvSpPr txBox="1">
              <a:spLocks noChangeArrowheads="1"/>
            </p:cNvSpPr>
            <p:nvPr/>
          </p:nvSpPr>
          <p:spPr bwMode="auto">
            <a:xfrm>
              <a:off x="1968" y="2391"/>
              <a:ext cx="56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NewStay</a:t>
              </a:r>
            </a:p>
            <a:p>
              <a:r>
                <a:rPr lang="en-GB" altLang="da-DK" sz="1200" b="0" noProof="1"/>
                <a:t>NewGuest</a:t>
              </a:r>
            </a:p>
            <a:p>
              <a:r>
                <a:rPr lang="en-GB" altLang="da-DK" sz="1200" b="0" noProof="1"/>
                <a:t>OpenStay</a:t>
              </a:r>
            </a:p>
          </p:txBody>
        </p:sp>
        <p:sp>
          <p:nvSpPr>
            <p:cNvPr id="35853" name="Text Box 55">
              <a:extLst>
                <a:ext uri="{FF2B5EF4-FFF2-40B4-BE49-F238E27FC236}">
                  <a16:creationId xmlns:a16="http://schemas.microsoft.com/office/drawing/2014/main" id="{325C7FAE-9C64-93EF-94A6-229E4F442359}"/>
                </a:ext>
              </a:extLst>
            </p:cNvPr>
            <p:cNvSpPr txBox="1">
              <a:spLocks noChangeArrowheads="1"/>
            </p:cNvSpPr>
            <p:nvPr/>
          </p:nvSpPr>
          <p:spPr bwMode="auto">
            <a:xfrm>
              <a:off x="2757" y="3149"/>
              <a:ext cx="73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Book, Checkin</a:t>
              </a:r>
            </a:p>
            <a:p>
              <a:r>
                <a:rPr lang="en-GB" altLang="da-DK" sz="1200" b="0" noProof="1"/>
                <a:t>PrintConfirm</a:t>
              </a:r>
            </a:p>
            <a:p>
              <a:r>
                <a:rPr lang="en-GB" altLang="da-DK" sz="1200" b="0" noProof="1"/>
                <a:t>Checkout ...</a:t>
              </a:r>
            </a:p>
          </p:txBody>
        </p:sp>
        <p:sp>
          <p:nvSpPr>
            <p:cNvPr id="35854" name="Text Box 56">
              <a:extLst>
                <a:ext uri="{FF2B5EF4-FFF2-40B4-BE49-F238E27FC236}">
                  <a16:creationId xmlns:a16="http://schemas.microsoft.com/office/drawing/2014/main" id="{A25112F4-FE58-F4DB-B61E-2852C0017735}"/>
                </a:ext>
              </a:extLst>
            </p:cNvPr>
            <p:cNvSpPr txBox="1">
              <a:spLocks noChangeArrowheads="1"/>
            </p:cNvSpPr>
            <p:nvPr/>
          </p:nvSpPr>
          <p:spPr bwMode="auto">
            <a:xfrm>
              <a:off x="1968" y="3015"/>
              <a:ext cx="58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DeleteStay</a:t>
              </a:r>
              <a:endParaRPr lang="en-GB" altLang="da-DK" sz="1200" b="0" noProof="1">
                <a:solidFill>
                  <a:schemeClr val="bg2"/>
                </a:solidFill>
              </a:endParaRPr>
            </a:p>
          </p:txBody>
        </p:sp>
        <p:sp>
          <p:nvSpPr>
            <p:cNvPr id="35855" name="Text Box 57">
              <a:extLst>
                <a:ext uri="{FF2B5EF4-FFF2-40B4-BE49-F238E27FC236}">
                  <a16:creationId xmlns:a16="http://schemas.microsoft.com/office/drawing/2014/main" id="{DA1918FE-4071-FFE5-6825-733458FBCC68}"/>
                </a:ext>
              </a:extLst>
            </p:cNvPr>
            <p:cNvSpPr txBox="1">
              <a:spLocks noChangeArrowheads="1"/>
            </p:cNvSpPr>
            <p:nvPr/>
          </p:nvSpPr>
          <p:spPr bwMode="auto">
            <a:xfrm>
              <a:off x="2588" y="263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endParaRPr lang="en-GB" altLang="da-DK" noProof="1"/>
            </a:p>
          </p:txBody>
        </p:sp>
        <p:sp>
          <p:nvSpPr>
            <p:cNvPr id="35856" name="Text Box 58">
              <a:extLst>
                <a:ext uri="{FF2B5EF4-FFF2-40B4-BE49-F238E27FC236}">
                  <a16:creationId xmlns:a16="http://schemas.microsoft.com/office/drawing/2014/main" id="{14C8B552-4613-1EF7-3640-EB6369D9B7D6}"/>
                </a:ext>
              </a:extLst>
            </p:cNvPr>
            <p:cNvSpPr txBox="1">
              <a:spLocks noChangeArrowheads="1"/>
            </p:cNvSpPr>
            <p:nvPr/>
          </p:nvSpPr>
          <p:spPr bwMode="auto">
            <a:xfrm>
              <a:off x="2643" y="268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vwStay</a:t>
              </a:r>
              <a:endParaRPr lang="en-GB" altLang="da-DK" noProof="1"/>
            </a:p>
          </p:txBody>
        </p:sp>
        <p:sp>
          <p:nvSpPr>
            <p:cNvPr id="35857" name="Freeform 59">
              <a:extLst>
                <a:ext uri="{FF2B5EF4-FFF2-40B4-BE49-F238E27FC236}">
                  <a16:creationId xmlns:a16="http://schemas.microsoft.com/office/drawing/2014/main" id="{FE026717-7BF7-850A-FC46-0F567A8B2735}"/>
                </a:ext>
              </a:extLst>
            </p:cNvPr>
            <p:cNvSpPr>
              <a:spLocks/>
            </p:cNvSpPr>
            <p:nvPr/>
          </p:nvSpPr>
          <p:spPr bwMode="auto">
            <a:xfrm>
              <a:off x="2545" y="2471"/>
              <a:ext cx="284" cy="163"/>
            </a:xfrm>
            <a:custGeom>
              <a:avLst/>
              <a:gdLst>
                <a:gd name="T0" fmla="*/ 0 w 391"/>
                <a:gd name="T1" fmla="*/ 0 h 227"/>
                <a:gd name="T2" fmla="*/ 206 w 391"/>
                <a:gd name="T3" fmla="*/ 117 h 227"/>
                <a:gd name="T4" fmla="*/ 0 60000 65536"/>
                <a:gd name="T5" fmla="*/ 0 60000 65536"/>
              </a:gdLst>
              <a:ahLst/>
              <a:cxnLst>
                <a:cxn ang="T4">
                  <a:pos x="T0" y="T1"/>
                </a:cxn>
                <a:cxn ang="T5">
                  <a:pos x="T2" y="T3"/>
                </a:cxn>
              </a:cxnLst>
              <a:rect l="0" t="0" r="r" b="b"/>
              <a:pathLst>
                <a:path w="391" h="227">
                  <a:moveTo>
                    <a:pt x="0" y="0"/>
                  </a:moveTo>
                  <a:cubicBezTo>
                    <a:pt x="227" y="54"/>
                    <a:pt x="318" y="18"/>
                    <a:pt x="391" y="227"/>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5858" name="Oval 60">
              <a:extLst>
                <a:ext uri="{FF2B5EF4-FFF2-40B4-BE49-F238E27FC236}">
                  <a16:creationId xmlns:a16="http://schemas.microsoft.com/office/drawing/2014/main" id="{68498CCA-6D0F-0EB0-BE19-E4553B1C02C4}"/>
                </a:ext>
              </a:extLst>
            </p:cNvPr>
            <p:cNvSpPr>
              <a:spLocks noChangeArrowheads="1"/>
            </p:cNvSpPr>
            <p:nvPr/>
          </p:nvSpPr>
          <p:spPr bwMode="auto">
            <a:xfrm>
              <a:off x="2516" y="2448"/>
              <a:ext cx="44" cy="43"/>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5859" name="Group 61">
              <a:extLst>
                <a:ext uri="{FF2B5EF4-FFF2-40B4-BE49-F238E27FC236}">
                  <a16:creationId xmlns:a16="http://schemas.microsoft.com/office/drawing/2014/main" id="{CE079A3C-EBE5-C585-748D-678AB600BD94}"/>
                </a:ext>
              </a:extLst>
            </p:cNvPr>
            <p:cNvGrpSpPr>
              <a:grpSpLocks/>
            </p:cNvGrpSpPr>
            <p:nvPr/>
          </p:nvGrpSpPr>
          <p:grpSpPr bwMode="auto">
            <a:xfrm>
              <a:off x="2188" y="3207"/>
              <a:ext cx="92" cy="91"/>
              <a:chOff x="1220" y="4472"/>
              <a:chExt cx="127" cy="127"/>
            </a:xfrm>
          </p:grpSpPr>
          <p:sp>
            <p:nvSpPr>
              <p:cNvPr id="35860" name="Oval 62">
                <a:extLst>
                  <a:ext uri="{FF2B5EF4-FFF2-40B4-BE49-F238E27FC236}">
                    <a16:creationId xmlns:a16="http://schemas.microsoft.com/office/drawing/2014/main" id="{F27EB11D-4F3E-D829-1BB7-F9CD0C0D2907}"/>
                  </a:ext>
                </a:extLst>
              </p:cNvPr>
              <p:cNvSpPr>
                <a:spLocks noChangeArrowheads="1"/>
              </p:cNvSpPr>
              <p:nvPr/>
            </p:nvSpPr>
            <p:spPr bwMode="auto">
              <a:xfrm>
                <a:off x="1220" y="4472"/>
                <a:ext cx="127" cy="127"/>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5861" name="Oval 63">
                <a:extLst>
                  <a:ext uri="{FF2B5EF4-FFF2-40B4-BE49-F238E27FC236}">
                    <a16:creationId xmlns:a16="http://schemas.microsoft.com/office/drawing/2014/main" id="{B2BB3A19-CB71-9DF4-6FBC-17686B635E37}"/>
                  </a:ext>
                </a:extLst>
              </p:cNvPr>
              <p:cNvSpPr>
                <a:spLocks noChangeArrowheads="1"/>
              </p:cNvSpPr>
              <p:nvPr/>
            </p:nvSpPr>
            <p:spPr bwMode="auto">
              <a:xfrm>
                <a:off x="1244" y="4496"/>
                <a:ext cx="79" cy="79"/>
              </a:xfrm>
              <a:prstGeom prst="ellipse">
                <a:avLst/>
              </a:prstGeom>
              <a:solidFill>
                <a:schemeClr val="tx1"/>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grpSp>
      <p:sp>
        <p:nvSpPr>
          <p:cNvPr id="68672" name="Text Box 64">
            <a:extLst>
              <a:ext uri="{FF2B5EF4-FFF2-40B4-BE49-F238E27FC236}">
                <a16:creationId xmlns:a16="http://schemas.microsoft.com/office/drawing/2014/main" id="{C0CCBC71-4535-FA12-098D-1253A1870F40}"/>
              </a:ext>
            </a:extLst>
          </p:cNvPr>
          <p:cNvSpPr txBox="1">
            <a:spLocks noChangeArrowheads="1"/>
          </p:cNvSpPr>
          <p:nvPr/>
        </p:nvSpPr>
        <p:spPr bwMode="auto">
          <a:xfrm>
            <a:off x="3124200" y="4614863"/>
            <a:ext cx="919163"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CloseStay</a:t>
            </a:r>
            <a:endParaRPr lang="en-GB" altLang="da-DK" sz="1200" b="0" noProof="1">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68655"/>
                                        </p:tgtEl>
                                        <p:attrNameLst>
                                          <p:attrName>style.visibility</p:attrName>
                                        </p:attrNameLst>
                                      </p:cBhvr>
                                      <p:to>
                                        <p:strVal val="visible"/>
                                      </p:to>
                                    </p:set>
                                    <p:animEffect transition="in" filter="blinds(vertical)">
                                      <p:cBhvr>
                                        <p:cTn id="7" dur="500"/>
                                        <p:tgtEl>
                                          <p:spTgt spid="686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8638"/>
                                        </p:tgtEl>
                                        <p:attrNameLst>
                                          <p:attrName>style.visibility</p:attrName>
                                        </p:attrNameLst>
                                      </p:cBhvr>
                                      <p:to>
                                        <p:strVal val="visible"/>
                                      </p:to>
                                    </p:set>
                                    <p:animEffect transition="in" filter="blinds(horizontal)">
                                      <p:cBhvr>
                                        <p:cTn id="12" dur="500"/>
                                        <p:tgtEl>
                                          <p:spTgt spid="686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nodeType="clickEffect">
                                  <p:stCondLst>
                                    <p:cond delay="0"/>
                                  </p:stCondLst>
                                  <p:childTnLst>
                                    <p:set>
                                      <p:cBhvr>
                                        <p:cTn id="16" dur="1" fill="hold">
                                          <p:stCondLst>
                                            <p:cond delay="0"/>
                                          </p:stCondLst>
                                        </p:cTn>
                                        <p:tgtEl>
                                          <p:spTgt spid="68673"/>
                                        </p:tgtEl>
                                        <p:attrNameLst>
                                          <p:attrName>style.visibility</p:attrName>
                                        </p:attrNameLst>
                                      </p:cBhvr>
                                      <p:to>
                                        <p:strVal val="visible"/>
                                      </p:to>
                                    </p:set>
                                    <p:animEffect transition="in" filter="blinds(vertical)">
                                      <p:cBhvr>
                                        <p:cTn id="17" dur="500"/>
                                        <p:tgtEl>
                                          <p:spTgt spid="686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8652"/>
                                        </p:tgtEl>
                                        <p:attrNameLst>
                                          <p:attrName>style.visibility</p:attrName>
                                        </p:attrNameLst>
                                      </p:cBhvr>
                                      <p:to>
                                        <p:strVal val="visible"/>
                                      </p:to>
                                    </p:set>
                                    <p:animEffect transition="in" filter="blinds(horizontal)">
                                      <p:cBhvr>
                                        <p:cTn id="22" dur="500"/>
                                        <p:tgtEl>
                                          <p:spTgt spid="686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8653"/>
                                        </p:tgtEl>
                                        <p:attrNameLst>
                                          <p:attrName>style.visibility</p:attrName>
                                        </p:attrNameLst>
                                      </p:cBhvr>
                                      <p:to>
                                        <p:strVal val="visible"/>
                                      </p:to>
                                    </p:set>
                                    <p:animEffect transition="in" filter="blinds(horizontal)">
                                      <p:cBhvr>
                                        <p:cTn id="27" dur="500"/>
                                        <p:tgtEl>
                                          <p:spTgt spid="686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nodeType="clickEffect">
                                  <p:stCondLst>
                                    <p:cond delay="0"/>
                                  </p:stCondLst>
                                  <p:childTnLst>
                                    <p:set>
                                      <p:cBhvr>
                                        <p:cTn id="31" dur="1" fill="hold">
                                          <p:stCondLst>
                                            <p:cond delay="0"/>
                                          </p:stCondLst>
                                        </p:cTn>
                                        <p:tgtEl>
                                          <p:spTgt spid="68672"/>
                                        </p:tgtEl>
                                        <p:attrNameLst>
                                          <p:attrName>style.visibility</p:attrName>
                                        </p:attrNameLst>
                                      </p:cBhvr>
                                      <p:to>
                                        <p:strVal val="visible"/>
                                      </p:to>
                                    </p:set>
                                    <p:anim calcmode="lin" valueType="num">
                                      <p:cBhvr additive="base">
                                        <p:cTn id="32" dur="500" fill="hold"/>
                                        <p:tgtEl>
                                          <p:spTgt spid="68672"/>
                                        </p:tgtEl>
                                        <p:attrNameLst>
                                          <p:attrName>ppt_x</p:attrName>
                                        </p:attrNameLst>
                                      </p:cBhvr>
                                      <p:tavLst>
                                        <p:tav tm="0">
                                          <p:val>
                                            <p:strVal val="0-#ppt_w/2"/>
                                          </p:val>
                                        </p:tav>
                                        <p:tav tm="100000">
                                          <p:val>
                                            <p:strVal val="#ppt_x"/>
                                          </p:val>
                                        </p:tav>
                                      </p:tavLst>
                                    </p:anim>
                                    <p:anim calcmode="lin" valueType="num">
                                      <p:cBhvr additive="base">
                                        <p:cTn id="33" dur="500" fill="hold"/>
                                        <p:tgtEl>
                                          <p:spTgt spid="686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38" grpId="0" autoUpdateAnimBg="0"/>
      <p:bldP spid="68652" grpId="0" autoUpdateAnimBg="0"/>
      <p:bldP spid="68653" grpId="0" autoUpdateAnimBg="0"/>
      <p:bldP spid="6867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88B06D87-66B9-1B7E-BDA7-6FF44DC54C36}"/>
              </a:ext>
            </a:extLst>
          </p:cNvPr>
          <p:cNvSpPr txBox="1">
            <a:spLocks noChangeArrowheads="1"/>
          </p:cNvSpPr>
          <p:nvPr/>
        </p:nvSpPr>
        <p:spPr bwMode="auto">
          <a:xfrm>
            <a:off x="449263" y="76200"/>
            <a:ext cx="6789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F5F43953-4FB4-47A0-946D-B752187E1603}" type="slidenum">
              <a:rPr lang="en-US" altLang="da-DK" sz="1800" u="sng"/>
              <a:pPr/>
              <a:t>20</a:t>
            </a:fld>
            <a:r>
              <a:rPr lang="da-DK" altLang="da-DK" sz="1800" u="sng"/>
              <a:t>. </a:t>
            </a:r>
            <a:r>
              <a:rPr lang="en-US" altLang="da-DK" sz="1800" u="sng"/>
              <a:t>Navigation functions, window-based platform</a:t>
            </a:r>
            <a:endParaRPr lang="en-US" altLang="da-DK" sz="2400" u="sng"/>
          </a:p>
        </p:txBody>
      </p:sp>
      <p:grpSp>
        <p:nvGrpSpPr>
          <p:cNvPr id="72769" name="Group 65">
            <a:extLst>
              <a:ext uri="{FF2B5EF4-FFF2-40B4-BE49-F238E27FC236}">
                <a16:creationId xmlns:a16="http://schemas.microsoft.com/office/drawing/2014/main" id="{AD08E120-A19A-7CCE-D30E-0C0F1BC2EA78}"/>
              </a:ext>
            </a:extLst>
          </p:cNvPr>
          <p:cNvGrpSpPr>
            <a:grpSpLocks/>
          </p:cNvGrpSpPr>
          <p:nvPr/>
        </p:nvGrpSpPr>
        <p:grpSpPr bwMode="auto">
          <a:xfrm>
            <a:off x="6019800" y="3598863"/>
            <a:ext cx="2790825" cy="2020887"/>
            <a:chOff x="3792" y="2267"/>
            <a:chExt cx="1758" cy="1273"/>
          </a:xfrm>
        </p:grpSpPr>
        <p:sp>
          <p:nvSpPr>
            <p:cNvPr id="37914" name="Freeform 26">
              <a:extLst>
                <a:ext uri="{FF2B5EF4-FFF2-40B4-BE49-F238E27FC236}">
                  <a16:creationId xmlns:a16="http://schemas.microsoft.com/office/drawing/2014/main" id="{83BA3DD8-D398-4540-FF53-AFFAB201E909}"/>
                </a:ext>
              </a:extLst>
            </p:cNvPr>
            <p:cNvSpPr>
              <a:spLocks/>
            </p:cNvSpPr>
            <p:nvPr/>
          </p:nvSpPr>
          <p:spPr bwMode="auto">
            <a:xfrm>
              <a:off x="4425" y="2404"/>
              <a:ext cx="172" cy="403"/>
            </a:xfrm>
            <a:custGeom>
              <a:avLst/>
              <a:gdLst>
                <a:gd name="T0" fmla="*/ 125 w 236"/>
                <a:gd name="T1" fmla="*/ 0 h 563"/>
                <a:gd name="T2" fmla="*/ 0 w 236"/>
                <a:gd name="T3" fmla="*/ 288 h 563"/>
                <a:gd name="T4" fmla="*/ 0 60000 65536"/>
                <a:gd name="T5" fmla="*/ 0 60000 65536"/>
              </a:gdLst>
              <a:ahLst/>
              <a:cxnLst>
                <a:cxn ang="T4">
                  <a:pos x="T0" y="T1"/>
                </a:cxn>
                <a:cxn ang="T5">
                  <a:pos x="T2" y="T3"/>
                </a:cxn>
              </a:cxnLst>
              <a:rect l="0" t="0" r="r" b="b"/>
              <a:pathLst>
                <a:path w="236" h="563">
                  <a:moveTo>
                    <a:pt x="236" y="0"/>
                  </a:moveTo>
                  <a:cubicBezTo>
                    <a:pt x="81" y="136"/>
                    <a:pt x="27" y="363"/>
                    <a:pt x="0" y="563"/>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15" name="Freeform 27">
              <a:extLst>
                <a:ext uri="{FF2B5EF4-FFF2-40B4-BE49-F238E27FC236}">
                  <a16:creationId xmlns:a16="http://schemas.microsoft.com/office/drawing/2014/main" id="{92B67194-796D-E535-5241-72EF0F2226EA}"/>
                </a:ext>
              </a:extLst>
            </p:cNvPr>
            <p:cNvSpPr>
              <a:spLocks/>
            </p:cNvSpPr>
            <p:nvPr/>
          </p:nvSpPr>
          <p:spPr bwMode="auto">
            <a:xfrm>
              <a:off x="4729" y="2397"/>
              <a:ext cx="171" cy="418"/>
            </a:xfrm>
            <a:custGeom>
              <a:avLst/>
              <a:gdLst>
                <a:gd name="T0" fmla="*/ 96 w 236"/>
                <a:gd name="T1" fmla="*/ 300 h 582"/>
                <a:gd name="T2" fmla="*/ 0 w 236"/>
                <a:gd name="T3" fmla="*/ 0 h 582"/>
                <a:gd name="T4" fmla="*/ 0 60000 65536"/>
                <a:gd name="T5" fmla="*/ 0 60000 65536"/>
              </a:gdLst>
              <a:ahLst/>
              <a:cxnLst>
                <a:cxn ang="T4">
                  <a:pos x="T0" y="T1"/>
                </a:cxn>
                <a:cxn ang="T5">
                  <a:pos x="T2" y="T3"/>
                </a:cxn>
              </a:cxnLst>
              <a:rect l="0" t="0" r="r" b="b"/>
              <a:pathLst>
                <a:path w="236" h="582">
                  <a:moveTo>
                    <a:pt x="182" y="582"/>
                  </a:moveTo>
                  <a:cubicBezTo>
                    <a:pt x="236" y="345"/>
                    <a:pt x="164" y="145"/>
                    <a:pt x="0" y="0"/>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16" name="Text Box 28">
              <a:extLst>
                <a:ext uri="{FF2B5EF4-FFF2-40B4-BE49-F238E27FC236}">
                  <a16:creationId xmlns:a16="http://schemas.microsoft.com/office/drawing/2014/main" id="{CD308A43-F330-4CB2-E579-A64AF2CE83AC}"/>
                </a:ext>
              </a:extLst>
            </p:cNvPr>
            <p:cNvSpPr txBox="1">
              <a:spLocks noChangeArrowheads="1"/>
            </p:cNvSpPr>
            <p:nvPr/>
          </p:nvSpPr>
          <p:spPr bwMode="auto">
            <a:xfrm>
              <a:off x="4848" y="2532"/>
              <a:ext cx="702"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CloseRooms</a:t>
              </a:r>
            </a:p>
          </p:txBody>
        </p:sp>
        <p:sp>
          <p:nvSpPr>
            <p:cNvPr id="37917" name="Text Box 29">
              <a:extLst>
                <a:ext uri="{FF2B5EF4-FFF2-40B4-BE49-F238E27FC236}">
                  <a16:creationId xmlns:a16="http://schemas.microsoft.com/office/drawing/2014/main" id="{3EBBD6A3-3038-5CBC-F11F-2BB865E080AF}"/>
                </a:ext>
              </a:extLst>
            </p:cNvPr>
            <p:cNvSpPr txBox="1">
              <a:spLocks noChangeArrowheads="1"/>
            </p:cNvSpPr>
            <p:nvPr/>
          </p:nvSpPr>
          <p:spPr bwMode="auto">
            <a:xfrm>
              <a:off x="3792" y="2532"/>
              <a:ext cx="68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OpenRooms</a:t>
              </a:r>
            </a:p>
          </p:txBody>
        </p:sp>
        <p:sp>
          <p:nvSpPr>
            <p:cNvPr id="37918" name="Freeform 30">
              <a:extLst>
                <a:ext uri="{FF2B5EF4-FFF2-40B4-BE49-F238E27FC236}">
                  <a16:creationId xmlns:a16="http://schemas.microsoft.com/office/drawing/2014/main" id="{CFAB7DE9-83E3-D873-C71A-DC7FA8E82171}"/>
                </a:ext>
              </a:extLst>
            </p:cNvPr>
            <p:cNvSpPr>
              <a:spLocks/>
            </p:cNvSpPr>
            <p:nvPr/>
          </p:nvSpPr>
          <p:spPr bwMode="auto">
            <a:xfrm rot="5400000">
              <a:off x="4899" y="3057"/>
              <a:ext cx="335" cy="323"/>
            </a:xfrm>
            <a:custGeom>
              <a:avLst/>
              <a:gdLst>
                <a:gd name="T0" fmla="*/ 0 w 468"/>
                <a:gd name="T1" fmla="*/ 159 h 444"/>
                <a:gd name="T2" fmla="*/ 92 w 468"/>
                <a:gd name="T3" fmla="*/ 235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19" name="Text Box 31">
              <a:extLst>
                <a:ext uri="{FF2B5EF4-FFF2-40B4-BE49-F238E27FC236}">
                  <a16:creationId xmlns:a16="http://schemas.microsoft.com/office/drawing/2014/main" id="{0F91C321-773E-F2F7-AB9F-DC2FD0058B17}"/>
                </a:ext>
              </a:extLst>
            </p:cNvPr>
            <p:cNvSpPr txBox="1">
              <a:spLocks noChangeArrowheads="1"/>
            </p:cNvSpPr>
            <p:nvPr/>
          </p:nvSpPr>
          <p:spPr bwMode="auto">
            <a:xfrm>
              <a:off x="4320" y="2815"/>
              <a:ext cx="688" cy="3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endParaRPr lang="en-GB" altLang="da-DK" noProof="1"/>
            </a:p>
          </p:txBody>
        </p:sp>
        <p:sp>
          <p:nvSpPr>
            <p:cNvPr id="37920" name="Text Box 32">
              <a:extLst>
                <a:ext uri="{FF2B5EF4-FFF2-40B4-BE49-F238E27FC236}">
                  <a16:creationId xmlns:a16="http://schemas.microsoft.com/office/drawing/2014/main" id="{AE6CCF3F-5BE5-0F35-A04C-9A6ACEDD0FC3}"/>
                </a:ext>
              </a:extLst>
            </p:cNvPr>
            <p:cNvSpPr txBox="1">
              <a:spLocks noChangeArrowheads="1"/>
            </p:cNvSpPr>
            <p:nvPr/>
          </p:nvSpPr>
          <p:spPr bwMode="auto">
            <a:xfrm>
              <a:off x="4333" y="3252"/>
              <a:ext cx="94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FindRooms, Repair</a:t>
              </a:r>
            </a:p>
            <a:p>
              <a:r>
                <a:rPr lang="en-GB" altLang="da-DK" sz="1200" b="0" noProof="1"/>
                <a:t>Book, Checkin</a:t>
              </a:r>
            </a:p>
          </p:txBody>
        </p:sp>
        <p:grpSp>
          <p:nvGrpSpPr>
            <p:cNvPr id="37921" name="Group 33">
              <a:extLst>
                <a:ext uri="{FF2B5EF4-FFF2-40B4-BE49-F238E27FC236}">
                  <a16:creationId xmlns:a16="http://schemas.microsoft.com/office/drawing/2014/main" id="{2FD4F507-7C8D-3A81-4381-85E36092C2B3}"/>
                </a:ext>
              </a:extLst>
            </p:cNvPr>
            <p:cNvGrpSpPr>
              <a:grpSpLocks/>
            </p:cNvGrpSpPr>
            <p:nvPr/>
          </p:nvGrpSpPr>
          <p:grpSpPr bwMode="auto">
            <a:xfrm>
              <a:off x="4598" y="2267"/>
              <a:ext cx="131" cy="129"/>
              <a:chOff x="3036" y="2316"/>
              <a:chExt cx="180" cy="180"/>
            </a:xfrm>
          </p:grpSpPr>
          <p:sp>
            <p:nvSpPr>
              <p:cNvPr id="37922" name="Rectangle 34">
                <a:extLst>
                  <a:ext uri="{FF2B5EF4-FFF2-40B4-BE49-F238E27FC236}">
                    <a16:creationId xmlns:a16="http://schemas.microsoft.com/office/drawing/2014/main" id="{288749C6-7ED5-F1EE-7F50-42205CF6D717}"/>
                  </a:ext>
                </a:extLst>
              </p:cNvPr>
              <p:cNvSpPr>
                <a:spLocks noChangeArrowheads="1"/>
              </p:cNvSpPr>
              <p:nvPr/>
            </p:nvSpPr>
            <p:spPr bwMode="auto">
              <a:xfrm>
                <a:off x="3036" y="2316"/>
                <a:ext cx="180" cy="180"/>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7923" name="Rectangle 35">
                <a:extLst>
                  <a:ext uri="{FF2B5EF4-FFF2-40B4-BE49-F238E27FC236}">
                    <a16:creationId xmlns:a16="http://schemas.microsoft.com/office/drawing/2014/main" id="{A3FADBD0-6110-9185-FB17-D69FB50F65F3}"/>
                  </a:ext>
                </a:extLst>
              </p:cNvPr>
              <p:cNvSpPr>
                <a:spLocks noChangeArrowheads="1"/>
              </p:cNvSpPr>
              <p:nvPr/>
            </p:nvSpPr>
            <p:spPr bwMode="auto">
              <a:xfrm>
                <a:off x="3105" y="2367"/>
                <a:ext cx="80" cy="66"/>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7924" name="Line 36">
                <a:extLst>
                  <a:ext uri="{FF2B5EF4-FFF2-40B4-BE49-F238E27FC236}">
                    <a16:creationId xmlns:a16="http://schemas.microsoft.com/office/drawing/2014/main" id="{F1A5B716-D330-7AE1-0720-0552470C3AD4}"/>
                  </a:ext>
                </a:extLst>
              </p:cNvPr>
              <p:cNvSpPr>
                <a:spLocks noChangeShapeType="1"/>
              </p:cNvSpPr>
              <p:nvPr/>
            </p:nvSpPr>
            <p:spPr bwMode="auto">
              <a:xfrm flipH="1">
                <a:off x="3146" y="2388"/>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25" name="Line 37">
                <a:extLst>
                  <a:ext uri="{FF2B5EF4-FFF2-40B4-BE49-F238E27FC236}">
                    <a16:creationId xmlns:a16="http://schemas.microsoft.com/office/drawing/2014/main" id="{36B8A3FB-63E1-A94A-8B4E-1D4968FB55CF}"/>
                  </a:ext>
                </a:extLst>
              </p:cNvPr>
              <p:cNvSpPr>
                <a:spLocks noChangeShapeType="1"/>
              </p:cNvSpPr>
              <p:nvPr/>
            </p:nvSpPr>
            <p:spPr bwMode="auto">
              <a:xfrm flipH="1">
                <a:off x="3146" y="2403"/>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26" name="Line 38">
                <a:extLst>
                  <a:ext uri="{FF2B5EF4-FFF2-40B4-BE49-F238E27FC236}">
                    <a16:creationId xmlns:a16="http://schemas.microsoft.com/office/drawing/2014/main" id="{FC04EBA5-21CD-BA12-B189-17997BA27D35}"/>
                  </a:ext>
                </a:extLst>
              </p:cNvPr>
              <p:cNvSpPr>
                <a:spLocks noChangeShapeType="1"/>
              </p:cNvSpPr>
              <p:nvPr/>
            </p:nvSpPr>
            <p:spPr bwMode="auto">
              <a:xfrm flipH="1">
                <a:off x="3102" y="2400"/>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27" name="Rectangle 39">
                <a:extLst>
                  <a:ext uri="{FF2B5EF4-FFF2-40B4-BE49-F238E27FC236}">
                    <a16:creationId xmlns:a16="http://schemas.microsoft.com/office/drawing/2014/main" id="{A903FA69-3F49-F42D-E541-5E5D7433BFB3}"/>
                  </a:ext>
                </a:extLst>
              </p:cNvPr>
              <p:cNvSpPr>
                <a:spLocks noChangeArrowheads="1"/>
              </p:cNvSpPr>
              <p:nvPr/>
            </p:nvSpPr>
            <p:spPr bwMode="auto">
              <a:xfrm>
                <a:off x="3066" y="2400"/>
                <a:ext cx="80" cy="66"/>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grpSp>
      <p:grpSp>
        <p:nvGrpSpPr>
          <p:cNvPr id="37892" name="Group 64">
            <a:extLst>
              <a:ext uri="{FF2B5EF4-FFF2-40B4-BE49-F238E27FC236}">
                <a16:creationId xmlns:a16="http://schemas.microsoft.com/office/drawing/2014/main" id="{42861469-CCB6-1C81-40D0-408BCE4C35C2}"/>
              </a:ext>
            </a:extLst>
          </p:cNvPr>
          <p:cNvGrpSpPr>
            <a:grpSpLocks/>
          </p:cNvGrpSpPr>
          <p:nvPr/>
        </p:nvGrpSpPr>
        <p:grpSpPr bwMode="auto">
          <a:xfrm>
            <a:off x="457200" y="3790950"/>
            <a:ext cx="5105400" cy="1847850"/>
            <a:chOff x="288" y="2388"/>
            <a:chExt cx="3216" cy="1164"/>
          </a:xfrm>
        </p:grpSpPr>
        <p:grpSp>
          <p:nvGrpSpPr>
            <p:cNvPr id="37897" name="Group 45">
              <a:extLst>
                <a:ext uri="{FF2B5EF4-FFF2-40B4-BE49-F238E27FC236}">
                  <a16:creationId xmlns:a16="http://schemas.microsoft.com/office/drawing/2014/main" id="{E874FE38-FBE7-0E7B-1F6B-49EBAF62EF7C}"/>
                </a:ext>
              </a:extLst>
            </p:cNvPr>
            <p:cNvGrpSpPr>
              <a:grpSpLocks/>
            </p:cNvGrpSpPr>
            <p:nvPr/>
          </p:nvGrpSpPr>
          <p:grpSpPr bwMode="auto">
            <a:xfrm>
              <a:off x="288" y="2388"/>
              <a:ext cx="1459" cy="759"/>
              <a:chOff x="1012" y="864"/>
              <a:chExt cx="1459" cy="759"/>
            </a:xfrm>
          </p:grpSpPr>
          <p:sp>
            <p:nvSpPr>
              <p:cNvPr id="37911" name="Freeform 46">
                <a:extLst>
                  <a:ext uri="{FF2B5EF4-FFF2-40B4-BE49-F238E27FC236}">
                    <a16:creationId xmlns:a16="http://schemas.microsoft.com/office/drawing/2014/main" id="{F545CDE9-1D9E-9E91-9729-12CF034EA1DF}"/>
                  </a:ext>
                </a:extLst>
              </p:cNvPr>
              <p:cNvSpPr>
                <a:spLocks/>
              </p:cNvSpPr>
              <p:nvPr/>
            </p:nvSpPr>
            <p:spPr bwMode="auto">
              <a:xfrm flipH="1">
                <a:off x="1492" y="1071"/>
                <a:ext cx="340" cy="319"/>
              </a:xfrm>
              <a:custGeom>
                <a:avLst/>
                <a:gdLst>
                  <a:gd name="T0" fmla="*/ 0 w 468"/>
                  <a:gd name="T1" fmla="*/ 155 h 444"/>
                  <a:gd name="T2" fmla="*/ 95 w 468"/>
                  <a:gd name="T3" fmla="*/ 229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12" name="Text Box 47">
                <a:extLst>
                  <a:ext uri="{FF2B5EF4-FFF2-40B4-BE49-F238E27FC236}">
                    <a16:creationId xmlns:a16="http://schemas.microsoft.com/office/drawing/2014/main" id="{CF7F398F-143C-3E35-E29F-E75FE22940F1}"/>
                  </a:ext>
                </a:extLst>
              </p:cNvPr>
              <p:cNvSpPr txBox="1">
                <a:spLocks noChangeArrowheads="1"/>
              </p:cNvSpPr>
              <p:nvPr/>
            </p:nvSpPr>
            <p:spPr bwMode="auto">
              <a:xfrm>
                <a:off x="1012" y="864"/>
                <a:ext cx="1000"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FindGuest, FindStay</a:t>
                </a:r>
              </a:p>
              <a:p>
                <a:r>
                  <a:rPr lang="en-GB" altLang="da-DK" sz="1200" b="0" noProof="1"/>
                  <a:t>NewStay, NewGuest</a:t>
                </a:r>
              </a:p>
              <a:p>
                <a:r>
                  <a:rPr lang="en-GB" altLang="da-DK" sz="1200" b="0" noProof="1"/>
                  <a:t>OpenStay ...</a:t>
                </a:r>
              </a:p>
            </p:txBody>
          </p:sp>
          <p:sp>
            <p:nvSpPr>
              <p:cNvPr id="37913" name="Text Box 48">
                <a:extLst>
                  <a:ext uri="{FF2B5EF4-FFF2-40B4-BE49-F238E27FC236}">
                    <a16:creationId xmlns:a16="http://schemas.microsoft.com/office/drawing/2014/main" id="{9711E0E8-0D9F-56FA-6359-FEC5B4373430}"/>
                  </a:ext>
                </a:extLst>
              </p:cNvPr>
              <p:cNvSpPr txBox="1">
                <a:spLocks noChangeArrowheads="1"/>
              </p:cNvSpPr>
              <p:nvPr/>
            </p:nvSpPr>
            <p:spPr bwMode="auto">
              <a:xfrm>
                <a:off x="1711" y="1284"/>
                <a:ext cx="760"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vwFindGuest</a:t>
                </a:r>
                <a:endParaRPr lang="en-GB" altLang="da-DK" noProof="1"/>
              </a:p>
            </p:txBody>
          </p:sp>
        </p:grpSp>
        <p:sp>
          <p:nvSpPr>
            <p:cNvPr id="37898" name="Freeform 50">
              <a:extLst>
                <a:ext uri="{FF2B5EF4-FFF2-40B4-BE49-F238E27FC236}">
                  <a16:creationId xmlns:a16="http://schemas.microsoft.com/office/drawing/2014/main" id="{C4F54427-EF69-3661-6D4C-8753CF590CD3}"/>
                </a:ext>
              </a:extLst>
            </p:cNvPr>
            <p:cNvSpPr>
              <a:spLocks/>
            </p:cNvSpPr>
            <p:nvPr/>
          </p:nvSpPr>
          <p:spPr bwMode="auto">
            <a:xfrm>
              <a:off x="2304" y="3023"/>
              <a:ext cx="408" cy="208"/>
            </a:xfrm>
            <a:custGeom>
              <a:avLst/>
              <a:gdLst>
                <a:gd name="T0" fmla="*/ 408 w 408"/>
                <a:gd name="T1" fmla="*/ 0 h 208"/>
                <a:gd name="T2" fmla="*/ 0 w 408"/>
                <a:gd name="T3" fmla="*/ 208 h 208"/>
                <a:gd name="T4" fmla="*/ 0 60000 65536"/>
                <a:gd name="T5" fmla="*/ 0 60000 65536"/>
              </a:gdLst>
              <a:ahLst/>
              <a:cxnLst>
                <a:cxn ang="T4">
                  <a:pos x="T0" y="T1"/>
                </a:cxn>
                <a:cxn ang="T5">
                  <a:pos x="T2" y="T3"/>
                </a:cxn>
              </a:cxnLst>
              <a:rect l="0" t="0" r="r" b="b"/>
              <a:pathLst>
                <a:path w="408" h="208">
                  <a:moveTo>
                    <a:pt x="408" y="0"/>
                  </a:moveTo>
                  <a:cubicBezTo>
                    <a:pt x="312" y="120"/>
                    <a:pt x="224" y="192"/>
                    <a:pt x="0" y="208"/>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899" name="Freeform 51">
              <a:extLst>
                <a:ext uri="{FF2B5EF4-FFF2-40B4-BE49-F238E27FC236}">
                  <a16:creationId xmlns:a16="http://schemas.microsoft.com/office/drawing/2014/main" id="{0CC34719-3ED4-9BF9-7979-7D828473F842}"/>
                </a:ext>
              </a:extLst>
            </p:cNvPr>
            <p:cNvSpPr>
              <a:spLocks/>
            </p:cNvSpPr>
            <p:nvPr/>
          </p:nvSpPr>
          <p:spPr bwMode="auto">
            <a:xfrm rot="5400000">
              <a:off x="3175" y="2915"/>
              <a:ext cx="336" cy="322"/>
            </a:xfrm>
            <a:custGeom>
              <a:avLst/>
              <a:gdLst>
                <a:gd name="T0" fmla="*/ 0 w 468"/>
                <a:gd name="T1" fmla="*/ 158 h 444"/>
                <a:gd name="T2" fmla="*/ 93 w 468"/>
                <a:gd name="T3" fmla="*/ 234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00" name="Text Box 52">
              <a:extLst>
                <a:ext uri="{FF2B5EF4-FFF2-40B4-BE49-F238E27FC236}">
                  <a16:creationId xmlns:a16="http://schemas.microsoft.com/office/drawing/2014/main" id="{2E79CD9C-37FC-3530-F7CE-11E4F5BE747F}"/>
                </a:ext>
              </a:extLst>
            </p:cNvPr>
            <p:cNvSpPr txBox="1">
              <a:spLocks noChangeArrowheads="1"/>
            </p:cNvSpPr>
            <p:nvPr/>
          </p:nvSpPr>
          <p:spPr bwMode="auto">
            <a:xfrm>
              <a:off x="1968" y="2391"/>
              <a:ext cx="56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NewStay</a:t>
              </a:r>
            </a:p>
            <a:p>
              <a:r>
                <a:rPr lang="en-GB" altLang="da-DK" sz="1200" b="0" noProof="1"/>
                <a:t>NewGuest</a:t>
              </a:r>
            </a:p>
            <a:p>
              <a:r>
                <a:rPr lang="en-GB" altLang="da-DK" sz="1200" b="0" noProof="1"/>
                <a:t>OpenStay</a:t>
              </a:r>
            </a:p>
          </p:txBody>
        </p:sp>
        <p:sp>
          <p:nvSpPr>
            <p:cNvPr id="37901" name="Text Box 53">
              <a:extLst>
                <a:ext uri="{FF2B5EF4-FFF2-40B4-BE49-F238E27FC236}">
                  <a16:creationId xmlns:a16="http://schemas.microsoft.com/office/drawing/2014/main" id="{7B1AAED1-AEEA-230C-54A5-994E41F46B3C}"/>
                </a:ext>
              </a:extLst>
            </p:cNvPr>
            <p:cNvSpPr txBox="1">
              <a:spLocks noChangeArrowheads="1"/>
            </p:cNvSpPr>
            <p:nvPr/>
          </p:nvSpPr>
          <p:spPr bwMode="auto">
            <a:xfrm>
              <a:off x="2757" y="3149"/>
              <a:ext cx="73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Book, Checkin</a:t>
              </a:r>
            </a:p>
            <a:p>
              <a:r>
                <a:rPr lang="en-GB" altLang="da-DK" sz="1200" b="0" noProof="1"/>
                <a:t>PrintConfirm</a:t>
              </a:r>
            </a:p>
            <a:p>
              <a:r>
                <a:rPr lang="en-GB" altLang="da-DK" sz="1200" b="0" noProof="1"/>
                <a:t>Checkout ...</a:t>
              </a:r>
            </a:p>
          </p:txBody>
        </p:sp>
        <p:sp>
          <p:nvSpPr>
            <p:cNvPr id="37902" name="Text Box 54">
              <a:extLst>
                <a:ext uri="{FF2B5EF4-FFF2-40B4-BE49-F238E27FC236}">
                  <a16:creationId xmlns:a16="http://schemas.microsoft.com/office/drawing/2014/main" id="{A5763FC5-3E8C-877C-DE80-3069298272A5}"/>
                </a:ext>
              </a:extLst>
            </p:cNvPr>
            <p:cNvSpPr txBox="1">
              <a:spLocks noChangeArrowheads="1"/>
            </p:cNvSpPr>
            <p:nvPr/>
          </p:nvSpPr>
          <p:spPr bwMode="auto">
            <a:xfrm>
              <a:off x="1968" y="3015"/>
              <a:ext cx="58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DeleteStay</a:t>
              </a:r>
              <a:endParaRPr lang="en-GB" altLang="da-DK" sz="1200" b="0" noProof="1">
                <a:solidFill>
                  <a:schemeClr val="bg2"/>
                </a:solidFill>
              </a:endParaRPr>
            </a:p>
          </p:txBody>
        </p:sp>
        <p:sp>
          <p:nvSpPr>
            <p:cNvPr id="37903" name="Text Box 55">
              <a:extLst>
                <a:ext uri="{FF2B5EF4-FFF2-40B4-BE49-F238E27FC236}">
                  <a16:creationId xmlns:a16="http://schemas.microsoft.com/office/drawing/2014/main" id="{19545DF9-F43B-4176-6C3F-FB8A9FEEA6BA}"/>
                </a:ext>
              </a:extLst>
            </p:cNvPr>
            <p:cNvSpPr txBox="1">
              <a:spLocks noChangeArrowheads="1"/>
            </p:cNvSpPr>
            <p:nvPr/>
          </p:nvSpPr>
          <p:spPr bwMode="auto">
            <a:xfrm>
              <a:off x="2588" y="263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endParaRPr lang="en-GB" altLang="da-DK" noProof="1"/>
            </a:p>
          </p:txBody>
        </p:sp>
        <p:sp>
          <p:nvSpPr>
            <p:cNvPr id="37904" name="Text Box 56">
              <a:extLst>
                <a:ext uri="{FF2B5EF4-FFF2-40B4-BE49-F238E27FC236}">
                  <a16:creationId xmlns:a16="http://schemas.microsoft.com/office/drawing/2014/main" id="{3FBFEEED-818F-3E53-08AB-515E5D660F83}"/>
                </a:ext>
              </a:extLst>
            </p:cNvPr>
            <p:cNvSpPr txBox="1">
              <a:spLocks noChangeArrowheads="1"/>
            </p:cNvSpPr>
            <p:nvPr/>
          </p:nvSpPr>
          <p:spPr bwMode="auto">
            <a:xfrm>
              <a:off x="2643" y="268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vwStay</a:t>
              </a:r>
              <a:endParaRPr lang="en-GB" altLang="da-DK" noProof="1"/>
            </a:p>
          </p:txBody>
        </p:sp>
        <p:sp>
          <p:nvSpPr>
            <p:cNvPr id="37905" name="Freeform 57">
              <a:extLst>
                <a:ext uri="{FF2B5EF4-FFF2-40B4-BE49-F238E27FC236}">
                  <a16:creationId xmlns:a16="http://schemas.microsoft.com/office/drawing/2014/main" id="{A4EDDF74-ED6A-DF70-3111-60F713ECB140}"/>
                </a:ext>
              </a:extLst>
            </p:cNvPr>
            <p:cNvSpPr>
              <a:spLocks/>
            </p:cNvSpPr>
            <p:nvPr/>
          </p:nvSpPr>
          <p:spPr bwMode="auto">
            <a:xfrm>
              <a:off x="2545" y="2471"/>
              <a:ext cx="284" cy="163"/>
            </a:xfrm>
            <a:custGeom>
              <a:avLst/>
              <a:gdLst>
                <a:gd name="T0" fmla="*/ 0 w 391"/>
                <a:gd name="T1" fmla="*/ 0 h 227"/>
                <a:gd name="T2" fmla="*/ 206 w 391"/>
                <a:gd name="T3" fmla="*/ 117 h 227"/>
                <a:gd name="T4" fmla="*/ 0 60000 65536"/>
                <a:gd name="T5" fmla="*/ 0 60000 65536"/>
              </a:gdLst>
              <a:ahLst/>
              <a:cxnLst>
                <a:cxn ang="T4">
                  <a:pos x="T0" y="T1"/>
                </a:cxn>
                <a:cxn ang="T5">
                  <a:pos x="T2" y="T3"/>
                </a:cxn>
              </a:cxnLst>
              <a:rect l="0" t="0" r="r" b="b"/>
              <a:pathLst>
                <a:path w="391" h="227">
                  <a:moveTo>
                    <a:pt x="0" y="0"/>
                  </a:moveTo>
                  <a:cubicBezTo>
                    <a:pt x="227" y="54"/>
                    <a:pt x="318" y="18"/>
                    <a:pt x="391" y="227"/>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7906" name="Oval 58">
              <a:extLst>
                <a:ext uri="{FF2B5EF4-FFF2-40B4-BE49-F238E27FC236}">
                  <a16:creationId xmlns:a16="http://schemas.microsoft.com/office/drawing/2014/main" id="{8CB5F9E7-AFAD-0A53-6ADB-C57CF4F0810A}"/>
                </a:ext>
              </a:extLst>
            </p:cNvPr>
            <p:cNvSpPr>
              <a:spLocks noChangeArrowheads="1"/>
            </p:cNvSpPr>
            <p:nvPr/>
          </p:nvSpPr>
          <p:spPr bwMode="auto">
            <a:xfrm>
              <a:off x="2516" y="2448"/>
              <a:ext cx="44" cy="43"/>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7907" name="Group 59">
              <a:extLst>
                <a:ext uri="{FF2B5EF4-FFF2-40B4-BE49-F238E27FC236}">
                  <a16:creationId xmlns:a16="http://schemas.microsoft.com/office/drawing/2014/main" id="{6FE45E7D-BFE0-FF1D-E1E2-0F9A67C11A29}"/>
                </a:ext>
              </a:extLst>
            </p:cNvPr>
            <p:cNvGrpSpPr>
              <a:grpSpLocks/>
            </p:cNvGrpSpPr>
            <p:nvPr/>
          </p:nvGrpSpPr>
          <p:grpSpPr bwMode="auto">
            <a:xfrm>
              <a:off x="2188" y="3207"/>
              <a:ext cx="92" cy="91"/>
              <a:chOff x="1220" y="4472"/>
              <a:chExt cx="127" cy="127"/>
            </a:xfrm>
          </p:grpSpPr>
          <p:sp>
            <p:nvSpPr>
              <p:cNvPr id="37909" name="Oval 60">
                <a:extLst>
                  <a:ext uri="{FF2B5EF4-FFF2-40B4-BE49-F238E27FC236}">
                    <a16:creationId xmlns:a16="http://schemas.microsoft.com/office/drawing/2014/main" id="{7B93FE1A-F277-F917-AFDF-80DDC1908833}"/>
                  </a:ext>
                </a:extLst>
              </p:cNvPr>
              <p:cNvSpPr>
                <a:spLocks noChangeArrowheads="1"/>
              </p:cNvSpPr>
              <p:nvPr/>
            </p:nvSpPr>
            <p:spPr bwMode="auto">
              <a:xfrm>
                <a:off x="1220" y="4472"/>
                <a:ext cx="127" cy="127"/>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7910" name="Oval 61">
                <a:extLst>
                  <a:ext uri="{FF2B5EF4-FFF2-40B4-BE49-F238E27FC236}">
                    <a16:creationId xmlns:a16="http://schemas.microsoft.com/office/drawing/2014/main" id="{A3882CF8-D400-C3AA-180E-36D2046BD6CD}"/>
                  </a:ext>
                </a:extLst>
              </p:cNvPr>
              <p:cNvSpPr>
                <a:spLocks noChangeArrowheads="1"/>
              </p:cNvSpPr>
              <p:nvPr/>
            </p:nvSpPr>
            <p:spPr bwMode="auto">
              <a:xfrm>
                <a:off x="1244" y="4496"/>
                <a:ext cx="79" cy="79"/>
              </a:xfrm>
              <a:prstGeom prst="ellipse">
                <a:avLst/>
              </a:prstGeom>
              <a:solidFill>
                <a:schemeClr val="tx1"/>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7908" name="Text Box 62">
              <a:extLst>
                <a:ext uri="{FF2B5EF4-FFF2-40B4-BE49-F238E27FC236}">
                  <a16:creationId xmlns:a16="http://schemas.microsoft.com/office/drawing/2014/main" id="{84BA9B64-49EB-6E7B-C582-53E6B79E58FC}"/>
                </a:ext>
              </a:extLst>
            </p:cNvPr>
            <p:cNvSpPr txBox="1">
              <a:spLocks noChangeArrowheads="1"/>
            </p:cNvSpPr>
            <p:nvPr/>
          </p:nvSpPr>
          <p:spPr bwMode="auto">
            <a:xfrm>
              <a:off x="1968" y="2907"/>
              <a:ext cx="579"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CloseStay</a:t>
              </a:r>
              <a:endParaRPr lang="en-GB" altLang="da-DK" sz="1200" b="0" noProof="1">
                <a:solidFill>
                  <a:schemeClr val="bg2"/>
                </a:solidFill>
              </a:endParaRPr>
            </a:p>
          </p:txBody>
        </p:sp>
      </p:grpSp>
      <p:sp>
        <p:nvSpPr>
          <p:cNvPr id="37893" name="Text Box 3">
            <a:extLst>
              <a:ext uri="{FF2B5EF4-FFF2-40B4-BE49-F238E27FC236}">
                <a16:creationId xmlns:a16="http://schemas.microsoft.com/office/drawing/2014/main" id="{382EE270-0D0D-708A-CBC9-296B4EF815FA}"/>
              </a:ext>
            </a:extLst>
          </p:cNvPr>
          <p:cNvSpPr txBox="1">
            <a:spLocks noChangeArrowheads="1"/>
          </p:cNvSpPr>
          <p:nvPr/>
        </p:nvSpPr>
        <p:spPr bwMode="auto">
          <a:xfrm>
            <a:off x="457200" y="457200"/>
            <a:ext cx="41910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b="0">
                <a:sym typeface="CommonBullets" pitchFamily="34" charset="2"/>
              </a:rPr>
              <a:t> 	Let us look at vwRooms. This window might work like this.</a:t>
            </a:r>
          </a:p>
        </p:txBody>
      </p:sp>
      <p:sp>
        <p:nvSpPr>
          <p:cNvPr id="72745" name="Text Box 41">
            <a:extLst>
              <a:ext uri="{FF2B5EF4-FFF2-40B4-BE49-F238E27FC236}">
                <a16:creationId xmlns:a16="http://schemas.microsoft.com/office/drawing/2014/main" id="{CA28F42B-7C25-AE78-F43F-2F7FC3BCFDE8}"/>
              </a:ext>
            </a:extLst>
          </p:cNvPr>
          <p:cNvSpPr txBox="1">
            <a:spLocks noChangeArrowheads="1"/>
          </p:cNvSpPr>
          <p:nvPr/>
        </p:nvSpPr>
        <p:spPr bwMode="auto">
          <a:xfrm>
            <a:off x="457200" y="990600"/>
            <a:ext cx="4267200" cy="1643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6</a:t>
            </a:r>
            <a:r>
              <a:rPr lang="en-US" altLang="da-DK" b="0">
                <a:sym typeface="CommonBullets" pitchFamily="34" charset="2"/>
              </a:rPr>
              <a:t> 	The diagram shows that vwRooms can be in two states: iconized (as a little breakfast icon), and open. We need two navigation functions to switch between the states. </a:t>
            </a:r>
          </a:p>
          <a:p>
            <a:pPr>
              <a:spcAft>
                <a:spcPct val="50000"/>
              </a:spcAft>
            </a:pPr>
            <a:r>
              <a:rPr lang="en-US" altLang="da-DK" b="0">
                <a:sym typeface="CommonBullets" pitchFamily="34" charset="2"/>
              </a:rPr>
              <a:t>When open, the user can activate FindRooms, etc., when closed he can only activate OpenRooms.</a:t>
            </a:r>
          </a:p>
        </p:txBody>
      </p:sp>
      <p:sp>
        <p:nvSpPr>
          <p:cNvPr id="72746" name="Text Box 42">
            <a:extLst>
              <a:ext uri="{FF2B5EF4-FFF2-40B4-BE49-F238E27FC236}">
                <a16:creationId xmlns:a16="http://schemas.microsoft.com/office/drawing/2014/main" id="{11AC75CA-598F-604A-4F8A-C6EF02554779}"/>
              </a:ext>
            </a:extLst>
          </p:cNvPr>
          <p:cNvSpPr txBox="1">
            <a:spLocks noChangeArrowheads="1"/>
          </p:cNvSpPr>
          <p:nvPr/>
        </p:nvSpPr>
        <p:spPr bwMode="auto">
          <a:xfrm>
            <a:off x="4800600" y="457200"/>
            <a:ext cx="4343400" cy="12334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7</a:t>
            </a:r>
            <a:r>
              <a:rPr lang="en-US" altLang="da-DK" b="0">
                <a:sym typeface="CommonBullets" pitchFamily="34" charset="2"/>
              </a:rPr>
              <a:t> 	According to the diagram, the icon disappears when vwRooms opens and re-appears when it closes. Completely logical, but sometimes tradition tells us to do it differently - let the icon stay when the vwRooms is open. How could we model this?</a:t>
            </a:r>
          </a:p>
        </p:txBody>
      </p:sp>
      <p:sp>
        <p:nvSpPr>
          <p:cNvPr id="72747" name="Text Box 43">
            <a:extLst>
              <a:ext uri="{FF2B5EF4-FFF2-40B4-BE49-F238E27FC236}">
                <a16:creationId xmlns:a16="http://schemas.microsoft.com/office/drawing/2014/main" id="{1D0B420A-4FA4-CF2D-7E03-CD09BA3671CD}"/>
              </a:ext>
            </a:extLst>
          </p:cNvPr>
          <p:cNvSpPr txBox="1">
            <a:spLocks noChangeArrowheads="1"/>
          </p:cNvSpPr>
          <p:nvPr/>
        </p:nvSpPr>
        <p:spPr bwMode="auto">
          <a:xfrm>
            <a:off x="4800600" y="1662113"/>
            <a:ext cx="43434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8</a:t>
            </a:r>
            <a:r>
              <a:rPr lang="en-US" altLang="da-DK" b="0">
                <a:sym typeface="CommonBullets" pitchFamily="34" charset="2"/>
              </a:rPr>
              <a:t> 	The solution is to let the icon and vwRooms have independent lives. Like this.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2769"/>
                                        </p:tgtEl>
                                        <p:attrNameLst>
                                          <p:attrName>style.visibility</p:attrName>
                                        </p:attrNameLst>
                                      </p:cBhvr>
                                      <p:to>
                                        <p:strVal val="visible"/>
                                      </p:to>
                                    </p:set>
                                    <p:animEffect transition="in" filter="blinds(horizontal)">
                                      <p:cBhvr>
                                        <p:cTn id="7" dur="500"/>
                                        <p:tgtEl>
                                          <p:spTgt spid="727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7274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7274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727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45" grpId="0" autoUpdateAnimBg="0"/>
      <p:bldP spid="72746" grpId="0" autoUpdateAnimBg="0"/>
      <p:bldP spid="7274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6C4060A3-B133-4BB9-1BC8-88425B9158B3}"/>
              </a:ext>
            </a:extLst>
          </p:cNvPr>
          <p:cNvSpPr txBox="1">
            <a:spLocks noChangeArrowheads="1"/>
          </p:cNvSpPr>
          <p:nvPr/>
        </p:nvSpPr>
        <p:spPr bwMode="auto">
          <a:xfrm>
            <a:off x="449263" y="76200"/>
            <a:ext cx="5951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23C34F48-4B70-4DA8-9959-5A9C7E29641E}" type="slidenum">
              <a:rPr lang="en-US" altLang="da-DK" sz="1800" u="sng"/>
              <a:pPr/>
              <a:t>21</a:t>
            </a:fld>
            <a:r>
              <a:rPr lang="da-DK" altLang="da-DK" sz="1800" u="sng"/>
              <a:t>. </a:t>
            </a:r>
            <a:r>
              <a:rPr lang="en-US" altLang="da-DK" sz="1800" u="sng"/>
              <a:t>Navigation functions, window-based platform</a:t>
            </a:r>
            <a:endParaRPr lang="en-US" altLang="da-DK" sz="2400" u="sng"/>
          </a:p>
        </p:txBody>
      </p:sp>
      <p:grpSp>
        <p:nvGrpSpPr>
          <p:cNvPr id="39939" name="Group 47">
            <a:extLst>
              <a:ext uri="{FF2B5EF4-FFF2-40B4-BE49-F238E27FC236}">
                <a16:creationId xmlns:a16="http://schemas.microsoft.com/office/drawing/2014/main" id="{22071265-E7B0-36F6-C10A-6CCE5F5B4A2E}"/>
              </a:ext>
            </a:extLst>
          </p:cNvPr>
          <p:cNvGrpSpPr>
            <a:grpSpLocks/>
          </p:cNvGrpSpPr>
          <p:nvPr/>
        </p:nvGrpSpPr>
        <p:grpSpPr bwMode="auto">
          <a:xfrm>
            <a:off x="457200" y="3790950"/>
            <a:ext cx="5105400" cy="1847850"/>
            <a:chOff x="288" y="2388"/>
            <a:chExt cx="3216" cy="1164"/>
          </a:xfrm>
        </p:grpSpPr>
        <p:sp>
          <p:nvSpPr>
            <p:cNvPr id="39966" name="Freeform 24">
              <a:extLst>
                <a:ext uri="{FF2B5EF4-FFF2-40B4-BE49-F238E27FC236}">
                  <a16:creationId xmlns:a16="http://schemas.microsoft.com/office/drawing/2014/main" id="{58A25E29-9F88-A4F3-5FC7-27F0F41D7825}"/>
                </a:ext>
              </a:extLst>
            </p:cNvPr>
            <p:cNvSpPr>
              <a:spLocks/>
            </p:cNvSpPr>
            <p:nvPr/>
          </p:nvSpPr>
          <p:spPr bwMode="auto">
            <a:xfrm flipH="1">
              <a:off x="768" y="2595"/>
              <a:ext cx="340" cy="319"/>
            </a:xfrm>
            <a:custGeom>
              <a:avLst/>
              <a:gdLst>
                <a:gd name="T0" fmla="*/ 0 w 468"/>
                <a:gd name="T1" fmla="*/ 155 h 444"/>
                <a:gd name="T2" fmla="*/ 95 w 468"/>
                <a:gd name="T3" fmla="*/ 229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67" name="Text Box 25">
              <a:extLst>
                <a:ext uri="{FF2B5EF4-FFF2-40B4-BE49-F238E27FC236}">
                  <a16:creationId xmlns:a16="http://schemas.microsoft.com/office/drawing/2014/main" id="{6BEDA338-8DAA-097A-55F0-D356FDF1BE69}"/>
                </a:ext>
              </a:extLst>
            </p:cNvPr>
            <p:cNvSpPr txBox="1">
              <a:spLocks noChangeArrowheads="1"/>
            </p:cNvSpPr>
            <p:nvPr/>
          </p:nvSpPr>
          <p:spPr bwMode="auto">
            <a:xfrm>
              <a:off x="288" y="2388"/>
              <a:ext cx="1000"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FindGuest, FindStay</a:t>
              </a:r>
            </a:p>
            <a:p>
              <a:r>
                <a:rPr lang="en-GB" altLang="da-DK" sz="1200" b="0" noProof="1"/>
                <a:t>NewStay, NewGuest</a:t>
              </a:r>
            </a:p>
            <a:p>
              <a:r>
                <a:rPr lang="en-GB" altLang="da-DK" sz="1200" b="0" noProof="1"/>
                <a:t>OpenStay ...</a:t>
              </a:r>
            </a:p>
          </p:txBody>
        </p:sp>
        <p:sp>
          <p:nvSpPr>
            <p:cNvPr id="39968" name="Text Box 26">
              <a:extLst>
                <a:ext uri="{FF2B5EF4-FFF2-40B4-BE49-F238E27FC236}">
                  <a16:creationId xmlns:a16="http://schemas.microsoft.com/office/drawing/2014/main" id="{793AB2E5-19E9-69F0-519A-C650334B5B9B}"/>
                </a:ext>
              </a:extLst>
            </p:cNvPr>
            <p:cNvSpPr txBox="1">
              <a:spLocks noChangeArrowheads="1"/>
            </p:cNvSpPr>
            <p:nvPr/>
          </p:nvSpPr>
          <p:spPr bwMode="auto">
            <a:xfrm>
              <a:off x="987" y="2808"/>
              <a:ext cx="760"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vwFindGuest</a:t>
              </a:r>
              <a:endParaRPr lang="en-GB" altLang="da-DK" noProof="1"/>
            </a:p>
          </p:txBody>
        </p:sp>
        <p:sp>
          <p:nvSpPr>
            <p:cNvPr id="39969" name="Freeform 28">
              <a:extLst>
                <a:ext uri="{FF2B5EF4-FFF2-40B4-BE49-F238E27FC236}">
                  <a16:creationId xmlns:a16="http://schemas.microsoft.com/office/drawing/2014/main" id="{58A2C2D9-7DFC-C1FA-041B-75401685D638}"/>
                </a:ext>
              </a:extLst>
            </p:cNvPr>
            <p:cNvSpPr>
              <a:spLocks/>
            </p:cNvSpPr>
            <p:nvPr/>
          </p:nvSpPr>
          <p:spPr bwMode="auto">
            <a:xfrm>
              <a:off x="2304" y="3023"/>
              <a:ext cx="408" cy="208"/>
            </a:xfrm>
            <a:custGeom>
              <a:avLst/>
              <a:gdLst>
                <a:gd name="T0" fmla="*/ 408 w 408"/>
                <a:gd name="T1" fmla="*/ 0 h 208"/>
                <a:gd name="T2" fmla="*/ 0 w 408"/>
                <a:gd name="T3" fmla="*/ 208 h 208"/>
                <a:gd name="T4" fmla="*/ 0 60000 65536"/>
                <a:gd name="T5" fmla="*/ 0 60000 65536"/>
              </a:gdLst>
              <a:ahLst/>
              <a:cxnLst>
                <a:cxn ang="T4">
                  <a:pos x="T0" y="T1"/>
                </a:cxn>
                <a:cxn ang="T5">
                  <a:pos x="T2" y="T3"/>
                </a:cxn>
              </a:cxnLst>
              <a:rect l="0" t="0" r="r" b="b"/>
              <a:pathLst>
                <a:path w="408" h="208">
                  <a:moveTo>
                    <a:pt x="408" y="0"/>
                  </a:moveTo>
                  <a:cubicBezTo>
                    <a:pt x="312" y="120"/>
                    <a:pt x="224" y="192"/>
                    <a:pt x="0" y="208"/>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70" name="Freeform 29">
              <a:extLst>
                <a:ext uri="{FF2B5EF4-FFF2-40B4-BE49-F238E27FC236}">
                  <a16:creationId xmlns:a16="http://schemas.microsoft.com/office/drawing/2014/main" id="{5B9FF807-F485-F76B-5E7E-DFC45DC0320E}"/>
                </a:ext>
              </a:extLst>
            </p:cNvPr>
            <p:cNvSpPr>
              <a:spLocks/>
            </p:cNvSpPr>
            <p:nvPr/>
          </p:nvSpPr>
          <p:spPr bwMode="auto">
            <a:xfrm rot="5400000">
              <a:off x="3175" y="2915"/>
              <a:ext cx="336" cy="322"/>
            </a:xfrm>
            <a:custGeom>
              <a:avLst/>
              <a:gdLst>
                <a:gd name="T0" fmla="*/ 0 w 468"/>
                <a:gd name="T1" fmla="*/ 158 h 444"/>
                <a:gd name="T2" fmla="*/ 93 w 468"/>
                <a:gd name="T3" fmla="*/ 234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71" name="Text Box 30">
              <a:extLst>
                <a:ext uri="{FF2B5EF4-FFF2-40B4-BE49-F238E27FC236}">
                  <a16:creationId xmlns:a16="http://schemas.microsoft.com/office/drawing/2014/main" id="{C7145659-3483-2E43-DD20-469A017F779E}"/>
                </a:ext>
              </a:extLst>
            </p:cNvPr>
            <p:cNvSpPr txBox="1">
              <a:spLocks noChangeArrowheads="1"/>
            </p:cNvSpPr>
            <p:nvPr/>
          </p:nvSpPr>
          <p:spPr bwMode="auto">
            <a:xfrm>
              <a:off x="1968" y="2391"/>
              <a:ext cx="56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NewStay</a:t>
              </a:r>
            </a:p>
            <a:p>
              <a:r>
                <a:rPr lang="en-GB" altLang="da-DK" sz="1200" b="0" noProof="1"/>
                <a:t>NewGuest</a:t>
              </a:r>
            </a:p>
            <a:p>
              <a:r>
                <a:rPr lang="en-GB" altLang="da-DK" sz="1200" b="0" noProof="1"/>
                <a:t>OpenStay</a:t>
              </a:r>
            </a:p>
          </p:txBody>
        </p:sp>
        <p:sp>
          <p:nvSpPr>
            <p:cNvPr id="39972" name="Text Box 31">
              <a:extLst>
                <a:ext uri="{FF2B5EF4-FFF2-40B4-BE49-F238E27FC236}">
                  <a16:creationId xmlns:a16="http://schemas.microsoft.com/office/drawing/2014/main" id="{7D962204-A51C-E557-971C-2D82582687C5}"/>
                </a:ext>
              </a:extLst>
            </p:cNvPr>
            <p:cNvSpPr txBox="1">
              <a:spLocks noChangeArrowheads="1"/>
            </p:cNvSpPr>
            <p:nvPr/>
          </p:nvSpPr>
          <p:spPr bwMode="auto">
            <a:xfrm>
              <a:off x="2757" y="3149"/>
              <a:ext cx="733" cy="4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Book, Checkin</a:t>
              </a:r>
            </a:p>
            <a:p>
              <a:r>
                <a:rPr lang="en-GB" altLang="da-DK" sz="1200" b="0" noProof="1"/>
                <a:t>PrintConfirm</a:t>
              </a:r>
            </a:p>
            <a:p>
              <a:r>
                <a:rPr lang="en-GB" altLang="da-DK" sz="1200" b="0" noProof="1"/>
                <a:t>Checkout ...</a:t>
              </a:r>
            </a:p>
          </p:txBody>
        </p:sp>
        <p:sp>
          <p:nvSpPr>
            <p:cNvPr id="39973" name="Text Box 32">
              <a:extLst>
                <a:ext uri="{FF2B5EF4-FFF2-40B4-BE49-F238E27FC236}">
                  <a16:creationId xmlns:a16="http://schemas.microsoft.com/office/drawing/2014/main" id="{357DCC46-E359-BAD5-2797-6DCFC31D83E5}"/>
                </a:ext>
              </a:extLst>
            </p:cNvPr>
            <p:cNvSpPr txBox="1">
              <a:spLocks noChangeArrowheads="1"/>
            </p:cNvSpPr>
            <p:nvPr/>
          </p:nvSpPr>
          <p:spPr bwMode="auto">
            <a:xfrm>
              <a:off x="1968" y="3015"/>
              <a:ext cx="584"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DeleteStay</a:t>
              </a:r>
              <a:endParaRPr lang="en-GB" altLang="da-DK" sz="1200" b="0" noProof="1">
                <a:solidFill>
                  <a:schemeClr val="bg2"/>
                </a:solidFill>
              </a:endParaRPr>
            </a:p>
          </p:txBody>
        </p:sp>
        <p:sp>
          <p:nvSpPr>
            <p:cNvPr id="39974" name="Text Box 33">
              <a:extLst>
                <a:ext uri="{FF2B5EF4-FFF2-40B4-BE49-F238E27FC236}">
                  <a16:creationId xmlns:a16="http://schemas.microsoft.com/office/drawing/2014/main" id="{38373784-8F62-5F76-4B28-68EE815B1EF1}"/>
                </a:ext>
              </a:extLst>
            </p:cNvPr>
            <p:cNvSpPr txBox="1">
              <a:spLocks noChangeArrowheads="1"/>
            </p:cNvSpPr>
            <p:nvPr/>
          </p:nvSpPr>
          <p:spPr bwMode="auto">
            <a:xfrm>
              <a:off x="2588" y="263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endParaRPr lang="en-GB" altLang="da-DK" noProof="1"/>
            </a:p>
          </p:txBody>
        </p:sp>
        <p:sp>
          <p:nvSpPr>
            <p:cNvPr id="39975" name="Text Box 34">
              <a:extLst>
                <a:ext uri="{FF2B5EF4-FFF2-40B4-BE49-F238E27FC236}">
                  <a16:creationId xmlns:a16="http://schemas.microsoft.com/office/drawing/2014/main" id="{371593AA-C933-A795-ACBE-F1B68FB2267B}"/>
                </a:ext>
              </a:extLst>
            </p:cNvPr>
            <p:cNvSpPr txBox="1">
              <a:spLocks noChangeArrowheads="1"/>
            </p:cNvSpPr>
            <p:nvPr/>
          </p:nvSpPr>
          <p:spPr bwMode="auto">
            <a:xfrm>
              <a:off x="2643" y="2684"/>
              <a:ext cx="689" cy="33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468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vwStay</a:t>
              </a:r>
              <a:endParaRPr lang="en-GB" altLang="da-DK" noProof="1"/>
            </a:p>
          </p:txBody>
        </p:sp>
        <p:sp>
          <p:nvSpPr>
            <p:cNvPr id="39976" name="Freeform 35">
              <a:extLst>
                <a:ext uri="{FF2B5EF4-FFF2-40B4-BE49-F238E27FC236}">
                  <a16:creationId xmlns:a16="http://schemas.microsoft.com/office/drawing/2014/main" id="{7CA9C0BD-7347-3F84-AE60-2F6317403FB7}"/>
                </a:ext>
              </a:extLst>
            </p:cNvPr>
            <p:cNvSpPr>
              <a:spLocks/>
            </p:cNvSpPr>
            <p:nvPr/>
          </p:nvSpPr>
          <p:spPr bwMode="auto">
            <a:xfrm>
              <a:off x="2545" y="2471"/>
              <a:ext cx="284" cy="163"/>
            </a:xfrm>
            <a:custGeom>
              <a:avLst/>
              <a:gdLst>
                <a:gd name="T0" fmla="*/ 0 w 391"/>
                <a:gd name="T1" fmla="*/ 0 h 227"/>
                <a:gd name="T2" fmla="*/ 206 w 391"/>
                <a:gd name="T3" fmla="*/ 117 h 227"/>
                <a:gd name="T4" fmla="*/ 0 60000 65536"/>
                <a:gd name="T5" fmla="*/ 0 60000 65536"/>
              </a:gdLst>
              <a:ahLst/>
              <a:cxnLst>
                <a:cxn ang="T4">
                  <a:pos x="T0" y="T1"/>
                </a:cxn>
                <a:cxn ang="T5">
                  <a:pos x="T2" y="T3"/>
                </a:cxn>
              </a:cxnLst>
              <a:rect l="0" t="0" r="r" b="b"/>
              <a:pathLst>
                <a:path w="391" h="227">
                  <a:moveTo>
                    <a:pt x="0" y="0"/>
                  </a:moveTo>
                  <a:cubicBezTo>
                    <a:pt x="227" y="54"/>
                    <a:pt x="318" y="18"/>
                    <a:pt x="391" y="227"/>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77" name="Oval 36">
              <a:extLst>
                <a:ext uri="{FF2B5EF4-FFF2-40B4-BE49-F238E27FC236}">
                  <a16:creationId xmlns:a16="http://schemas.microsoft.com/office/drawing/2014/main" id="{880830AD-3A34-9CBF-CEC0-274604040EF0}"/>
                </a:ext>
              </a:extLst>
            </p:cNvPr>
            <p:cNvSpPr>
              <a:spLocks noChangeArrowheads="1"/>
            </p:cNvSpPr>
            <p:nvPr/>
          </p:nvSpPr>
          <p:spPr bwMode="auto">
            <a:xfrm>
              <a:off x="2516" y="2448"/>
              <a:ext cx="44" cy="43"/>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9978" name="Group 37">
              <a:extLst>
                <a:ext uri="{FF2B5EF4-FFF2-40B4-BE49-F238E27FC236}">
                  <a16:creationId xmlns:a16="http://schemas.microsoft.com/office/drawing/2014/main" id="{9B624899-85C5-2566-4B47-1BF724A78AB8}"/>
                </a:ext>
              </a:extLst>
            </p:cNvPr>
            <p:cNvGrpSpPr>
              <a:grpSpLocks/>
            </p:cNvGrpSpPr>
            <p:nvPr/>
          </p:nvGrpSpPr>
          <p:grpSpPr bwMode="auto">
            <a:xfrm>
              <a:off x="2188" y="3207"/>
              <a:ext cx="92" cy="91"/>
              <a:chOff x="1220" y="4472"/>
              <a:chExt cx="127" cy="127"/>
            </a:xfrm>
          </p:grpSpPr>
          <p:sp>
            <p:nvSpPr>
              <p:cNvPr id="39980" name="Oval 38">
                <a:extLst>
                  <a:ext uri="{FF2B5EF4-FFF2-40B4-BE49-F238E27FC236}">
                    <a16:creationId xmlns:a16="http://schemas.microsoft.com/office/drawing/2014/main" id="{F68C2B1C-3E95-539D-295A-6C48A48B508C}"/>
                  </a:ext>
                </a:extLst>
              </p:cNvPr>
              <p:cNvSpPr>
                <a:spLocks noChangeArrowheads="1"/>
              </p:cNvSpPr>
              <p:nvPr/>
            </p:nvSpPr>
            <p:spPr bwMode="auto">
              <a:xfrm>
                <a:off x="1220" y="4472"/>
                <a:ext cx="127" cy="127"/>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9981" name="Oval 39">
                <a:extLst>
                  <a:ext uri="{FF2B5EF4-FFF2-40B4-BE49-F238E27FC236}">
                    <a16:creationId xmlns:a16="http://schemas.microsoft.com/office/drawing/2014/main" id="{D81F9700-7EAA-7044-1EA5-A336ECF26FF4}"/>
                  </a:ext>
                </a:extLst>
              </p:cNvPr>
              <p:cNvSpPr>
                <a:spLocks noChangeArrowheads="1"/>
              </p:cNvSpPr>
              <p:nvPr/>
            </p:nvSpPr>
            <p:spPr bwMode="auto">
              <a:xfrm>
                <a:off x="1244" y="4496"/>
                <a:ext cx="79" cy="79"/>
              </a:xfrm>
              <a:prstGeom prst="ellipse">
                <a:avLst/>
              </a:prstGeom>
              <a:solidFill>
                <a:schemeClr val="tx1"/>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9979" name="Text Box 40">
              <a:extLst>
                <a:ext uri="{FF2B5EF4-FFF2-40B4-BE49-F238E27FC236}">
                  <a16:creationId xmlns:a16="http://schemas.microsoft.com/office/drawing/2014/main" id="{19C5D455-74C2-B1FE-F1CE-FA483F8E1D40}"/>
                </a:ext>
              </a:extLst>
            </p:cNvPr>
            <p:cNvSpPr txBox="1">
              <a:spLocks noChangeArrowheads="1"/>
            </p:cNvSpPr>
            <p:nvPr/>
          </p:nvSpPr>
          <p:spPr bwMode="auto">
            <a:xfrm>
              <a:off x="1968" y="2907"/>
              <a:ext cx="579"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CloseStay</a:t>
              </a:r>
              <a:endParaRPr lang="en-GB" altLang="da-DK" sz="1200" b="0" noProof="1">
                <a:solidFill>
                  <a:schemeClr val="bg2"/>
                </a:solidFill>
              </a:endParaRPr>
            </a:p>
          </p:txBody>
        </p:sp>
      </p:grpSp>
      <p:grpSp>
        <p:nvGrpSpPr>
          <p:cNvPr id="39940" name="Group 48">
            <a:extLst>
              <a:ext uri="{FF2B5EF4-FFF2-40B4-BE49-F238E27FC236}">
                <a16:creationId xmlns:a16="http://schemas.microsoft.com/office/drawing/2014/main" id="{CDADE0F3-4297-C968-FD3E-DCD33709F9C2}"/>
              </a:ext>
            </a:extLst>
          </p:cNvPr>
          <p:cNvGrpSpPr>
            <a:grpSpLocks/>
          </p:cNvGrpSpPr>
          <p:nvPr/>
        </p:nvGrpSpPr>
        <p:grpSpPr bwMode="auto">
          <a:xfrm>
            <a:off x="5791200" y="3271838"/>
            <a:ext cx="3200400" cy="2347912"/>
            <a:chOff x="3648" y="2061"/>
            <a:chExt cx="2016" cy="1479"/>
          </a:xfrm>
        </p:grpSpPr>
        <p:sp>
          <p:nvSpPr>
            <p:cNvPr id="39946" name="Freeform 46">
              <a:extLst>
                <a:ext uri="{FF2B5EF4-FFF2-40B4-BE49-F238E27FC236}">
                  <a16:creationId xmlns:a16="http://schemas.microsoft.com/office/drawing/2014/main" id="{25046819-7CD9-CF22-EDF5-1A8760384FC2}"/>
                </a:ext>
              </a:extLst>
            </p:cNvPr>
            <p:cNvSpPr>
              <a:spLocks/>
            </p:cNvSpPr>
            <p:nvPr/>
          </p:nvSpPr>
          <p:spPr bwMode="auto">
            <a:xfrm flipH="1">
              <a:off x="4328" y="2061"/>
              <a:ext cx="340" cy="319"/>
            </a:xfrm>
            <a:custGeom>
              <a:avLst/>
              <a:gdLst>
                <a:gd name="T0" fmla="*/ 0 w 468"/>
                <a:gd name="T1" fmla="*/ 155 h 444"/>
                <a:gd name="T2" fmla="*/ 95 w 468"/>
                <a:gd name="T3" fmla="*/ 229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47" name="Text Box 8">
              <a:extLst>
                <a:ext uri="{FF2B5EF4-FFF2-40B4-BE49-F238E27FC236}">
                  <a16:creationId xmlns:a16="http://schemas.microsoft.com/office/drawing/2014/main" id="{7913B8AB-3485-A2E0-7165-D067A25F1726}"/>
                </a:ext>
              </a:extLst>
            </p:cNvPr>
            <p:cNvSpPr txBox="1">
              <a:spLocks noChangeArrowheads="1"/>
            </p:cNvSpPr>
            <p:nvPr/>
          </p:nvSpPr>
          <p:spPr bwMode="auto">
            <a:xfrm>
              <a:off x="3648" y="2580"/>
              <a:ext cx="68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OpenRooms</a:t>
              </a:r>
            </a:p>
          </p:txBody>
        </p:sp>
        <p:sp>
          <p:nvSpPr>
            <p:cNvPr id="39948" name="Freeform 5">
              <a:extLst>
                <a:ext uri="{FF2B5EF4-FFF2-40B4-BE49-F238E27FC236}">
                  <a16:creationId xmlns:a16="http://schemas.microsoft.com/office/drawing/2014/main" id="{32B88FCD-9884-147B-B074-6F896F1BC600}"/>
                </a:ext>
              </a:extLst>
            </p:cNvPr>
            <p:cNvSpPr>
              <a:spLocks/>
            </p:cNvSpPr>
            <p:nvPr/>
          </p:nvSpPr>
          <p:spPr bwMode="auto">
            <a:xfrm>
              <a:off x="4128" y="2540"/>
              <a:ext cx="317" cy="267"/>
            </a:xfrm>
            <a:custGeom>
              <a:avLst/>
              <a:gdLst>
                <a:gd name="T0" fmla="*/ 0 w 317"/>
                <a:gd name="T1" fmla="*/ 0 h 267"/>
                <a:gd name="T2" fmla="*/ 297 w 317"/>
                <a:gd name="T3" fmla="*/ 267 h 267"/>
                <a:gd name="T4" fmla="*/ 0 60000 65536"/>
                <a:gd name="T5" fmla="*/ 0 60000 65536"/>
              </a:gdLst>
              <a:ahLst/>
              <a:cxnLst>
                <a:cxn ang="T4">
                  <a:pos x="T0" y="T1"/>
                </a:cxn>
                <a:cxn ang="T5">
                  <a:pos x="T2" y="T3"/>
                </a:cxn>
              </a:cxnLst>
              <a:rect l="0" t="0" r="r" b="b"/>
              <a:pathLst>
                <a:path w="317" h="267">
                  <a:moveTo>
                    <a:pt x="0" y="0"/>
                  </a:moveTo>
                  <a:cubicBezTo>
                    <a:pt x="144" y="24"/>
                    <a:pt x="317" y="124"/>
                    <a:pt x="297" y="267"/>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49" name="Freeform 6">
              <a:extLst>
                <a:ext uri="{FF2B5EF4-FFF2-40B4-BE49-F238E27FC236}">
                  <a16:creationId xmlns:a16="http://schemas.microsoft.com/office/drawing/2014/main" id="{586721D6-7557-8E22-F984-DBFF19566107}"/>
                </a:ext>
              </a:extLst>
            </p:cNvPr>
            <p:cNvSpPr>
              <a:spLocks/>
            </p:cNvSpPr>
            <p:nvPr/>
          </p:nvSpPr>
          <p:spPr bwMode="auto">
            <a:xfrm>
              <a:off x="4861" y="2524"/>
              <a:ext cx="347" cy="291"/>
            </a:xfrm>
            <a:custGeom>
              <a:avLst/>
              <a:gdLst>
                <a:gd name="T0" fmla="*/ 0 w 347"/>
                <a:gd name="T1" fmla="*/ 291 h 291"/>
                <a:gd name="T2" fmla="*/ 347 w 347"/>
                <a:gd name="T3" fmla="*/ 0 h 291"/>
                <a:gd name="T4" fmla="*/ 0 60000 65536"/>
                <a:gd name="T5" fmla="*/ 0 60000 65536"/>
              </a:gdLst>
              <a:ahLst/>
              <a:cxnLst>
                <a:cxn ang="T4">
                  <a:pos x="T0" y="T1"/>
                </a:cxn>
                <a:cxn ang="T5">
                  <a:pos x="T2" y="T3"/>
                </a:cxn>
              </a:cxnLst>
              <a:rect l="0" t="0" r="r" b="b"/>
              <a:pathLst>
                <a:path w="347" h="291">
                  <a:moveTo>
                    <a:pt x="0" y="291"/>
                  </a:moveTo>
                  <a:cubicBezTo>
                    <a:pt x="39" y="121"/>
                    <a:pt x="99" y="64"/>
                    <a:pt x="347" y="0"/>
                  </a:cubicBezTo>
                </a:path>
              </a:pathLst>
            </a:custGeom>
            <a:noFill/>
            <a:ln w="28575"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50" name="Text Box 7">
              <a:extLst>
                <a:ext uri="{FF2B5EF4-FFF2-40B4-BE49-F238E27FC236}">
                  <a16:creationId xmlns:a16="http://schemas.microsoft.com/office/drawing/2014/main" id="{0CADBD7B-583E-319C-258A-306B240F978D}"/>
                </a:ext>
              </a:extLst>
            </p:cNvPr>
            <p:cNvSpPr txBox="1">
              <a:spLocks noChangeArrowheads="1"/>
            </p:cNvSpPr>
            <p:nvPr/>
          </p:nvSpPr>
          <p:spPr bwMode="auto">
            <a:xfrm>
              <a:off x="4962" y="2580"/>
              <a:ext cx="702"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CloseRooms</a:t>
              </a:r>
            </a:p>
          </p:txBody>
        </p:sp>
        <p:sp>
          <p:nvSpPr>
            <p:cNvPr id="39951" name="Freeform 9">
              <a:extLst>
                <a:ext uri="{FF2B5EF4-FFF2-40B4-BE49-F238E27FC236}">
                  <a16:creationId xmlns:a16="http://schemas.microsoft.com/office/drawing/2014/main" id="{189AEE0F-AE4B-27DA-4F16-2B2C8F27A441}"/>
                </a:ext>
              </a:extLst>
            </p:cNvPr>
            <p:cNvSpPr>
              <a:spLocks/>
            </p:cNvSpPr>
            <p:nvPr/>
          </p:nvSpPr>
          <p:spPr bwMode="auto">
            <a:xfrm rot="5400000">
              <a:off x="4899" y="3057"/>
              <a:ext cx="335" cy="323"/>
            </a:xfrm>
            <a:custGeom>
              <a:avLst/>
              <a:gdLst>
                <a:gd name="T0" fmla="*/ 0 w 468"/>
                <a:gd name="T1" fmla="*/ 159 h 444"/>
                <a:gd name="T2" fmla="*/ 92 w 468"/>
                <a:gd name="T3" fmla="*/ 235 h 444"/>
                <a:gd name="T4" fmla="*/ 0 60000 65536"/>
                <a:gd name="T5" fmla="*/ 0 60000 65536"/>
              </a:gdLst>
              <a:ahLst/>
              <a:cxnLst>
                <a:cxn ang="T4">
                  <a:pos x="T0" y="T1"/>
                </a:cxn>
                <a:cxn ang="T5">
                  <a:pos x="T2" y="T3"/>
                </a:cxn>
              </a:cxnLst>
              <a:rect l="0" t="0" r="r" b="b"/>
              <a:pathLst>
                <a:path w="468" h="444">
                  <a:moveTo>
                    <a:pt x="0" y="300"/>
                  </a:moveTo>
                  <a:cubicBezTo>
                    <a:pt x="48" y="0"/>
                    <a:pt x="468" y="204"/>
                    <a:pt x="180" y="444"/>
                  </a:cubicBezTo>
                </a:path>
              </a:pathLst>
            </a:custGeom>
            <a:noFill/>
            <a:ln w="28575"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52" name="Text Box 10">
              <a:extLst>
                <a:ext uri="{FF2B5EF4-FFF2-40B4-BE49-F238E27FC236}">
                  <a16:creationId xmlns:a16="http://schemas.microsoft.com/office/drawing/2014/main" id="{B17B4C8A-C123-AA30-F2D4-68E75592E2D8}"/>
                </a:ext>
              </a:extLst>
            </p:cNvPr>
            <p:cNvSpPr txBox="1">
              <a:spLocks noChangeArrowheads="1"/>
            </p:cNvSpPr>
            <p:nvPr/>
          </p:nvSpPr>
          <p:spPr bwMode="auto">
            <a:xfrm>
              <a:off x="4320" y="2815"/>
              <a:ext cx="688" cy="3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468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b="0" noProof="1"/>
                <a:t>vwRooms</a:t>
              </a:r>
              <a:endParaRPr lang="en-GB" altLang="da-DK" noProof="1"/>
            </a:p>
          </p:txBody>
        </p:sp>
        <p:sp>
          <p:nvSpPr>
            <p:cNvPr id="39953" name="Text Box 11">
              <a:extLst>
                <a:ext uri="{FF2B5EF4-FFF2-40B4-BE49-F238E27FC236}">
                  <a16:creationId xmlns:a16="http://schemas.microsoft.com/office/drawing/2014/main" id="{86AC2D7F-025E-E91B-FF46-C75CE7D6303A}"/>
                </a:ext>
              </a:extLst>
            </p:cNvPr>
            <p:cNvSpPr txBox="1">
              <a:spLocks noChangeArrowheads="1"/>
            </p:cNvSpPr>
            <p:nvPr/>
          </p:nvSpPr>
          <p:spPr bwMode="auto">
            <a:xfrm>
              <a:off x="4333" y="3252"/>
              <a:ext cx="94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b="0" noProof="1"/>
                <a:t>FindRooms, Repair</a:t>
              </a:r>
            </a:p>
            <a:p>
              <a:r>
                <a:rPr lang="en-GB" altLang="da-DK" sz="1200" b="0" noProof="1"/>
                <a:t>Book, Checkin</a:t>
              </a:r>
            </a:p>
          </p:txBody>
        </p:sp>
        <p:grpSp>
          <p:nvGrpSpPr>
            <p:cNvPr id="39954" name="Group 12">
              <a:extLst>
                <a:ext uri="{FF2B5EF4-FFF2-40B4-BE49-F238E27FC236}">
                  <a16:creationId xmlns:a16="http://schemas.microsoft.com/office/drawing/2014/main" id="{2EC3F22B-86DD-6A56-031D-74937422485F}"/>
                </a:ext>
              </a:extLst>
            </p:cNvPr>
            <p:cNvGrpSpPr>
              <a:grpSpLocks/>
            </p:cNvGrpSpPr>
            <p:nvPr/>
          </p:nvGrpSpPr>
          <p:grpSpPr bwMode="auto">
            <a:xfrm>
              <a:off x="4598" y="2267"/>
              <a:ext cx="131" cy="129"/>
              <a:chOff x="3036" y="2316"/>
              <a:chExt cx="180" cy="180"/>
            </a:xfrm>
          </p:grpSpPr>
          <p:sp>
            <p:nvSpPr>
              <p:cNvPr id="39960" name="Rectangle 13">
                <a:extLst>
                  <a:ext uri="{FF2B5EF4-FFF2-40B4-BE49-F238E27FC236}">
                    <a16:creationId xmlns:a16="http://schemas.microsoft.com/office/drawing/2014/main" id="{D0918E04-0692-AB31-A418-920FDD14BDA3}"/>
                  </a:ext>
                </a:extLst>
              </p:cNvPr>
              <p:cNvSpPr>
                <a:spLocks noChangeArrowheads="1"/>
              </p:cNvSpPr>
              <p:nvPr/>
            </p:nvSpPr>
            <p:spPr bwMode="auto">
              <a:xfrm>
                <a:off x="3036" y="2316"/>
                <a:ext cx="180" cy="180"/>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9961" name="Rectangle 14">
                <a:extLst>
                  <a:ext uri="{FF2B5EF4-FFF2-40B4-BE49-F238E27FC236}">
                    <a16:creationId xmlns:a16="http://schemas.microsoft.com/office/drawing/2014/main" id="{A61B0055-2B85-BBCA-3C3E-CCDA60D5E9C7}"/>
                  </a:ext>
                </a:extLst>
              </p:cNvPr>
              <p:cNvSpPr>
                <a:spLocks noChangeArrowheads="1"/>
              </p:cNvSpPr>
              <p:nvPr/>
            </p:nvSpPr>
            <p:spPr bwMode="auto">
              <a:xfrm>
                <a:off x="3105" y="2367"/>
                <a:ext cx="80" cy="66"/>
              </a:xfrm>
              <a:prstGeom prst="rect">
                <a:avLst/>
              </a:prstGeom>
              <a:solidFill>
                <a:srgbClr val="FF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9962" name="Line 15">
                <a:extLst>
                  <a:ext uri="{FF2B5EF4-FFF2-40B4-BE49-F238E27FC236}">
                    <a16:creationId xmlns:a16="http://schemas.microsoft.com/office/drawing/2014/main" id="{CCD09DE5-2A67-53DE-E605-E7ADC0BAFA6E}"/>
                  </a:ext>
                </a:extLst>
              </p:cNvPr>
              <p:cNvSpPr>
                <a:spLocks noChangeShapeType="1"/>
              </p:cNvSpPr>
              <p:nvPr/>
            </p:nvSpPr>
            <p:spPr bwMode="auto">
              <a:xfrm flipH="1">
                <a:off x="3146" y="2388"/>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63" name="Line 16">
                <a:extLst>
                  <a:ext uri="{FF2B5EF4-FFF2-40B4-BE49-F238E27FC236}">
                    <a16:creationId xmlns:a16="http://schemas.microsoft.com/office/drawing/2014/main" id="{AAD33ECC-0274-1853-CB95-BF6842F7E465}"/>
                  </a:ext>
                </a:extLst>
              </p:cNvPr>
              <p:cNvSpPr>
                <a:spLocks noChangeShapeType="1"/>
              </p:cNvSpPr>
              <p:nvPr/>
            </p:nvSpPr>
            <p:spPr bwMode="auto">
              <a:xfrm flipH="1">
                <a:off x="3146" y="2403"/>
                <a:ext cx="39" cy="3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64" name="Line 17">
                <a:extLst>
                  <a:ext uri="{FF2B5EF4-FFF2-40B4-BE49-F238E27FC236}">
                    <a16:creationId xmlns:a16="http://schemas.microsoft.com/office/drawing/2014/main" id="{89CFCC25-C977-D083-6799-A13BB97BDDA1}"/>
                  </a:ext>
                </a:extLst>
              </p:cNvPr>
              <p:cNvSpPr>
                <a:spLocks noChangeShapeType="1"/>
              </p:cNvSpPr>
              <p:nvPr/>
            </p:nvSpPr>
            <p:spPr bwMode="auto">
              <a:xfrm flipH="1">
                <a:off x="3102" y="2400"/>
                <a:ext cx="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p>
                <a:endParaRPr lang="en-GB"/>
              </a:p>
            </p:txBody>
          </p:sp>
          <p:sp>
            <p:nvSpPr>
              <p:cNvPr id="39965" name="Rectangle 18">
                <a:extLst>
                  <a:ext uri="{FF2B5EF4-FFF2-40B4-BE49-F238E27FC236}">
                    <a16:creationId xmlns:a16="http://schemas.microsoft.com/office/drawing/2014/main" id="{E759C78F-B307-3C78-07C0-BEBC0A5C03F6}"/>
                  </a:ext>
                </a:extLst>
              </p:cNvPr>
              <p:cNvSpPr>
                <a:spLocks noChangeArrowheads="1"/>
              </p:cNvSpPr>
              <p:nvPr/>
            </p:nvSpPr>
            <p:spPr bwMode="auto">
              <a:xfrm>
                <a:off x="3066" y="2400"/>
                <a:ext cx="80" cy="66"/>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9955" name="Oval 41">
              <a:extLst>
                <a:ext uri="{FF2B5EF4-FFF2-40B4-BE49-F238E27FC236}">
                  <a16:creationId xmlns:a16="http://schemas.microsoft.com/office/drawing/2014/main" id="{9019DE3C-CC03-564D-BEE6-7C5582B4E1E6}"/>
                </a:ext>
              </a:extLst>
            </p:cNvPr>
            <p:cNvSpPr>
              <a:spLocks noChangeArrowheads="1"/>
            </p:cNvSpPr>
            <p:nvPr/>
          </p:nvSpPr>
          <p:spPr bwMode="auto">
            <a:xfrm>
              <a:off x="4084" y="2513"/>
              <a:ext cx="44" cy="43"/>
            </a:xfrm>
            <a:prstGeom prst="ellipse">
              <a:avLst/>
            </a:prstGeom>
            <a:solidFill>
              <a:schemeClr val="tx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nvGrpSpPr>
            <p:cNvPr id="39956" name="Group 42">
              <a:extLst>
                <a:ext uri="{FF2B5EF4-FFF2-40B4-BE49-F238E27FC236}">
                  <a16:creationId xmlns:a16="http://schemas.microsoft.com/office/drawing/2014/main" id="{66D76CC5-6111-D536-6906-669EEECBB7C6}"/>
                </a:ext>
              </a:extLst>
            </p:cNvPr>
            <p:cNvGrpSpPr>
              <a:grpSpLocks/>
            </p:cNvGrpSpPr>
            <p:nvPr/>
          </p:nvGrpSpPr>
          <p:grpSpPr bwMode="auto">
            <a:xfrm>
              <a:off x="5232" y="2484"/>
              <a:ext cx="92" cy="91"/>
              <a:chOff x="1220" y="4472"/>
              <a:chExt cx="127" cy="127"/>
            </a:xfrm>
          </p:grpSpPr>
          <p:sp>
            <p:nvSpPr>
              <p:cNvPr id="39958" name="Oval 43">
                <a:extLst>
                  <a:ext uri="{FF2B5EF4-FFF2-40B4-BE49-F238E27FC236}">
                    <a16:creationId xmlns:a16="http://schemas.microsoft.com/office/drawing/2014/main" id="{B794DD25-BEDA-3F41-8065-321A81219303}"/>
                  </a:ext>
                </a:extLst>
              </p:cNvPr>
              <p:cNvSpPr>
                <a:spLocks noChangeArrowheads="1"/>
              </p:cNvSpPr>
              <p:nvPr/>
            </p:nvSpPr>
            <p:spPr bwMode="auto">
              <a:xfrm>
                <a:off x="1220" y="4472"/>
                <a:ext cx="127" cy="127"/>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39959" name="Oval 44">
                <a:extLst>
                  <a:ext uri="{FF2B5EF4-FFF2-40B4-BE49-F238E27FC236}">
                    <a16:creationId xmlns:a16="http://schemas.microsoft.com/office/drawing/2014/main" id="{FED96693-236E-05EF-220D-C0C9D0B08E74}"/>
                  </a:ext>
                </a:extLst>
              </p:cNvPr>
              <p:cNvSpPr>
                <a:spLocks noChangeArrowheads="1"/>
              </p:cNvSpPr>
              <p:nvPr/>
            </p:nvSpPr>
            <p:spPr bwMode="auto">
              <a:xfrm>
                <a:off x="1244" y="4496"/>
                <a:ext cx="79" cy="79"/>
              </a:xfrm>
              <a:prstGeom prst="ellipse">
                <a:avLst/>
              </a:prstGeom>
              <a:solidFill>
                <a:schemeClr val="tx1"/>
              </a:solidFill>
              <a:ln w="31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grpSp>
        <p:sp>
          <p:nvSpPr>
            <p:cNvPr id="39957" name="Text Box 45">
              <a:extLst>
                <a:ext uri="{FF2B5EF4-FFF2-40B4-BE49-F238E27FC236}">
                  <a16:creationId xmlns:a16="http://schemas.microsoft.com/office/drawing/2014/main" id="{17846F5C-878E-48A2-2FB9-5BDF5B1FE385}"/>
                </a:ext>
              </a:extLst>
            </p:cNvPr>
            <p:cNvSpPr txBox="1">
              <a:spLocks noChangeArrowheads="1"/>
            </p:cNvSpPr>
            <p:nvPr/>
          </p:nvSpPr>
          <p:spPr bwMode="auto">
            <a:xfrm>
              <a:off x="3777" y="2167"/>
              <a:ext cx="68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8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GB" altLang="da-DK" sz="1200" noProof="1">
                  <a:solidFill>
                    <a:srgbClr val="33CC33"/>
                  </a:solidFill>
                </a:rPr>
                <a:t>OpenRooms</a:t>
              </a:r>
            </a:p>
          </p:txBody>
        </p:sp>
      </p:grpSp>
      <p:sp>
        <p:nvSpPr>
          <p:cNvPr id="74774" name="Text Box 22">
            <a:extLst>
              <a:ext uri="{FF2B5EF4-FFF2-40B4-BE49-F238E27FC236}">
                <a16:creationId xmlns:a16="http://schemas.microsoft.com/office/drawing/2014/main" id="{23C093F5-2493-EA0A-08B9-E4A6B31A5D85}"/>
              </a:ext>
            </a:extLst>
          </p:cNvPr>
          <p:cNvSpPr txBox="1">
            <a:spLocks noChangeArrowheads="1"/>
          </p:cNvSpPr>
          <p:nvPr/>
        </p:nvSpPr>
        <p:spPr bwMode="auto">
          <a:xfrm>
            <a:off x="4800600" y="2286000"/>
            <a:ext cx="43434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9</a:t>
            </a:r>
            <a:r>
              <a:rPr lang="en-US" altLang="da-DK" b="0">
                <a:sym typeface="CommonBullets" pitchFamily="34" charset="2"/>
              </a:rPr>
              <a:t> 	Notice that OpenRooms now works on two diagrams: on the icon - where the user activates it - and on vwRooms, where it creates the vwRoom window.</a:t>
            </a:r>
          </a:p>
        </p:txBody>
      </p:sp>
      <p:sp>
        <p:nvSpPr>
          <p:cNvPr id="39942" name="Text Box 81">
            <a:extLst>
              <a:ext uri="{FF2B5EF4-FFF2-40B4-BE49-F238E27FC236}">
                <a16:creationId xmlns:a16="http://schemas.microsoft.com/office/drawing/2014/main" id="{05708270-095C-531C-B88E-2F4CBB6A3456}"/>
              </a:ext>
            </a:extLst>
          </p:cNvPr>
          <p:cNvSpPr txBox="1">
            <a:spLocks noChangeArrowheads="1"/>
          </p:cNvSpPr>
          <p:nvPr/>
        </p:nvSpPr>
        <p:spPr bwMode="auto">
          <a:xfrm>
            <a:off x="457200" y="457200"/>
            <a:ext cx="41910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b="0">
                <a:sym typeface="CommonBullets" pitchFamily="34" charset="2"/>
              </a:rPr>
              <a:t> 	Let us look at vwRooms. This window might work like this.</a:t>
            </a:r>
          </a:p>
        </p:txBody>
      </p:sp>
      <p:sp>
        <p:nvSpPr>
          <p:cNvPr id="39943" name="Text Box 82">
            <a:extLst>
              <a:ext uri="{FF2B5EF4-FFF2-40B4-BE49-F238E27FC236}">
                <a16:creationId xmlns:a16="http://schemas.microsoft.com/office/drawing/2014/main" id="{F41A1F6A-A745-95F5-7AE7-BFA3E09186D3}"/>
              </a:ext>
            </a:extLst>
          </p:cNvPr>
          <p:cNvSpPr txBox="1">
            <a:spLocks noChangeArrowheads="1"/>
          </p:cNvSpPr>
          <p:nvPr/>
        </p:nvSpPr>
        <p:spPr bwMode="auto">
          <a:xfrm>
            <a:off x="457200" y="990600"/>
            <a:ext cx="4267200" cy="1643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6</a:t>
            </a:r>
            <a:r>
              <a:rPr lang="en-US" altLang="da-DK" b="0">
                <a:sym typeface="CommonBullets" pitchFamily="34" charset="2"/>
              </a:rPr>
              <a:t> 	The diagram shows that vwRooms can be in two states: iconized (as a little breakfast icon), and open. We need two navigation functions to switch between the states. </a:t>
            </a:r>
          </a:p>
          <a:p>
            <a:pPr>
              <a:spcAft>
                <a:spcPct val="50000"/>
              </a:spcAft>
            </a:pPr>
            <a:r>
              <a:rPr lang="en-US" altLang="da-DK" b="0">
                <a:sym typeface="CommonBullets" pitchFamily="34" charset="2"/>
              </a:rPr>
              <a:t>When open, the user can activate FindRooms, etc., when closed he can only activate OpenRooms.</a:t>
            </a:r>
          </a:p>
        </p:txBody>
      </p:sp>
      <p:sp>
        <p:nvSpPr>
          <p:cNvPr id="39944" name="Text Box 83">
            <a:extLst>
              <a:ext uri="{FF2B5EF4-FFF2-40B4-BE49-F238E27FC236}">
                <a16:creationId xmlns:a16="http://schemas.microsoft.com/office/drawing/2014/main" id="{96B1887A-8459-F0BE-57A1-A243BC49EA55}"/>
              </a:ext>
            </a:extLst>
          </p:cNvPr>
          <p:cNvSpPr txBox="1">
            <a:spLocks noChangeArrowheads="1"/>
          </p:cNvSpPr>
          <p:nvPr/>
        </p:nvSpPr>
        <p:spPr bwMode="auto">
          <a:xfrm>
            <a:off x="4800600" y="457200"/>
            <a:ext cx="4343400" cy="1323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7</a:t>
            </a:r>
            <a:r>
              <a:rPr lang="en-US" altLang="da-DK" b="0">
                <a:sym typeface="CommonBullets" pitchFamily="34" charset="2"/>
              </a:rPr>
              <a:t> 	According to the diagram, the icon disappears when vwRooms open and re-appears when it closes. Completely logical, but sometimes tradition tells us to do it differently - let the icon stay when the vwRooms is open. How could we model this?</a:t>
            </a:r>
          </a:p>
        </p:txBody>
      </p:sp>
      <p:sp>
        <p:nvSpPr>
          <p:cNvPr id="39945" name="Text Box 84">
            <a:extLst>
              <a:ext uri="{FF2B5EF4-FFF2-40B4-BE49-F238E27FC236}">
                <a16:creationId xmlns:a16="http://schemas.microsoft.com/office/drawing/2014/main" id="{A35DDC42-4C38-9EE9-8C18-C18684A42884}"/>
              </a:ext>
            </a:extLst>
          </p:cNvPr>
          <p:cNvSpPr txBox="1">
            <a:spLocks noChangeArrowheads="1"/>
          </p:cNvSpPr>
          <p:nvPr/>
        </p:nvSpPr>
        <p:spPr bwMode="auto">
          <a:xfrm>
            <a:off x="4800600" y="1662113"/>
            <a:ext cx="43434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8</a:t>
            </a:r>
            <a:r>
              <a:rPr lang="en-US" altLang="da-DK" b="0">
                <a:sym typeface="CommonBullets" pitchFamily="34" charset="2"/>
              </a:rPr>
              <a:t> 	The solution is to let the icon and vwRooms have independent lives. Like this.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47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7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5">
            <a:extLst>
              <a:ext uri="{FF2B5EF4-FFF2-40B4-BE49-F238E27FC236}">
                <a16:creationId xmlns:a16="http://schemas.microsoft.com/office/drawing/2014/main" id="{DFB69CC3-00F5-30A8-FCDA-7DAA72AAACF8}"/>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A1DEDF90-30C3-415C-9897-9ACDAAD3FCFF}" type="slidenum">
              <a:rPr lang="en-US" altLang="da-DK" sz="1800" u="sng"/>
              <a:pPr/>
              <a:t>22</a:t>
            </a:fld>
            <a:r>
              <a:rPr lang="da-DK" altLang="da-DK" sz="1800" u="sng"/>
              <a:t>. </a:t>
            </a:r>
            <a:r>
              <a:rPr lang="en-US" altLang="da-DK" sz="1800" u="sng"/>
              <a:t>Function presentation</a:t>
            </a:r>
            <a:endParaRPr lang="en-US" altLang="da-DK" sz="2400" u="sng"/>
          </a:p>
        </p:txBody>
      </p:sp>
      <p:sp>
        <p:nvSpPr>
          <p:cNvPr id="41987" name="Text Box 6">
            <a:extLst>
              <a:ext uri="{FF2B5EF4-FFF2-40B4-BE49-F238E27FC236}">
                <a16:creationId xmlns:a16="http://schemas.microsoft.com/office/drawing/2014/main" id="{C226885D-6794-2629-5715-12F2AA864150}"/>
              </a:ext>
            </a:extLst>
          </p:cNvPr>
          <p:cNvSpPr txBox="1">
            <a:spLocks noChangeArrowheads="1"/>
          </p:cNvSpPr>
          <p:nvPr/>
        </p:nvSpPr>
        <p:spPr bwMode="auto">
          <a:xfrm>
            <a:off x="457200" y="457200"/>
            <a:ext cx="43434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Now we know all the functions, including the navigation functions. It is time to find out how to show them on the screen. Here are some presentation formats that are available on most software platforms (section 7.8 discusses more possibilities).</a:t>
            </a:r>
          </a:p>
        </p:txBody>
      </p:sp>
      <p:grpSp>
        <p:nvGrpSpPr>
          <p:cNvPr id="41988" name="Group 28">
            <a:extLst>
              <a:ext uri="{FF2B5EF4-FFF2-40B4-BE49-F238E27FC236}">
                <a16:creationId xmlns:a16="http://schemas.microsoft.com/office/drawing/2014/main" id="{D73192BB-8E06-DBEE-16A8-58C74433BA91}"/>
              </a:ext>
            </a:extLst>
          </p:cNvPr>
          <p:cNvGrpSpPr>
            <a:grpSpLocks/>
          </p:cNvGrpSpPr>
          <p:nvPr/>
        </p:nvGrpSpPr>
        <p:grpSpPr bwMode="auto">
          <a:xfrm>
            <a:off x="457200" y="1943100"/>
            <a:ext cx="4352925" cy="4610100"/>
            <a:chOff x="288" y="1176"/>
            <a:chExt cx="2742" cy="2904"/>
          </a:xfrm>
        </p:grpSpPr>
        <p:sp>
          <p:nvSpPr>
            <p:cNvPr id="41997" name="AutoShape 2">
              <a:extLst>
                <a:ext uri="{FF2B5EF4-FFF2-40B4-BE49-F238E27FC236}">
                  <a16:creationId xmlns:a16="http://schemas.microsoft.com/office/drawing/2014/main" id="{19081A35-199B-7359-5D8D-96FD886C9A08}"/>
                </a:ext>
              </a:extLst>
            </p:cNvPr>
            <p:cNvSpPr>
              <a:spLocks noChangeArrowheads="1"/>
            </p:cNvSpPr>
            <p:nvPr/>
          </p:nvSpPr>
          <p:spPr bwMode="auto">
            <a:xfrm>
              <a:off x="336" y="1224"/>
              <a:ext cx="568" cy="145"/>
            </a:xfrm>
            <a:prstGeom prst="roundRect">
              <a:avLst>
                <a:gd name="adj" fmla="val 50000"/>
              </a:avLst>
            </a:prstGeom>
            <a:solidFill>
              <a:srgbClr val="DDDDDD"/>
            </a:solidFill>
            <a:ln w="19050">
              <a:solidFill>
                <a:schemeClr val="tx1"/>
              </a:solidFill>
              <a:round/>
              <a:headEnd/>
              <a:tailEnd/>
            </a:ln>
            <a:effectLst/>
            <a:extLst>
              <a:ext uri="{AF507438-7753-43E0-B8FC-AC1667EBCBE1}">
                <a14:hiddenEffects xmlns:a14="http://schemas.microsoft.com/office/drawing/2010/main">
                  <a:effectLst>
                    <a:outerShdw dist="17961" dir="2700000" algn="ctr" rotWithShape="0">
                      <a:schemeClr val="bg2"/>
                    </a:outerShdw>
                  </a:effectLst>
                </a14:hiddenEffects>
              </a:ext>
            </a:extLst>
          </p:spPr>
          <p:txBody>
            <a:bodyPr wrap="none" lIns="18000" tIns="36000" rIns="18000" bIns="36000" anchor="ctr"/>
            <a:lstStyle>
              <a:lvl1pPr>
                <a:tabLst>
                  <a:tab pos="1238250" algn="l"/>
                </a:tabLst>
                <a:defRPr sz="1400" b="1">
                  <a:solidFill>
                    <a:schemeClr val="tx1"/>
                  </a:solidFill>
                  <a:latin typeface="Arial" panose="020B0604020202020204" pitchFamily="34" charset="0"/>
                </a:defRPr>
              </a:lvl1pPr>
              <a:lvl2pPr marL="742950" indent="-285750">
                <a:tabLst>
                  <a:tab pos="1238250" algn="l"/>
                </a:tabLst>
                <a:defRPr sz="1400" b="1">
                  <a:solidFill>
                    <a:schemeClr val="tx1"/>
                  </a:solidFill>
                  <a:latin typeface="Arial" panose="020B0604020202020204" pitchFamily="34" charset="0"/>
                </a:defRPr>
              </a:lvl2pPr>
              <a:lvl3pPr marL="1143000" indent="-228600">
                <a:tabLst>
                  <a:tab pos="1238250" algn="l"/>
                </a:tabLst>
                <a:defRPr sz="1400" b="1">
                  <a:solidFill>
                    <a:schemeClr val="tx1"/>
                  </a:solidFill>
                  <a:latin typeface="Arial" panose="020B0604020202020204" pitchFamily="34" charset="0"/>
                </a:defRPr>
              </a:lvl3pPr>
              <a:lvl4pPr marL="1600200" indent="-228600">
                <a:tabLst>
                  <a:tab pos="1238250" algn="l"/>
                </a:tabLst>
                <a:defRPr sz="1400" b="1">
                  <a:solidFill>
                    <a:schemeClr val="tx1"/>
                  </a:solidFill>
                  <a:latin typeface="Arial" panose="020B0604020202020204" pitchFamily="34" charset="0"/>
                </a:defRPr>
              </a:lvl4pPr>
              <a:lvl5pPr marL="2057400" indent="-228600">
                <a:tabLst>
                  <a:tab pos="12382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9pPr>
            </a:lstStyle>
            <a:p>
              <a:pPr algn="ctr"/>
              <a:r>
                <a:rPr lang="en-GB" altLang="da-DK" sz="1000" noProof="1"/>
                <a:t>Checkin</a:t>
              </a:r>
            </a:p>
          </p:txBody>
        </p:sp>
        <p:pic>
          <p:nvPicPr>
            <p:cNvPr id="41998" name="Picture 3">
              <a:extLst>
                <a:ext uri="{FF2B5EF4-FFF2-40B4-BE49-F238E27FC236}">
                  <a16:creationId xmlns:a16="http://schemas.microsoft.com/office/drawing/2014/main" id="{B8654551-25BF-5C10-4C52-331ECBB79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 y="2466"/>
              <a:ext cx="1680" cy="606"/>
            </a:xfrm>
            <a:prstGeom prst="rect">
              <a:avLst/>
            </a:prstGeom>
            <a:solidFill>
              <a:schemeClr val="hlink"/>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9" name="AutoShape 4">
              <a:extLst>
                <a:ext uri="{FF2B5EF4-FFF2-40B4-BE49-F238E27FC236}">
                  <a16:creationId xmlns:a16="http://schemas.microsoft.com/office/drawing/2014/main" id="{16BE0CC7-3FF9-F17B-0081-41EADA6F6ADF}"/>
                </a:ext>
              </a:extLst>
            </p:cNvPr>
            <p:cNvSpPr>
              <a:spLocks noChangeArrowheads="1"/>
            </p:cNvSpPr>
            <p:nvPr/>
          </p:nvSpPr>
          <p:spPr bwMode="auto">
            <a:xfrm>
              <a:off x="2016" y="2836"/>
              <a:ext cx="497" cy="308"/>
            </a:xfrm>
            <a:prstGeom prst="wedgeRoundRectCallout">
              <a:avLst>
                <a:gd name="adj1" fmla="val -144769"/>
                <a:gd name="adj2" fmla="val -72403"/>
                <a:gd name="adj3" fmla="val 16667"/>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endParaRPr lang="en-US" altLang="da-DK" sz="1200" b="0">
                <a:sym typeface="CommonBullets" pitchFamily="34" charset="2"/>
              </a:endParaRPr>
            </a:p>
            <a:p>
              <a:pPr algn="ctr"/>
              <a:r>
                <a:rPr lang="en-US" altLang="da-DK" sz="1200" b="0">
                  <a:sym typeface="CommonBullets" pitchFamily="34" charset="2"/>
                </a:rPr>
                <a:t>               </a:t>
              </a:r>
              <a:endParaRPr lang="en-US" altLang="da-DK"/>
            </a:p>
          </p:txBody>
        </p:sp>
        <p:sp>
          <p:nvSpPr>
            <p:cNvPr id="42000" name="AutoShape 7">
              <a:extLst>
                <a:ext uri="{FF2B5EF4-FFF2-40B4-BE49-F238E27FC236}">
                  <a16:creationId xmlns:a16="http://schemas.microsoft.com/office/drawing/2014/main" id="{620B681F-2868-DDE8-A39B-76C7F5D87D9C}"/>
                </a:ext>
              </a:extLst>
            </p:cNvPr>
            <p:cNvSpPr>
              <a:spLocks noChangeArrowheads="1"/>
            </p:cNvSpPr>
            <p:nvPr/>
          </p:nvSpPr>
          <p:spPr bwMode="auto">
            <a:xfrm>
              <a:off x="809" y="1176"/>
              <a:ext cx="568" cy="168"/>
            </a:xfrm>
            <a:prstGeom prst="bevel">
              <a:avLst>
                <a:gd name="adj" fmla="val 12500"/>
              </a:avLst>
            </a:prstGeom>
            <a:solidFill>
              <a:srgbClr val="DDDDDD"/>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bg2"/>
                    </a:outerShdw>
                  </a:effectLst>
                </a14:hiddenEffects>
              </a:ext>
            </a:extLst>
          </p:spPr>
          <p:txBody>
            <a:bodyPr wrap="none" lIns="18000" tIns="36000" rIns="18000" bIns="36000" anchor="ctr"/>
            <a:lstStyle>
              <a:lvl1pPr>
                <a:tabLst>
                  <a:tab pos="1238250" algn="l"/>
                </a:tabLst>
                <a:defRPr sz="1400" b="1">
                  <a:solidFill>
                    <a:schemeClr val="tx1"/>
                  </a:solidFill>
                  <a:latin typeface="Arial" panose="020B0604020202020204" pitchFamily="34" charset="0"/>
                </a:defRPr>
              </a:lvl1pPr>
              <a:lvl2pPr marL="742950" indent="-285750">
                <a:tabLst>
                  <a:tab pos="1238250" algn="l"/>
                </a:tabLst>
                <a:defRPr sz="1400" b="1">
                  <a:solidFill>
                    <a:schemeClr val="tx1"/>
                  </a:solidFill>
                  <a:latin typeface="Arial" panose="020B0604020202020204" pitchFamily="34" charset="0"/>
                </a:defRPr>
              </a:lvl2pPr>
              <a:lvl3pPr marL="1143000" indent="-228600">
                <a:tabLst>
                  <a:tab pos="1238250" algn="l"/>
                </a:tabLst>
                <a:defRPr sz="1400" b="1">
                  <a:solidFill>
                    <a:schemeClr val="tx1"/>
                  </a:solidFill>
                  <a:latin typeface="Arial" panose="020B0604020202020204" pitchFamily="34" charset="0"/>
                </a:defRPr>
              </a:lvl3pPr>
              <a:lvl4pPr marL="1600200" indent="-228600">
                <a:tabLst>
                  <a:tab pos="1238250" algn="l"/>
                </a:tabLst>
                <a:defRPr sz="1400" b="1">
                  <a:solidFill>
                    <a:schemeClr val="tx1"/>
                  </a:solidFill>
                  <a:latin typeface="Arial" panose="020B0604020202020204" pitchFamily="34" charset="0"/>
                </a:defRPr>
              </a:lvl4pPr>
              <a:lvl5pPr marL="2057400" indent="-228600">
                <a:tabLst>
                  <a:tab pos="123825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38250" algn="l"/>
                </a:tabLst>
                <a:defRPr sz="1400" b="1">
                  <a:solidFill>
                    <a:schemeClr val="tx1"/>
                  </a:solidFill>
                  <a:latin typeface="Arial" panose="020B0604020202020204" pitchFamily="34" charset="0"/>
                </a:defRPr>
              </a:lvl9pPr>
            </a:lstStyle>
            <a:p>
              <a:pPr algn="ctr"/>
              <a:r>
                <a:rPr lang="en-GB" altLang="da-DK" sz="1000" noProof="1"/>
                <a:t>Checkin   F5</a:t>
              </a:r>
            </a:p>
          </p:txBody>
        </p:sp>
        <p:sp>
          <p:nvSpPr>
            <p:cNvPr id="42001" name="Text Box 8">
              <a:extLst>
                <a:ext uri="{FF2B5EF4-FFF2-40B4-BE49-F238E27FC236}">
                  <a16:creationId xmlns:a16="http://schemas.microsoft.com/office/drawing/2014/main" id="{B4F6396E-E863-C8EE-6126-8C714F088B20}"/>
                </a:ext>
              </a:extLst>
            </p:cNvPr>
            <p:cNvSpPr txBox="1">
              <a:spLocks noChangeArrowheads="1"/>
            </p:cNvSpPr>
            <p:nvPr/>
          </p:nvSpPr>
          <p:spPr bwMode="auto">
            <a:xfrm>
              <a:off x="575" y="1800"/>
              <a:ext cx="1036" cy="454"/>
            </a:xfrm>
            <a:prstGeom prst="rect">
              <a:avLst/>
            </a:prstGeom>
            <a:solidFill>
              <a:srgbClr val="DDDDDD"/>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bg2"/>
                    </a:outerShdw>
                  </a:effectLst>
                </a14:hiddenEffects>
              </a:ext>
            </a:extLst>
          </p:spPr>
          <p:txBody>
            <a:bodyPr wrap="none" tIns="46800" bIns="46800">
              <a:spAutoFit/>
            </a:bodyPr>
            <a:lstStyle>
              <a:lvl1pPr>
                <a:tabLst>
                  <a:tab pos="1244600" algn="l"/>
                </a:tabLst>
                <a:defRPr sz="1400" b="1">
                  <a:solidFill>
                    <a:schemeClr val="tx1"/>
                  </a:solidFill>
                  <a:latin typeface="Arial" panose="020B0604020202020204" pitchFamily="34" charset="0"/>
                </a:defRPr>
              </a:lvl1pPr>
              <a:lvl2pPr marL="742950" indent="-285750">
                <a:tabLst>
                  <a:tab pos="1244600" algn="l"/>
                </a:tabLst>
                <a:defRPr sz="1400" b="1">
                  <a:solidFill>
                    <a:schemeClr val="tx1"/>
                  </a:solidFill>
                  <a:latin typeface="Arial" panose="020B0604020202020204" pitchFamily="34" charset="0"/>
                </a:defRPr>
              </a:lvl2pPr>
              <a:lvl3pPr marL="1143000" indent="-228600">
                <a:tabLst>
                  <a:tab pos="1244600" algn="l"/>
                </a:tabLst>
                <a:defRPr sz="1400" b="1">
                  <a:solidFill>
                    <a:schemeClr val="tx1"/>
                  </a:solidFill>
                  <a:latin typeface="Arial" panose="020B0604020202020204" pitchFamily="34" charset="0"/>
                </a:defRPr>
              </a:lvl3pPr>
              <a:lvl4pPr marL="1600200" indent="-228600">
                <a:tabLst>
                  <a:tab pos="1244600" algn="l"/>
                </a:tabLst>
                <a:defRPr sz="1400" b="1">
                  <a:solidFill>
                    <a:schemeClr val="tx1"/>
                  </a:solidFill>
                  <a:latin typeface="Arial" panose="020B0604020202020204" pitchFamily="34" charset="0"/>
                </a:defRPr>
              </a:lvl4pPr>
              <a:lvl5pPr marL="2057400" indent="-228600">
                <a:tabLst>
                  <a:tab pos="1244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9pPr>
            </a:lstStyle>
            <a:p>
              <a:pPr>
                <a:spcBef>
                  <a:spcPct val="50000"/>
                </a:spcBef>
              </a:pPr>
              <a:r>
                <a:rPr lang="en-GB" altLang="da-DK" sz="1000" noProof="1"/>
                <a:t>Print confirmation	F7</a:t>
              </a:r>
            </a:p>
            <a:p>
              <a:r>
                <a:rPr lang="en-GB" altLang="da-DK" sz="1000" noProof="1"/>
                <a:t>Change room	F8</a:t>
              </a:r>
            </a:p>
            <a:p>
              <a:r>
                <a:rPr lang="en-GB" altLang="da-DK" sz="1000" noProof="1"/>
                <a:t>Cancel stay	F9</a:t>
              </a:r>
            </a:p>
            <a:p>
              <a:r>
                <a:rPr lang="en-GB" altLang="da-DK" sz="1000" noProof="1"/>
                <a:t>Cancel booking	Del</a:t>
              </a:r>
            </a:p>
          </p:txBody>
        </p:sp>
        <p:pic>
          <p:nvPicPr>
            <p:cNvPr id="42002" name="Picture 9">
              <a:extLst>
                <a:ext uri="{FF2B5EF4-FFF2-40B4-BE49-F238E27FC236}">
                  <a16:creationId xmlns:a16="http://schemas.microsoft.com/office/drawing/2014/main" id="{D3F0A451-F2EE-EF1B-351C-C9EE2F5F08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 y="2970"/>
              <a:ext cx="1236" cy="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003" name="Group 10">
              <a:extLst>
                <a:ext uri="{FF2B5EF4-FFF2-40B4-BE49-F238E27FC236}">
                  <a16:creationId xmlns:a16="http://schemas.microsoft.com/office/drawing/2014/main" id="{EC87C299-4A08-6E96-7597-7BBC0C1A3BFD}"/>
                </a:ext>
              </a:extLst>
            </p:cNvPr>
            <p:cNvGrpSpPr>
              <a:grpSpLocks/>
            </p:cNvGrpSpPr>
            <p:nvPr/>
          </p:nvGrpSpPr>
          <p:grpSpPr bwMode="auto">
            <a:xfrm>
              <a:off x="960" y="1509"/>
              <a:ext cx="288" cy="132"/>
              <a:chOff x="960" y="1884"/>
              <a:chExt cx="288" cy="132"/>
            </a:xfrm>
          </p:grpSpPr>
          <p:pic>
            <p:nvPicPr>
              <p:cNvPr id="42010" name="Picture 11">
                <a:extLst>
                  <a:ext uri="{FF2B5EF4-FFF2-40B4-BE49-F238E27FC236}">
                    <a16:creationId xmlns:a16="http://schemas.microsoft.com/office/drawing/2014/main" id="{5C50EFCD-C2EC-D0B4-1415-0DBEBB4223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 y="1884"/>
                <a:ext cx="144" cy="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011" name="Picture 12">
                <a:extLst>
                  <a:ext uri="{FF2B5EF4-FFF2-40B4-BE49-F238E27FC236}">
                    <a16:creationId xmlns:a16="http://schemas.microsoft.com/office/drawing/2014/main" id="{EADEA4D9-02AD-0AE5-6287-B5CA93F0D6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 y="1884"/>
                <a:ext cx="144" cy="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2004" name="Picture 13">
              <a:extLst>
                <a:ext uri="{FF2B5EF4-FFF2-40B4-BE49-F238E27FC236}">
                  <a16:creationId xmlns:a16="http://schemas.microsoft.com/office/drawing/2014/main" id="{DBAFE12D-FB1E-55E2-07E2-30BC61C58D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92497" r="38403"/>
            <a:stretch>
              <a:fillRect/>
            </a:stretch>
          </p:blipFill>
          <p:spPr bwMode="auto">
            <a:xfrm>
              <a:off x="288" y="3816"/>
              <a:ext cx="1610"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005" name="AutoShape 14">
              <a:extLst>
                <a:ext uri="{FF2B5EF4-FFF2-40B4-BE49-F238E27FC236}">
                  <a16:creationId xmlns:a16="http://schemas.microsoft.com/office/drawing/2014/main" id="{AFF46C87-E088-4862-21A8-BA426431E5D8}"/>
                </a:ext>
              </a:extLst>
            </p:cNvPr>
            <p:cNvSpPr>
              <a:spLocks noChangeArrowheads="1"/>
            </p:cNvSpPr>
            <p:nvPr/>
          </p:nvSpPr>
          <p:spPr bwMode="auto">
            <a:xfrm>
              <a:off x="2005" y="3730"/>
              <a:ext cx="1025" cy="308"/>
            </a:xfrm>
            <a:prstGeom prst="wedgeRoundRectCallout">
              <a:avLst>
                <a:gd name="adj1" fmla="val -68731"/>
                <a:gd name="adj2" fmla="val 17208"/>
                <a:gd name="adj3" fmla="val 16667"/>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Function keys, e.g. </a:t>
              </a:r>
            </a:p>
            <a:p>
              <a:pPr algn="ctr"/>
              <a:r>
                <a:rPr lang="en-US" altLang="da-DK" sz="1200" b="0">
                  <a:sym typeface="CommonBullets" pitchFamily="34" charset="2"/>
                </a:rPr>
                <a:t>F2, Esc, Enter, Alt+B</a:t>
              </a:r>
              <a:endParaRPr lang="en-US" altLang="da-DK"/>
            </a:p>
          </p:txBody>
        </p:sp>
        <p:sp>
          <p:nvSpPr>
            <p:cNvPr id="42006" name="AutoShape 15">
              <a:extLst>
                <a:ext uri="{FF2B5EF4-FFF2-40B4-BE49-F238E27FC236}">
                  <a16:creationId xmlns:a16="http://schemas.microsoft.com/office/drawing/2014/main" id="{2FA5CA1E-9602-F275-693E-1A43BBB83821}"/>
                </a:ext>
              </a:extLst>
            </p:cNvPr>
            <p:cNvSpPr>
              <a:spLocks noChangeArrowheads="1"/>
            </p:cNvSpPr>
            <p:nvPr/>
          </p:nvSpPr>
          <p:spPr bwMode="auto">
            <a:xfrm>
              <a:off x="1968" y="2836"/>
              <a:ext cx="592" cy="308"/>
            </a:xfrm>
            <a:prstGeom prst="wedgeRoundRectCallout">
              <a:avLst>
                <a:gd name="adj1" fmla="val -210644"/>
                <a:gd name="adj2" fmla="val 95130"/>
                <a:gd name="adj3" fmla="val 16667"/>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Clicking on </a:t>
              </a:r>
            </a:p>
            <a:p>
              <a:pPr algn="ctr"/>
              <a:r>
                <a:rPr lang="en-US" altLang="da-DK" sz="1200" b="0">
                  <a:sym typeface="CommonBullets" pitchFamily="34" charset="2"/>
                </a:rPr>
                <a:t>texts, etc.</a:t>
              </a:r>
              <a:endParaRPr lang="en-US" altLang="da-DK"/>
            </a:p>
          </p:txBody>
        </p:sp>
        <p:sp>
          <p:nvSpPr>
            <p:cNvPr id="42007" name="AutoShape 16">
              <a:extLst>
                <a:ext uri="{FF2B5EF4-FFF2-40B4-BE49-F238E27FC236}">
                  <a16:creationId xmlns:a16="http://schemas.microsoft.com/office/drawing/2014/main" id="{41DB15AE-8A55-F92C-D421-DE5FB3B88363}"/>
                </a:ext>
              </a:extLst>
            </p:cNvPr>
            <p:cNvSpPr>
              <a:spLocks noChangeArrowheads="1"/>
            </p:cNvSpPr>
            <p:nvPr/>
          </p:nvSpPr>
          <p:spPr bwMode="auto">
            <a:xfrm>
              <a:off x="1872" y="1901"/>
              <a:ext cx="621" cy="183"/>
            </a:xfrm>
            <a:prstGeom prst="wedgeRoundRectCallout">
              <a:avLst>
                <a:gd name="adj1" fmla="val -97986"/>
                <a:gd name="adj2" fmla="val -15574"/>
                <a:gd name="adj3" fmla="val 16667"/>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Menu points</a:t>
              </a:r>
              <a:endParaRPr lang="en-US" altLang="da-DK"/>
            </a:p>
          </p:txBody>
        </p:sp>
        <p:sp>
          <p:nvSpPr>
            <p:cNvPr id="42008" name="AutoShape 17">
              <a:extLst>
                <a:ext uri="{FF2B5EF4-FFF2-40B4-BE49-F238E27FC236}">
                  <a16:creationId xmlns:a16="http://schemas.microsoft.com/office/drawing/2014/main" id="{67DF0A0C-8FAB-F117-3D67-54A26C307798}"/>
                </a:ext>
              </a:extLst>
            </p:cNvPr>
            <p:cNvSpPr>
              <a:spLocks noChangeArrowheads="1"/>
            </p:cNvSpPr>
            <p:nvPr/>
          </p:nvSpPr>
          <p:spPr bwMode="auto">
            <a:xfrm>
              <a:off x="1757" y="1497"/>
              <a:ext cx="307" cy="183"/>
            </a:xfrm>
            <a:prstGeom prst="wedgeRoundRectCallout">
              <a:avLst>
                <a:gd name="adj1" fmla="val -168241"/>
                <a:gd name="adj2" fmla="val -15574"/>
                <a:gd name="adj3" fmla="val 16667"/>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Icons</a:t>
              </a:r>
              <a:endParaRPr lang="en-US" altLang="da-DK"/>
            </a:p>
          </p:txBody>
        </p:sp>
        <p:sp>
          <p:nvSpPr>
            <p:cNvPr id="42009" name="AutoShape 18">
              <a:extLst>
                <a:ext uri="{FF2B5EF4-FFF2-40B4-BE49-F238E27FC236}">
                  <a16:creationId xmlns:a16="http://schemas.microsoft.com/office/drawing/2014/main" id="{9F3466FB-2A00-4BE1-3479-9C77FB7D2A00}"/>
                </a:ext>
              </a:extLst>
            </p:cNvPr>
            <p:cNvSpPr>
              <a:spLocks noChangeArrowheads="1"/>
            </p:cNvSpPr>
            <p:nvPr/>
          </p:nvSpPr>
          <p:spPr bwMode="auto">
            <a:xfrm>
              <a:off x="1680" y="1176"/>
              <a:ext cx="409" cy="183"/>
            </a:xfrm>
            <a:prstGeom prst="wedgeRoundRectCallout">
              <a:avLst>
                <a:gd name="adj1" fmla="val -121333"/>
                <a:gd name="adj2" fmla="val -6829"/>
                <a:gd name="adj3" fmla="val 16667"/>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Buttons</a:t>
              </a:r>
              <a:endParaRPr lang="en-US" altLang="da-DK"/>
            </a:p>
          </p:txBody>
        </p:sp>
      </p:grpSp>
      <p:sp>
        <p:nvSpPr>
          <p:cNvPr id="80915" name="Text Box 19">
            <a:extLst>
              <a:ext uri="{FF2B5EF4-FFF2-40B4-BE49-F238E27FC236}">
                <a16:creationId xmlns:a16="http://schemas.microsoft.com/office/drawing/2014/main" id="{9E343AEA-4F16-83A3-F9AF-AB62ABA6D4DD}"/>
              </a:ext>
            </a:extLst>
          </p:cNvPr>
          <p:cNvSpPr txBox="1">
            <a:spLocks noChangeArrowheads="1"/>
          </p:cNvSpPr>
          <p:nvPr/>
        </p:nvSpPr>
        <p:spPr bwMode="auto">
          <a:xfrm>
            <a:off x="4953000" y="457200"/>
            <a:ext cx="4191000" cy="3132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Each of these formats look slightly different on the platforms. A button is for instance rounded on a Mac, rectangular on MS-Windows, a hyper-link or a fancy design on a web-site. This has little influence on our design, however. The important thing is that all buttons are labeled with a text suggesting what the button does.</a:t>
            </a:r>
          </a:p>
          <a:p>
            <a:pPr>
              <a:spcAft>
                <a:spcPct val="50000"/>
              </a:spcAft>
            </a:pPr>
            <a:r>
              <a:rPr lang="en-US" altLang="da-DK" b="0">
                <a:sym typeface="CommonBullets" pitchFamily="34" charset="2"/>
              </a:rPr>
              <a:t>Should we choose buttons, icons, or what? It depends on the kind of users we have. The most important factor is that high-speed use must be mouse-free. This suggests function keys for all functions, but they take time to learn. How do we combine ease of learning with high-speed use?</a:t>
            </a:r>
          </a:p>
        </p:txBody>
      </p:sp>
      <p:sp>
        <p:nvSpPr>
          <p:cNvPr id="80916" name="Text Box 20">
            <a:extLst>
              <a:ext uri="{FF2B5EF4-FFF2-40B4-BE49-F238E27FC236}">
                <a16:creationId xmlns:a16="http://schemas.microsoft.com/office/drawing/2014/main" id="{6C46BC96-122C-0579-61C0-E43C4E4710EE}"/>
              </a:ext>
            </a:extLst>
          </p:cNvPr>
          <p:cNvSpPr txBox="1">
            <a:spLocks noChangeArrowheads="1"/>
          </p:cNvSpPr>
          <p:nvPr/>
        </p:nvSpPr>
        <p:spPr bwMode="auto">
          <a:xfrm>
            <a:off x="4953000" y="3429000"/>
            <a:ext cx="4191000" cy="1536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One solution is to use buttons and menu points where the corresponding short-cut keys are shown too. This allows the user to start mouse-based and gradually learn the short-cut keys. He will for instance find out that he doesn’t need to click the checkin button but can use F5 instead.</a:t>
            </a:r>
          </a:p>
        </p:txBody>
      </p:sp>
      <p:sp>
        <p:nvSpPr>
          <p:cNvPr id="80917" name="Text Box 21">
            <a:extLst>
              <a:ext uri="{FF2B5EF4-FFF2-40B4-BE49-F238E27FC236}">
                <a16:creationId xmlns:a16="http://schemas.microsoft.com/office/drawing/2014/main" id="{8D35F133-1F8A-E4B1-9488-AEDAA5F84A4B}"/>
              </a:ext>
            </a:extLst>
          </p:cNvPr>
          <p:cNvSpPr txBox="1">
            <a:spLocks noChangeArrowheads="1"/>
          </p:cNvSpPr>
          <p:nvPr/>
        </p:nvSpPr>
        <p:spPr bwMode="auto">
          <a:xfrm>
            <a:off x="4953000" y="4862513"/>
            <a:ext cx="4191000" cy="898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Buttons, however, occupy much screen space. Menu points occupy little space, but are hard to see for the beginner. What about icons?</a:t>
            </a:r>
          </a:p>
        </p:txBody>
      </p:sp>
      <p:sp>
        <p:nvSpPr>
          <p:cNvPr id="80918" name="Text Box 22">
            <a:extLst>
              <a:ext uri="{FF2B5EF4-FFF2-40B4-BE49-F238E27FC236}">
                <a16:creationId xmlns:a16="http://schemas.microsoft.com/office/drawing/2014/main" id="{91CD6A6E-0A6B-850D-CC2A-5665F2D31EF9}"/>
              </a:ext>
            </a:extLst>
          </p:cNvPr>
          <p:cNvSpPr txBox="1">
            <a:spLocks noChangeArrowheads="1"/>
          </p:cNvSpPr>
          <p:nvPr/>
        </p:nvSpPr>
        <p:spPr bwMode="auto">
          <a:xfrm>
            <a:off x="4953000" y="5657850"/>
            <a:ext cx="41910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b="0">
                <a:sym typeface="CommonBullets" pitchFamily="34" charset="2"/>
              </a:rPr>
              <a:t> 	No good in our case. They are visible and occupy little space, but they are rarely intuitive to understand, and they don’t help the user learn the short-cuts. However, they may look nice!</a:t>
            </a:r>
          </a:p>
        </p:txBody>
      </p:sp>
      <p:grpSp>
        <p:nvGrpSpPr>
          <p:cNvPr id="80923" name="Group 27">
            <a:extLst>
              <a:ext uri="{FF2B5EF4-FFF2-40B4-BE49-F238E27FC236}">
                <a16:creationId xmlns:a16="http://schemas.microsoft.com/office/drawing/2014/main" id="{72DDC509-A863-B519-6FD6-088C34F13F20}"/>
              </a:ext>
            </a:extLst>
          </p:cNvPr>
          <p:cNvGrpSpPr>
            <a:grpSpLocks/>
          </p:cNvGrpSpPr>
          <p:nvPr/>
        </p:nvGrpSpPr>
        <p:grpSpPr bwMode="auto">
          <a:xfrm>
            <a:off x="2667000" y="1943100"/>
            <a:ext cx="1290638" cy="1443038"/>
            <a:chOff x="1680" y="1176"/>
            <a:chExt cx="813" cy="909"/>
          </a:xfrm>
        </p:grpSpPr>
        <p:sp>
          <p:nvSpPr>
            <p:cNvPr id="41995" name="AutoShape 23">
              <a:extLst>
                <a:ext uri="{FF2B5EF4-FFF2-40B4-BE49-F238E27FC236}">
                  <a16:creationId xmlns:a16="http://schemas.microsoft.com/office/drawing/2014/main" id="{3329DDD0-514D-8B8B-A4ED-AC9C93F85EF7}"/>
                </a:ext>
              </a:extLst>
            </p:cNvPr>
            <p:cNvSpPr>
              <a:spLocks noChangeArrowheads="1"/>
            </p:cNvSpPr>
            <p:nvPr/>
          </p:nvSpPr>
          <p:spPr bwMode="auto">
            <a:xfrm>
              <a:off x="1680" y="1176"/>
              <a:ext cx="409" cy="183"/>
            </a:xfrm>
            <a:prstGeom prst="wedgeRoundRectCallout">
              <a:avLst>
                <a:gd name="adj1" fmla="val -121333"/>
                <a:gd name="adj2" fmla="val -6829"/>
                <a:gd name="adj3" fmla="val 16667"/>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Buttons</a:t>
              </a:r>
              <a:endParaRPr lang="en-US" altLang="da-DK"/>
            </a:p>
          </p:txBody>
        </p:sp>
        <p:sp>
          <p:nvSpPr>
            <p:cNvPr id="41996" name="AutoShape 24">
              <a:extLst>
                <a:ext uri="{FF2B5EF4-FFF2-40B4-BE49-F238E27FC236}">
                  <a16:creationId xmlns:a16="http://schemas.microsoft.com/office/drawing/2014/main" id="{3E5F1F33-A420-E325-F0AA-360E3AB6A852}"/>
                </a:ext>
              </a:extLst>
            </p:cNvPr>
            <p:cNvSpPr>
              <a:spLocks noChangeArrowheads="1"/>
            </p:cNvSpPr>
            <p:nvPr/>
          </p:nvSpPr>
          <p:spPr bwMode="auto">
            <a:xfrm>
              <a:off x="1872" y="1902"/>
              <a:ext cx="621" cy="183"/>
            </a:xfrm>
            <a:prstGeom prst="wedgeRoundRectCallout">
              <a:avLst>
                <a:gd name="adj1" fmla="val -97986"/>
                <a:gd name="adj2" fmla="val -15574"/>
                <a:gd name="adj3" fmla="val 16667"/>
              </a:avLst>
            </a:prstGeom>
            <a:solidFill>
              <a:srgbClr val="99FF66"/>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b="0">
                  <a:sym typeface="CommonBullets" pitchFamily="34" charset="2"/>
                </a:rPr>
                <a:t>Menu points</a:t>
              </a:r>
              <a:endParaRPr lang="en-US" altLang="da-DK"/>
            </a:p>
          </p:txBody>
        </p:sp>
      </p:grpSp>
      <p:sp>
        <p:nvSpPr>
          <p:cNvPr id="80921" name="AutoShape 25">
            <a:extLst>
              <a:ext uri="{FF2B5EF4-FFF2-40B4-BE49-F238E27FC236}">
                <a16:creationId xmlns:a16="http://schemas.microsoft.com/office/drawing/2014/main" id="{07A38EBC-EEF1-F3C3-E60B-D6CAB0F503A6}"/>
              </a:ext>
            </a:extLst>
          </p:cNvPr>
          <p:cNvSpPr>
            <a:spLocks noChangeArrowheads="1"/>
          </p:cNvSpPr>
          <p:nvPr/>
        </p:nvSpPr>
        <p:spPr bwMode="auto">
          <a:xfrm rot="2700000">
            <a:off x="2747963" y="2311400"/>
            <a:ext cx="571500" cy="571500"/>
          </a:xfrm>
          <a:prstGeom prst="plus">
            <a:avLst>
              <a:gd name="adj" fmla="val 49801"/>
            </a:avLst>
          </a:prstGeom>
          <a:solidFill>
            <a:srgbClr val="FF3300"/>
          </a:solidFill>
          <a:ln w="381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09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80923"/>
                                        </p:tgtEl>
                                        <p:attrNameLst>
                                          <p:attrName>style.visibility</p:attrName>
                                        </p:attrNameLst>
                                      </p:cBhvr>
                                      <p:to>
                                        <p:strVal val="visible"/>
                                      </p:to>
                                    </p:set>
                                    <p:animEffect transition="in" filter="blinds(horizontal)">
                                      <p:cBhvr>
                                        <p:cTn id="11" dur="500"/>
                                        <p:tgtEl>
                                          <p:spTgt spid="80923"/>
                                        </p:tgtEl>
                                      </p:cBhvr>
                                    </p:animEffec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499"/>
                                          </p:stCondLst>
                                        </p:cTn>
                                        <p:tgtEl>
                                          <p:spTgt spid="809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809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80921"/>
                                        </p:tgtEl>
                                        <p:attrNameLst>
                                          <p:attrName>style.visibility</p:attrName>
                                        </p:attrNameLst>
                                      </p:cBhvr>
                                      <p:to>
                                        <p:strVal val="visible"/>
                                      </p:to>
                                    </p:set>
                                    <p:anim calcmode="lin" valueType="num">
                                      <p:cBhvr additive="base">
                                        <p:cTn id="23" dur="500" fill="hold"/>
                                        <p:tgtEl>
                                          <p:spTgt spid="80921"/>
                                        </p:tgtEl>
                                        <p:attrNameLst>
                                          <p:attrName>ppt_x</p:attrName>
                                        </p:attrNameLst>
                                      </p:cBhvr>
                                      <p:tavLst>
                                        <p:tav tm="0">
                                          <p:val>
                                            <p:strVal val="0-#ppt_w/2"/>
                                          </p:val>
                                        </p:tav>
                                        <p:tav tm="100000">
                                          <p:val>
                                            <p:strVal val="#ppt_x"/>
                                          </p:val>
                                        </p:tav>
                                      </p:tavLst>
                                    </p:anim>
                                    <p:anim calcmode="lin" valueType="num">
                                      <p:cBhvr additive="base">
                                        <p:cTn id="24" dur="500" fill="hold"/>
                                        <p:tgtEl>
                                          <p:spTgt spid="80921"/>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80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15" grpId="0" autoUpdateAnimBg="0"/>
      <p:bldP spid="80916" grpId="0" autoUpdateAnimBg="0"/>
      <p:bldP spid="80917" grpId="0" autoUpdateAnimBg="0"/>
      <p:bldP spid="80918" grpId="0" autoUpdateAnimBg="0"/>
      <p:bldP spid="809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C53C4AFE-8E41-271B-9971-6EE0228A2703}"/>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fld id="{1F3B8865-6DBD-4FDF-A927-B8D102576EFD}" type="slidenum">
              <a:rPr lang="en-US" altLang="da-DK" sz="1800" u="sng"/>
              <a:pPr/>
              <a:t>23</a:t>
            </a:fld>
            <a:r>
              <a:rPr lang="da-DK" altLang="da-DK" sz="1800" u="sng"/>
              <a:t>. </a:t>
            </a:r>
            <a:r>
              <a:rPr lang="en-US" altLang="da-DK" sz="1800" u="sng"/>
              <a:t>Hotel system, mockup prototype</a:t>
            </a:r>
            <a:endParaRPr lang="en-US" altLang="da-DK" sz="2400" u="sng"/>
          </a:p>
        </p:txBody>
      </p:sp>
      <p:sp>
        <p:nvSpPr>
          <p:cNvPr id="44035" name="Text Box 3">
            <a:extLst>
              <a:ext uri="{FF2B5EF4-FFF2-40B4-BE49-F238E27FC236}">
                <a16:creationId xmlns:a16="http://schemas.microsoft.com/office/drawing/2014/main" id="{A726BF07-67B8-A9D0-C150-A3832438B519}"/>
              </a:ext>
            </a:extLst>
          </p:cNvPr>
          <p:cNvSpPr txBox="1">
            <a:spLocks noChangeArrowheads="1"/>
          </p:cNvSpPr>
          <p:nvPr/>
        </p:nvSpPr>
        <p:spPr bwMode="auto">
          <a:xfrm>
            <a:off x="457200" y="457200"/>
            <a:ext cx="4800600" cy="27066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The discussion of function presentation helps us decide how to show functions in the hotel system. We know that receptionists become very experienced and fast-working, but there are also temporary staff who have to learn. </a:t>
            </a:r>
          </a:p>
          <a:p>
            <a:pPr>
              <a:spcAft>
                <a:spcPct val="50000"/>
              </a:spcAft>
            </a:pPr>
            <a:r>
              <a:rPr lang="en-US" altLang="da-DK" b="0">
                <a:sym typeface="CommonBullets" pitchFamily="34" charset="2"/>
              </a:rPr>
              <a:t>Conclusion: Use buttons and menu points. There are many functions, so they can not all be buttons since that would take too much screen space. Show the most frequently used functions as buttons, the rarely used ones as menu points. We are now able to make a prototype of the user interface. Here is part of a prototype for the hotel.</a:t>
            </a:r>
          </a:p>
        </p:txBody>
      </p:sp>
      <p:grpSp>
        <p:nvGrpSpPr>
          <p:cNvPr id="78891" name="Group 43">
            <a:extLst>
              <a:ext uri="{FF2B5EF4-FFF2-40B4-BE49-F238E27FC236}">
                <a16:creationId xmlns:a16="http://schemas.microsoft.com/office/drawing/2014/main" id="{1F67CBDA-E28C-E678-DFDE-1C95D514D782}"/>
              </a:ext>
            </a:extLst>
          </p:cNvPr>
          <p:cNvGrpSpPr>
            <a:grpSpLocks/>
          </p:cNvGrpSpPr>
          <p:nvPr/>
        </p:nvGrpSpPr>
        <p:grpSpPr bwMode="auto">
          <a:xfrm>
            <a:off x="533400" y="3117850"/>
            <a:ext cx="8839200" cy="4044950"/>
            <a:chOff x="336" y="1872"/>
            <a:chExt cx="5568" cy="2548"/>
          </a:xfrm>
        </p:grpSpPr>
        <p:grpSp>
          <p:nvGrpSpPr>
            <p:cNvPr id="44038" name="Group 41">
              <a:extLst>
                <a:ext uri="{FF2B5EF4-FFF2-40B4-BE49-F238E27FC236}">
                  <a16:creationId xmlns:a16="http://schemas.microsoft.com/office/drawing/2014/main" id="{0A39B033-F473-F3FF-52E7-13A87C526B5C}"/>
                </a:ext>
              </a:extLst>
            </p:cNvPr>
            <p:cNvGrpSpPr>
              <a:grpSpLocks/>
            </p:cNvGrpSpPr>
            <p:nvPr/>
          </p:nvGrpSpPr>
          <p:grpSpPr bwMode="auto">
            <a:xfrm>
              <a:off x="336" y="1880"/>
              <a:ext cx="5568" cy="336"/>
              <a:chOff x="336" y="1880"/>
              <a:chExt cx="5568" cy="336"/>
            </a:xfrm>
          </p:grpSpPr>
          <p:sp>
            <p:nvSpPr>
              <p:cNvPr id="44066" name="Rectangle 35">
                <a:extLst>
                  <a:ext uri="{FF2B5EF4-FFF2-40B4-BE49-F238E27FC236}">
                    <a16:creationId xmlns:a16="http://schemas.microsoft.com/office/drawing/2014/main" id="{E60960B0-EFFD-99A9-C0DD-D3276CC30231}"/>
                  </a:ext>
                </a:extLst>
              </p:cNvPr>
              <p:cNvSpPr>
                <a:spLocks noChangeArrowheads="1"/>
              </p:cNvSpPr>
              <p:nvPr/>
            </p:nvSpPr>
            <p:spPr bwMode="auto">
              <a:xfrm>
                <a:off x="336" y="2064"/>
                <a:ext cx="5568" cy="144"/>
              </a:xfrm>
              <a:prstGeom prst="rect">
                <a:avLst/>
              </a:prstGeom>
              <a:solidFill>
                <a:srgbClr val="DDDDDD"/>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67" name="Rectangle 32">
                <a:extLst>
                  <a:ext uri="{FF2B5EF4-FFF2-40B4-BE49-F238E27FC236}">
                    <a16:creationId xmlns:a16="http://schemas.microsoft.com/office/drawing/2014/main" id="{FFA62518-B41B-206E-16A8-9D287FB5AC2E}"/>
                  </a:ext>
                </a:extLst>
              </p:cNvPr>
              <p:cNvSpPr>
                <a:spLocks noChangeArrowheads="1"/>
              </p:cNvSpPr>
              <p:nvPr/>
            </p:nvSpPr>
            <p:spPr bwMode="auto">
              <a:xfrm>
                <a:off x="336" y="1880"/>
                <a:ext cx="5568" cy="192"/>
              </a:xfrm>
              <a:prstGeom prst="rect">
                <a:avLst/>
              </a:prstGeom>
              <a:solidFill>
                <a:schemeClr val="folHlink"/>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68" name="Line 33">
                <a:extLst>
                  <a:ext uri="{FF2B5EF4-FFF2-40B4-BE49-F238E27FC236}">
                    <a16:creationId xmlns:a16="http://schemas.microsoft.com/office/drawing/2014/main" id="{8C7F5B74-85B4-90BA-B7F0-441D453E12EE}"/>
                  </a:ext>
                </a:extLst>
              </p:cNvPr>
              <p:cNvSpPr>
                <a:spLocks noChangeShapeType="1"/>
              </p:cNvSpPr>
              <p:nvPr/>
            </p:nvSpPr>
            <p:spPr bwMode="auto">
              <a:xfrm>
                <a:off x="336" y="2064"/>
                <a:ext cx="55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sp>
            <p:nvSpPr>
              <p:cNvPr id="44069" name="Line 34">
                <a:extLst>
                  <a:ext uri="{FF2B5EF4-FFF2-40B4-BE49-F238E27FC236}">
                    <a16:creationId xmlns:a16="http://schemas.microsoft.com/office/drawing/2014/main" id="{456521B3-EAB5-E25B-C4F3-351984A9467C}"/>
                  </a:ext>
                </a:extLst>
              </p:cNvPr>
              <p:cNvSpPr>
                <a:spLocks noChangeShapeType="1"/>
              </p:cNvSpPr>
              <p:nvPr/>
            </p:nvSpPr>
            <p:spPr bwMode="auto">
              <a:xfrm>
                <a:off x="336" y="2216"/>
                <a:ext cx="55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grpSp>
        <p:grpSp>
          <p:nvGrpSpPr>
            <p:cNvPr id="44039" name="Group 37">
              <a:extLst>
                <a:ext uri="{FF2B5EF4-FFF2-40B4-BE49-F238E27FC236}">
                  <a16:creationId xmlns:a16="http://schemas.microsoft.com/office/drawing/2014/main" id="{95694698-B413-ACA7-36C9-CC4A3B172B23}"/>
                </a:ext>
              </a:extLst>
            </p:cNvPr>
            <p:cNvGrpSpPr>
              <a:grpSpLocks/>
            </p:cNvGrpSpPr>
            <p:nvPr/>
          </p:nvGrpSpPr>
          <p:grpSpPr bwMode="auto">
            <a:xfrm>
              <a:off x="720" y="2448"/>
              <a:ext cx="4368" cy="1680"/>
              <a:chOff x="336" y="2448"/>
              <a:chExt cx="4368" cy="1680"/>
            </a:xfrm>
          </p:grpSpPr>
          <p:sp>
            <p:nvSpPr>
              <p:cNvPr id="44042" name="Rectangle 30">
                <a:extLst>
                  <a:ext uri="{FF2B5EF4-FFF2-40B4-BE49-F238E27FC236}">
                    <a16:creationId xmlns:a16="http://schemas.microsoft.com/office/drawing/2014/main" id="{A04D3AAB-6E98-AE3D-B53A-45AD31B6F101}"/>
                  </a:ext>
                </a:extLst>
              </p:cNvPr>
              <p:cNvSpPr>
                <a:spLocks noChangeArrowheads="1"/>
              </p:cNvSpPr>
              <p:nvPr/>
            </p:nvSpPr>
            <p:spPr bwMode="auto">
              <a:xfrm>
                <a:off x="336" y="2448"/>
                <a:ext cx="4368" cy="192"/>
              </a:xfrm>
              <a:prstGeom prst="rect">
                <a:avLst/>
              </a:prstGeom>
              <a:solidFill>
                <a:schemeClr val="folHlink"/>
              </a:solidFill>
              <a:ln>
                <a:noFill/>
              </a:ln>
              <a:effectLst/>
              <a:extLs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43" name="Text Box 6">
                <a:extLst>
                  <a:ext uri="{FF2B5EF4-FFF2-40B4-BE49-F238E27FC236}">
                    <a16:creationId xmlns:a16="http://schemas.microsoft.com/office/drawing/2014/main" id="{6B9D42E3-B7D0-459D-D86D-0FA02DC0C70E}"/>
                  </a:ext>
                </a:extLst>
              </p:cNvPr>
              <p:cNvSpPr txBox="1">
                <a:spLocks noChangeAspect="1" noChangeArrowheads="1"/>
              </p:cNvSpPr>
              <p:nvPr/>
            </p:nvSpPr>
            <p:spPr bwMode="auto">
              <a:xfrm>
                <a:off x="336" y="2448"/>
                <a:ext cx="4368" cy="168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36000" rIns="144000"/>
              <a:lstStyle>
                <a:lvl1pPr>
                  <a:tabLst>
                    <a:tab pos="762000" algn="l"/>
                    <a:tab pos="2387600" algn="l"/>
                    <a:tab pos="3340100" algn="l"/>
                    <a:tab pos="4102100" algn="l"/>
                  </a:tabLst>
                  <a:defRPr sz="1400" b="1">
                    <a:solidFill>
                      <a:schemeClr val="tx1"/>
                    </a:solidFill>
                    <a:latin typeface="Arial" panose="020B0604020202020204" pitchFamily="34" charset="0"/>
                  </a:defRPr>
                </a:lvl1pPr>
                <a:lvl2pPr marL="742950" indent="-285750">
                  <a:tabLst>
                    <a:tab pos="762000" algn="l"/>
                    <a:tab pos="2387600" algn="l"/>
                    <a:tab pos="3340100" algn="l"/>
                    <a:tab pos="4102100" algn="l"/>
                  </a:tabLst>
                  <a:defRPr sz="1400" b="1">
                    <a:solidFill>
                      <a:schemeClr val="tx1"/>
                    </a:solidFill>
                    <a:latin typeface="Arial" panose="020B0604020202020204" pitchFamily="34" charset="0"/>
                  </a:defRPr>
                </a:lvl2pPr>
                <a:lvl3pPr marL="1143000" indent="-228600">
                  <a:tabLst>
                    <a:tab pos="762000" algn="l"/>
                    <a:tab pos="2387600" algn="l"/>
                    <a:tab pos="3340100" algn="l"/>
                    <a:tab pos="4102100" algn="l"/>
                  </a:tabLst>
                  <a:defRPr sz="1400" b="1">
                    <a:solidFill>
                      <a:schemeClr val="tx1"/>
                    </a:solidFill>
                    <a:latin typeface="Arial" panose="020B0604020202020204" pitchFamily="34" charset="0"/>
                  </a:defRPr>
                </a:lvl3pPr>
                <a:lvl4pPr marL="1600200" indent="-228600">
                  <a:tabLst>
                    <a:tab pos="762000" algn="l"/>
                    <a:tab pos="2387600" algn="l"/>
                    <a:tab pos="3340100" algn="l"/>
                    <a:tab pos="4102100" algn="l"/>
                  </a:tabLst>
                  <a:defRPr sz="1400" b="1">
                    <a:solidFill>
                      <a:schemeClr val="tx1"/>
                    </a:solidFill>
                    <a:latin typeface="Arial" panose="020B0604020202020204" pitchFamily="34" charset="0"/>
                  </a:defRPr>
                </a:lvl4pPr>
                <a:lvl5pPr marL="2057400" indent="-228600">
                  <a:tabLst>
                    <a:tab pos="762000" algn="l"/>
                    <a:tab pos="2387600" algn="l"/>
                    <a:tab pos="3340100" algn="l"/>
                    <a:tab pos="410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9pPr>
              </a:lstStyle>
              <a:p>
                <a:pPr>
                  <a:spcAft>
                    <a:spcPct val="50000"/>
                  </a:spcAft>
                </a:pPr>
                <a:r>
                  <a:rPr lang="en-GB" altLang="da-DK" sz="1200" noProof="1"/>
                  <a:t>Find guest</a:t>
                </a:r>
              </a:p>
              <a:p>
                <a:r>
                  <a:rPr lang="en-GB" altLang="da-DK" sz="1200" noProof="1"/>
                  <a:t>Search guest from	</a:t>
                </a:r>
                <a:endParaRPr lang="en-GB" altLang="da-DK" sz="1200" b="0" noProof="1"/>
              </a:p>
              <a:p>
                <a:pPr>
                  <a:spcBef>
                    <a:spcPct val="30000"/>
                  </a:spcBef>
                </a:pPr>
                <a:r>
                  <a:rPr lang="en-GB" altLang="da-DK" sz="1200" noProof="1"/>
                  <a:t>Name</a:t>
                </a:r>
                <a:r>
                  <a:rPr lang="en-GB" altLang="da-DK" sz="1200" b="0" noProof="1"/>
                  <a:t>	(any)	</a:t>
                </a:r>
                <a:r>
                  <a:rPr lang="en-GB" altLang="da-DK" sz="1200" noProof="1"/>
                  <a:t>Stay No.	</a:t>
                </a:r>
                <a:r>
                  <a:rPr lang="en-GB" altLang="da-DK" sz="1200" b="0" noProof="1"/>
                  <a:t>(any)</a:t>
                </a:r>
              </a:p>
              <a:p>
                <a:pPr>
                  <a:spcBef>
                    <a:spcPct val="30000"/>
                  </a:spcBef>
                </a:pPr>
                <a:r>
                  <a:rPr lang="en-GB" altLang="da-DK" sz="1200" noProof="1"/>
                  <a:t>Phone</a:t>
                </a:r>
                <a:r>
                  <a:rPr lang="en-GB" altLang="da-DK" sz="1200" b="0" noProof="1"/>
                  <a:t>	(any)</a:t>
                </a:r>
                <a:r>
                  <a:rPr lang="en-GB" altLang="da-DK" sz="1200" noProof="1"/>
                  <a:t>	Room No.</a:t>
                </a:r>
                <a:r>
                  <a:rPr lang="en-GB" altLang="da-DK" sz="1200" b="0" noProof="1"/>
                  <a:t>	(any)</a:t>
                </a:r>
              </a:p>
              <a:p>
                <a:pPr>
                  <a:spcBef>
                    <a:spcPct val="30000"/>
                  </a:spcBef>
                </a:pPr>
                <a:r>
                  <a:rPr lang="en-GB" altLang="da-DK" sz="1200" noProof="1"/>
                  <a:t>Date	</a:t>
                </a:r>
                <a:r>
                  <a:rPr lang="en-GB" altLang="da-DK" sz="1200" b="0" noProof="1"/>
                  <a:t>28-08-2002			</a:t>
                </a:r>
              </a:p>
            </p:txBody>
          </p:sp>
          <p:sp>
            <p:nvSpPr>
              <p:cNvPr id="44044" name="AutoShape 7">
                <a:extLst>
                  <a:ext uri="{FF2B5EF4-FFF2-40B4-BE49-F238E27FC236}">
                    <a16:creationId xmlns:a16="http://schemas.microsoft.com/office/drawing/2014/main" id="{D40159DE-ADB6-BD60-0F60-9DA4073D7334}"/>
                  </a:ext>
                </a:extLst>
              </p:cNvPr>
              <p:cNvSpPr>
                <a:spLocks noChangeAspect="1" noChangeArrowheads="1"/>
              </p:cNvSpPr>
              <p:nvPr/>
            </p:nvSpPr>
            <p:spPr bwMode="auto">
              <a:xfrm>
                <a:off x="3024" y="2691"/>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Find guest	F2</a:t>
                </a:r>
                <a:endParaRPr lang="en-GB" altLang="da-DK" b="0" noProof="1"/>
              </a:p>
            </p:txBody>
          </p:sp>
          <p:sp>
            <p:nvSpPr>
              <p:cNvPr id="44045" name="Rectangle 9">
                <a:extLst>
                  <a:ext uri="{FF2B5EF4-FFF2-40B4-BE49-F238E27FC236}">
                    <a16:creationId xmlns:a16="http://schemas.microsoft.com/office/drawing/2014/main" id="{A768130B-BBE4-527C-585C-281A5647496B}"/>
                  </a:ext>
                </a:extLst>
              </p:cNvPr>
              <p:cNvSpPr>
                <a:spLocks noChangeAspect="1" noChangeArrowheads="1"/>
              </p:cNvSpPr>
              <p:nvPr/>
            </p:nvSpPr>
            <p:spPr bwMode="auto">
              <a:xfrm>
                <a:off x="387" y="3492"/>
                <a:ext cx="3693" cy="58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46" name="Line 10">
                <a:extLst>
                  <a:ext uri="{FF2B5EF4-FFF2-40B4-BE49-F238E27FC236}">
                    <a16:creationId xmlns:a16="http://schemas.microsoft.com/office/drawing/2014/main" id="{A4AEABA5-95F0-549A-2ABF-85AE93C0E3B9}"/>
                  </a:ext>
                </a:extLst>
              </p:cNvPr>
              <p:cNvSpPr>
                <a:spLocks noChangeAspect="1" noChangeShapeType="1"/>
              </p:cNvSpPr>
              <p:nvPr/>
            </p:nvSpPr>
            <p:spPr bwMode="auto">
              <a:xfrm>
                <a:off x="2063" y="3492"/>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44047" name="Line 11">
                <a:extLst>
                  <a:ext uri="{FF2B5EF4-FFF2-40B4-BE49-F238E27FC236}">
                    <a16:creationId xmlns:a16="http://schemas.microsoft.com/office/drawing/2014/main" id="{F30391EA-1C6E-5AB5-F12A-106257263870}"/>
                  </a:ext>
                </a:extLst>
              </p:cNvPr>
              <p:cNvSpPr>
                <a:spLocks noChangeAspect="1" noChangeShapeType="1"/>
              </p:cNvSpPr>
              <p:nvPr/>
            </p:nvSpPr>
            <p:spPr bwMode="auto">
              <a:xfrm>
                <a:off x="2639" y="3492"/>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44048" name="Line 12">
                <a:extLst>
                  <a:ext uri="{FF2B5EF4-FFF2-40B4-BE49-F238E27FC236}">
                    <a16:creationId xmlns:a16="http://schemas.microsoft.com/office/drawing/2014/main" id="{9D1401DD-FE58-C8AD-7D66-34973693B978}"/>
                  </a:ext>
                </a:extLst>
              </p:cNvPr>
              <p:cNvSpPr>
                <a:spLocks noChangeAspect="1" noChangeShapeType="1"/>
              </p:cNvSpPr>
              <p:nvPr/>
            </p:nvSpPr>
            <p:spPr bwMode="auto">
              <a:xfrm>
                <a:off x="3255" y="3492"/>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nvGrpSpPr>
              <p:cNvPr id="44049" name="Group 36">
                <a:extLst>
                  <a:ext uri="{FF2B5EF4-FFF2-40B4-BE49-F238E27FC236}">
                    <a16:creationId xmlns:a16="http://schemas.microsoft.com/office/drawing/2014/main" id="{D11DA59B-9B77-39ED-9250-6E4EE41C39F0}"/>
                  </a:ext>
                </a:extLst>
              </p:cNvPr>
              <p:cNvGrpSpPr>
                <a:grpSpLocks/>
              </p:cNvGrpSpPr>
              <p:nvPr/>
            </p:nvGrpSpPr>
            <p:grpSpPr bwMode="auto">
              <a:xfrm>
                <a:off x="768" y="2791"/>
                <a:ext cx="2064" cy="459"/>
                <a:chOff x="768" y="2807"/>
                <a:chExt cx="2064" cy="459"/>
              </a:xfrm>
            </p:grpSpPr>
            <p:sp>
              <p:nvSpPr>
                <p:cNvPr id="44058" name="AutoShape 8">
                  <a:extLst>
                    <a:ext uri="{FF2B5EF4-FFF2-40B4-BE49-F238E27FC236}">
                      <a16:creationId xmlns:a16="http://schemas.microsoft.com/office/drawing/2014/main" id="{30D925EB-2C05-D712-A006-5FF1BD1DA801}"/>
                    </a:ext>
                  </a:extLst>
                </p:cNvPr>
                <p:cNvSpPr>
                  <a:spLocks noChangeAspect="1" noChangeArrowheads="1"/>
                </p:cNvSpPr>
                <p:nvPr/>
              </p:nvSpPr>
              <p:spPr bwMode="auto">
                <a:xfrm flipV="1">
                  <a:off x="1484" y="3133"/>
                  <a:ext cx="74" cy="74"/>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59" name="Rectangle 13">
                  <a:extLst>
                    <a:ext uri="{FF2B5EF4-FFF2-40B4-BE49-F238E27FC236}">
                      <a16:creationId xmlns:a16="http://schemas.microsoft.com/office/drawing/2014/main" id="{F71535DA-F18F-F2A0-E0EF-619067A8492A}"/>
                    </a:ext>
                  </a:extLst>
                </p:cNvPr>
                <p:cNvSpPr>
                  <a:spLocks noChangeAspect="1" noChangeArrowheads="1"/>
                </p:cNvSpPr>
                <p:nvPr/>
              </p:nvSpPr>
              <p:spPr bwMode="auto">
                <a:xfrm>
                  <a:off x="768" y="2815"/>
                  <a:ext cx="987" cy="282"/>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60" name="Rectangle 14">
                  <a:extLst>
                    <a:ext uri="{FF2B5EF4-FFF2-40B4-BE49-F238E27FC236}">
                      <a16:creationId xmlns:a16="http://schemas.microsoft.com/office/drawing/2014/main" id="{B97D9E72-0E7A-DD4C-4683-650B417CBDD1}"/>
                    </a:ext>
                  </a:extLst>
                </p:cNvPr>
                <p:cNvSpPr>
                  <a:spLocks noChangeAspect="1" noChangeArrowheads="1"/>
                </p:cNvSpPr>
                <p:nvPr/>
              </p:nvSpPr>
              <p:spPr bwMode="auto">
                <a:xfrm>
                  <a:off x="768" y="3094"/>
                  <a:ext cx="818" cy="17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61" name="Line 15">
                  <a:extLst>
                    <a:ext uri="{FF2B5EF4-FFF2-40B4-BE49-F238E27FC236}">
                      <a16:creationId xmlns:a16="http://schemas.microsoft.com/office/drawing/2014/main" id="{C85E7D09-0C93-C095-7EDE-74EAC5BF7448}"/>
                    </a:ext>
                  </a:extLst>
                </p:cNvPr>
                <p:cNvSpPr>
                  <a:spLocks noChangeAspect="1" noChangeShapeType="1"/>
                </p:cNvSpPr>
                <p:nvPr/>
              </p:nvSpPr>
              <p:spPr bwMode="auto">
                <a:xfrm>
                  <a:off x="1461" y="3096"/>
                  <a:ext cx="0" cy="17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44062" name="Line 16">
                  <a:extLst>
                    <a:ext uri="{FF2B5EF4-FFF2-40B4-BE49-F238E27FC236}">
                      <a16:creationId xmlns:a16="http://schemas.microsoft.com/office/drawing/2014/main" id="{1489AB4E-5C63-2D26-5EE8-C2C30694EB26}"/>
                    </a:ext>
                  </a:extLst>
                </p:cNvPr>
                <p:cNvSpPr>
                  <a:spLocks noChangeAspect="1" noChangeShapeType="1"/>
                </p:cNvSpPr>
                <p:nvPr/>
              </p:nvSpPr>
              <p:spPr bwMode="auto">
                <a:xfrm>
                  <a:off x="768" y="2959"/>
                  <a:ext cx="987" cy="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grpSp>
              <p:nvGrpSpPr>
                <p:cNvPr id="44063" name="Group 17">
                  <a:extLst>
                    <a:ext uri="{FF2B5EF4-FFF2-40B4-BE49-F238E27FC236}">
                      <a16:creationId xmlns:a16="http://schemas.microsoft.com/office/drawing/2014/main" id="{1A262A32-1ECF-8B7A-4915-9D5A4E8D190D}"/>
                    </a:ext>
                  </a:extLst>
                </p:cNvPr>
                <p:cNvGrpSpPr>
                  <a:grpSpLocks/>
                </p:cNvGrpSpPr>
                <p:nvPr/>
              </p:nvGrpSpPr>
              <p:grpSpPr bwMode="auto">
                <a:xfrm>
                  <a:off x="2419" y="2807"/>
                  <a:ext cx="413" cy="313"/>
                  <a:chOff x="2976" y="728"/>
                  <a:chExt cx="461" cy="313"/>
                </a:xfrm>
              </p:grpSpPr>
              <p:sp>
                <p:nvSpPr>
                  <p:cNvPr id="44064" name="Rectangle 18">
                    <a:extLst>
                      <a:ext uri="{FF2B5EF4-FFF2-40B4-BE49-F238E27FC236}">
                        <a16:creationId xmlns:a16="http://schemas.microsoft.com/office/drawing/2014/main" id="{543A5134-2B47-C220-525A-1E16D0C87CAB}"/>
                      </a:ext>
                    </a:extLst>
                  </p:cNvPr>
                  <p:cNvSpPr>
                    <a:spLocks noChangeAspect="1" noChangeArrowheads="1"/>
                  </p:cNvSpPr>
                  <p:nvPr/>
                </p:nvSpPr>
                <p:spPr bwMode="auto">
                  <a:xfrm>
                    <a:off x="2976" y="728"/>
                    <a:ext cx="461" cy="31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a-DK" altLang="da-DK"/>
                  </a:p>
                </p:txBody>
              </p:sp>
              <p:sp>
                <p:nvSpPr>
                  <p:cNvPr id="44065" name="Line 19">
                    <a:extLst>
                      <a:ext uri="{FF2B5EF4-FFF2-40B4-BE49-F238E27FC236}">
                        <a16:creationId xmlns:a16="http://schemas.microsoft.com/office/drawing/2014/main" id="{03B350E4-44FA-A155-BCAE-E5BA2A6DA00C}"/>
                      </a:ext>
                    </a:extLst>
                  </p:cNvPr>
                  <p:cNvSpPr>
                    <a:spLocks noChangeAspect="1" noChangeShapeType="1"/>
                  </p:cNvSpPr>
                  <p:nvPr/>
                </p:nvSpPr>
                <p:spPr bwMode="auto">
                  <a:xfrm>
                    <a:off x="2976" y="881"/>
                    <a:ext cx="46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sp>
            <p:nvSpPr>
              <p:cNvPr id="44050" name="Text Box 20">
                <a:extLst>
                  <a:ext uri="{FF2B5EF4-FFF2-40B4-BE49-F238E27FC236}">
                    <a16:creationId xmlns:a16="http://schemas.microsoft.com/office/drawing/2014/main" id="{7CEB1D2B-533B-98FF-9EA2-1FEB09A94322}"/>
                  </a:ext>
                </a:extLst>
              </p:cNvPr>
              <p:cNvSpPr txBox="1">
                <a:spLocks noChangeAspect="1" noChangeArrowheads="1"/>
              </p:cNvSpPr>
              <p:nvPr/>
            </p:nvSpPr>
            <p:spPr bwMode="auto">
              <a:xfrm>
                <a:off x="336" y="3312"/>
                <a:ext cx="3840" cy="67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4000" tIns="108000" rIns="144000">
                <a:spAutoFit/>
              </a:bodyPr>
              <a:lstStyle>
                <a:lvl1pPr>
                  <a:tabLst>
                    <a:tab pos="762000" algn="l"/>
                    <a:tab pos="2667000" algn="l"/>
                    <a:tab pos="3619500" algn="l"/>
                    <a:tab pos="4572000" algn="l"/>
                    <a:tab pos="5334000" algn="l"/>
                  </a:tabLst>
                  <a:defRPr sz="1400" b="1">
                    <a:solidFill>
                      <a:schemeClr val="tx1"/>
                    </a:solidFill>
                    <a:latin typeface="Arial" panose="020B0604020202020204" pitchFamily="34" charset="0"/>
                  </a:defRPr>
                </a:lvl1pPr>
                <a:lvl2pPr marL="742950" indent="-285750">
                  <a:tabLst>
                    <a:tab pos="762000" algn="l"/>
                    <a:tab pos="2667000" algn="l"/>
                    <a:tab pos="3619500" algn="l"/>
                    <a:tab pos="4572000" algn="l"/>
                    <a:tab pos="5334000" algn="l"/>
                  </a:tabLst>
                  <a:defRPr sz="1400" b="1">
                    <a:solidFill>
                      <a:schemeClr val="tx1"/>
                    </a:solidFill>
                    <a:latin typeface="Arial" panose="020B0604020202020204" pitchFamily="34" charset="0"/>
                  </a:defRPr>
                </a:lvl2pPr>
                <a:lvl3pPr marL="1143000" indent="-228600">
                  <a:tabLst>
                    <a:tab pos="762000" algn="l"/>
                    <a:tab pos="2667000" algn="l"/>
                    <a:tab pos="3619500" algn="l"/>
                    <a:tab pos="4572000" algn="l"/>
                    <a:tab pos="5334000" algn="l"/>
                  </a:tabLst>
                  <a:defRPr sz="1400" b="1">
                    <a:solidFill>
                      <a:schemeClr val="tx1"/>
                    </a:solidFill>
                    <a:latin typeface="Arial" panose="020B0604020202020204" pitchFamily="34" charset="0"/>
                  </a:defRPr>
                </a:lvl3pPr>
                <a:lvl4pPr marL="1600200" indent="-228600">
                  <a:tabLst>
                    <a:tab pos="762000" algn="l"/>
                    <a:tab pos="2667000" algn="l"/>
                    <a:tab pos="3619500" algn="l"/>
                    <a:tab pos="4572000" algn="l"/>
                    <a:tab pos="5334000" algn="l"/>
                  </a:tabLst>
                  <a:defRPr sz="1400" b="1">
                    <a:solidFill>
                      <a:schemeClr val="tx1"/>
                    </a:solidFill>
                    <a:latin typeface="Arial" panose="020B0604020202020204" pitchFamily="34" charset="0"/>
                  </a:defRPr>
                </a:lvl4pPr>
                <a:lvl5pPr marL="2057400" indent="-228600">
                  <a:tabLst>
                    <a:tab pos="762000" algn="l"/>
                    <a:tab pos="2667000" algn="l"/>
                    <a:tab pos="3619500" algn="l"/>
                    <a:tab pos="4572000" algn="l"/>
                    <a:tab pos="5334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762000" algn="l"/>
                    <a:tab pos="2667000" algn="l"/>
                    <a:tab pos="3619500" algn="l"/>
                    <a:tab pos="4572000" algn="l"/>
                    <a:tab pos="5334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762000" algn="l"/>
                    <a:tab pos="2667000" algn="l"/>
                    <a:tab pos="3619500" algn="l"/>
                    <a:tab pos="4572000" algn="l"/>
                    <a:tab pos="5334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762000" algn="l"/>
                    <a:tab pos="2667000" algn="l"/>
                    <a:tab pos="3619500" algn="l"/>
                    <a:tab pos="4572000" algn="l"/>
                    <a:tab pos="5334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762000" algn="l"/>
                    <a:tab pos="2667000" algn="l"/>
                    <a:tab pos="3619500" algn="l"/>
                    <a:tab pos="4572000" algn="l"/>
                    <a:tab pos="5334000" algn="l"/>
                  </a:tabLst>
                  <a:defRPr sz="1400" b="1">
                    <a:solidFill>
                      <a:schemeClr val="tx1"/>
                    </a:solidFill>
                    <a:latin typeface="Arial" panose="020B0604020202020204" pitchFamily="34" charset="0"/>
                  </a:defRPr>
                </a:lvl9pPr>
              </a:lstStyle>
              <a:p>
                <a:r>
                  <a:rPr lang="en-GB" altLang="da-DK" sz="1200" noProof="1"/>
                  <a:t>Guest		Phone	Arrival	Room#	Stay#</a:t>
                </a:r>
                <a:endParaRPr lang="en-GB" altLang="da-DK" sz="1200" b="0" noProof="1"/>
              </a:p>
              <a:p>
                <a:r>
                  <a:rPr lang="en-GB" altLang="da-DK" sz="1200" b="0" noProof="1"/>
                  <a:t>John Simpson, 456 Orange	94213700	28-08-2002	12	714</a:t>
                </a:r>
              </a:p>
              <a:p>
                <a:r>
                  <a:rPr lang="en-GB" altLang="da-DK" sz="1200" b="0" noProof="1"/>
                  <a:t>Lise Hansen, Dyssegaards	39561748	28-08-2002	12	753</a:t>
                </a:r>
              </a:p>
              <a:p>
                <a:r>
                  <a:rPr lang="en-GB" altLang="da-DK" sz="1200" b="0" noProof="1"/>
                  <a:t>Yun Chen, Kirchgasse 6		28-08-2002	13, 14	749	</a:t>
                </a:r>
              </a:p>
            </p:txBody>
          </p:sp>
          <p:sp>
            <p:nvSpPr>
              <p:cNvPr id="44051" name="AutoShape 23">
                <a:extLst>
                  <a:ext uri="{FF2B5EF4-FFF2-40B4-BE49-F238E27FC236}">
                    <a16:creationId xmlns:a16="http://schemas.microsoft.com/office/drawing/2014/main" id="{D122CCC5-732A-DBB6-BDA7-3B48DA3483F1}"/>
                  </a:ext>
                </a:extLst>
              </p:cNvPr>
              <p:cNvSpPr>
                <a:spLocks noChangeAspect="1" noChangeArrowheads="1"/>
              </p:cNvSpPr>
              <p:nvPr/>
            </p:nvSpPr>
            <p:spPr bwMode="auto">
              <a:xfrm>
                <a:off x="3024" y="2880"/>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Find stay	F3</a:t>
                </a:r>
                <a:endParaRPr lang="en-GB" altLang="da-DK" b="0" noProof="1"/>
              </a:p>
            </p:txBody>
          </p:sp>
          <p:sp>
            <p:nvSpPr>
              <p:cNvPr id="44052" name="AutoShape 24">
                <a:extLst>
                  <a:ext uri="{FF2B5EF4-FFF2-40B4-BE49-F238E27FC236}">
                    <a16:creationId xmlns:a16="http://schemas.microsoft.com/office/drawing/2014/main" id="{4E066C80-EF03-D0D1-8BF5-8A05477C356E}"/>
                  </a:ext>
                </a:extLst>
              </p:cNvPr>
              <p:cNvSpPr>
                <a:spLocks noChangeAspect="1" noChangeArrowheads="1"/>
              </p:cNvSpPr>
              <p:nvPr/>
            </p:nvSpPr>
            <p:spPr bwMode="auto">
              <a:xfrm>
                <a:off x="3024" y="3072"/>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Reset	F4</a:t>
                </a:r>
                <a:endParaRPr lang="en-GB" altLang="da-DK" b="0" noProof="1"/>
              </a:p>
            </p:txBody>
          </p:sp>
          <p:sp>
            <p:nvSpPr>
              <p:cNvPr id="44053" name="AutoShape 25">
                <a:extLst>
                  <a:ext uri="{FF2B5EF4-FFF2-40B4-BE49-F238E27FC236}">
                    <a16:creationId xmlns:a16="http://schemas.microsoft.com/office/drawing/2014/main" id="{675BCAE4-7ECB-B8A2-4C35-833807E8686A}"/>
                  </a:ext>
                </a:extLst>
              </p:cNvPr>
              <p:cNvSpPr>
                <a:spLocks noChangeAspect="1" noChangeArrowheads="1"/>
              </p:cNvSpPr>
              <p:nvPr/>
            </p:nvSpPr>
            <p:spPr bwMode="auto">
              <a:xfrm>
                <a:off x="3847" y="2691"/>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New guest	F5</a:t>
                </a:r>
                <a:endParaRPr lang="en-GB" altLang="da-DK" b="0" noProof="1"/>
              </a:p>
            </p:txBody>
          </p:sp>
          <p:sp>
            <p:nvSpPr>
              <p:cNvPr id="44054" name="AutoShape 26">
                <a:extLst>
                  <a:ext uri="{FF2B5EF4-FFF2-40B4-BE49-F238E27FC236}">
                    <a16:creationId xmlns:a16="http://schemas.microsoft.com/office/drawing/2014/main" id="{820753EC-3FD8-048A-1C9B-D586FFE292EA}"/>
                  </a:ext>
                </a:extLst>
              </p:cNvPr>
              <p:cNvSpPr>
                <a:spLocks noChangeAspect="1" noChangeArrowheads="1"/>
              </p:cNvSpPr>
              <p:nvPr/>
            </p:nvSpPr>
            <p:spPr bwMode="auto">
              <a:xfrm>
                <a:off x="3847" y="2880"/>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New stay	F6</a:t>
                </a:r>
                <a:endParaRPr lang="en-GB" altLang="da-DK" b="0" noProof="1"/>
              </a:p>
            </p:txBody>
          </p:sp>
          <p:sp>
            <p:nvSpPr>
              <p:cNvPr id="44055" name="AutoShape 27">
                <a:extLst>
                  <a:ext uri="{FF2B5EF4-FFF2-40B4-BE49-F238E27FC236}">
                    <a16:creationId xmlns:a16="http://schemas.microsoft.com/office/drawing/2014/main" id="{0F6489E1-C332-D489-33F5-3FEBE470DBC3}"/>
                  </a:ext>
                </a:extLst>
              </p:cNvPr>
              <p:cNvSpPr>
                <a:spLocks noChangeAspect="1" noChangeArrowheads="1"/>
              </p:cNvSpPr>
              <p:nvPr/>
            </p:nvSpPr>
            <p:spPr bwMode="auto">
              <a:xfrm>
                <a:off x="3847" y="3072"/>
                <a:ext cx="775" cy="189"/>
              </a:xfrm>
              <a:prstGeom prst="bevel">
                <a:avLst>
                  <a:gd name="adj" fmla="val 12500"/>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lstStyle>
                <a:lvl1pPr>
                  <a:tabLst>
                    <a:tab pos="863600" algn="l"/>
                  </a:tabLst>
                  <a:defRPr sz="1400" b="1">
                    <a:solidFill>
                      <a:schemeClr val="tx1"/>
                    </a:solidFill>
                    <a:latin typeface="Arial" panose="020B0604020202020204" pitchFamily="34" charset="0"/>
                  </a:defRPr>
                </a:lvl1pPr>
                <a:lvl2pPr marL="742950" indent="-285750">
                  <a:tabLst>
                    <a:tab pos="863600" algn="l"/>
                  </a:tabLst>
                  <a:defRPr sz="1400" b="1">
                    <a:solidFill>
                      <a:schemeClr val="tx1"/>
                    </a:solidFill>
                    <a:latin typeface="Arial" panose="020B0604020202020204" pitchFamily="34" charset="0"/>
                  </a:defRPr>
                </a:lvl2pPr>
                <a:lvl3pPr marL="1143000" indent="-228600">
                  <a:tabLst>
                    <a:tab pos="863600" algn="l"/>
                  </a:tabLst>
                  <a:defRPr sz="1400" b="1">
                    <a:solidFill>
                      <a:schemeClr val="tx1"/>
                    </a:solidFill>
                    <a:latin typeface="Arial" panose="020B0604020202020204" pitchFamily="34" charset="0"/>
                  </a:defRPr>
                </a:lvl3pPr>
                <a:lvl4pPr marL="1600200" indent="-228600">
                  <a:tabLst>
                    <a:tab pos="863600" algn="l"/>
                  </a:tabLst>
                  <a:defRPr sz="1400" b="1">
                    <a:solidFill>
                      <a:schemeClr val="tx1"/>
                    </a:solidFill>
                    <a:latin typeface="Arial" panose="020B0604020202020204" pitchFamily="34" charset="0"/>
                  </a:defRPr>
                </a:lvl4pPr>
                <a:lvl5pPr marL="2057400" indent="-228600">
                  <a:tabLst>
                    <a:tab pos="863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863600" algn="l"/>
                  </a:tabLst>
                  <a:defRPr sz="1400" b="1">
                    <a:solidFill>
                      <a:schemeClr val="tx1"/>
                    </a:solidFill>
                    <a:latin typeface="Arial" panose="020B0604020202020204" pitchFamily="34" charset="0"/>
                  </a:defRPr>
                </a:lvl9pPr>
              </a:lstStyle>
              <a:p>
                <a:r>
                  <a:rPr lang="en-GB" altLang="da-DK" sz="1200" b="0" noProof="1"/>
                  <a:t>Open stay	F4</a:t>
                </a:r>
                <a:endParaRPr lang="en-GB" altLang="da-DK" b="0" noProof="1"/>
              </a:p>
            </p:txBody>
          </p:sp>
          <p:sp>
            <p:nvSpPr>
              <p:cNvPr id="44056" name="Line 28">
                <a:extLst>
                  <a:ext uri="{FF2B5EF4-FFF2-40B4-BE49-F238E27FC236}">
                    <a16:creationId xmlns:a16="http://schemas.microsoft.com/office/drawing/2014/main" id="{E25BB88B-B5DD-9A60-3C06-18A02AF99CA0}"/>
                  </a:ext>
                </a:extLst>
              </p:cNvPr>
              <p:cNvSpPr>
                <a:spLocks noChangeAspect="1" noChangeShapeType="1"/>
              </p:cNvSpPr>
              <p:nvPr/>
            </p:nvSpPr>
            <p:spPr bwMode="auto">
              <a:xfrm>
                <a:off x="3696" y="3492"/>
                <a:ext cx="1" cy="58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a:p>
            </p:txBody>
          </p:sp>
          <p:sp>
            <p:nvSpPr>
              <p:cNvPr id="44057" name="Line 29">
                <a:extLst>
                  <a:ext uri="{FF2B5EF4-FFF2-40B4-BE49-F238E27FC236}">
                    <a16:creationId xmlns:a16="http://schemas.microsoft.com/office/drawing/2014/main" id="{D0DC6137-046F-333B-9146-41D7F1AC1722}"/>
                  </a:ext>
                </a:extLst>
              </p:cNvPr>
              <p:cNvSpPr>
                <a:spLocks noChangeShapeType="1"/>
              </p:cNvSpPr>
              <p:nvPr/>
            </p:nvSpPr>
            <p:spPr bwMode="auto">
              <a:xfrm>
                <a:off x="336" y="2632"/>
                <a:ext cx="43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p>
                <a:endParaRPr lang="en-GB"/>
              </a:p>
            </p:txBody>
          </p:sp>
        </p:grpSp>
        <p:sp>
          <p:nvSpPr>
            <p:cNvPr id="44040" name="Text Box 31">
              <a:extLst>
                <a:ext uri="{FF2B5EF4-FFF2-40B4-BE49-F238E27FC236}">
                  <a16:creationId xmlns:a16="http://schemas.microsoft.com/office/drawing/2014/main" id="{47F59724-70A6-25CE-DA85-FAEC579A13F9}"/>
                </a:ext>
              </a:extLst>
            </p:cNvPr>
            <p:cNvSpPr txBox="1">
              <a:spLocks noChangeArrowheads="1"/>
            </p:cNvSpPr>
            <p:nvPr/>
          </p:nvSpPr>
          <p:spPr bwMode="auto">
            <a:xfrm>
              <a:off x="336" y="1872"/>
              <a:ext cx="5568" cy="254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36000" rIns="144000"/>
            <a:lstStyle>
              <a:lvl1pPr>
                <a:tabLst>
                  <a:tab pos="762000" algn="l"/>
                  <a:tab pos="2387600" algn="l"/>
                  <a:tab pos="3340100" algn="l"/>
                  <a:tab pos="4102100" algn="l"/>
                </a:tabLst>
                <a:defRPr sz="1400" b="1">
                  <a:solidFill>
                    <a:schemeClr val="tx1"/>
                  </a:solidFill>
                  <a:latin typeface="Arial" panose="020B0604020202020204" pitchFamily="34" charset="0"/>
                </a:defRPr>
              </a:lvl1pPr>
              <a:lvl2pPr marL="742950" indent="-285750">
                <a:tabLst>
                  <a:tab pos="762000" algn="l"/>
                  <a:tab pos="2387600" algn="l"/>
                  <a:tab pos="3340100" algn="l"/>
                  <a:tab pos="4102100" algn="l"/>
                </a:tabLst>
                <a:defRPr sz="1400" b="1">
                  <a:solidFill>
                    <a:schemeClr val="tx1"/>
                  </a:solidFill>
                  <a:latin typeface="Arial" panose="020B0604020202020204" pitchFamily="34" charset="0"/>
                </a:defRPr>
              </a:lvl2pPr>
              <a:lvl3pPr marL="1143000" indent="-228600">
                <a:tabLst>
                  <a:tab pos="762000" algn="l"/>
                  <a:tab pos="2387600" algn="l"/>
                  <a:tab pos="3340100" algn="l"/>
                  <a:tab pos="4102100" algn="l"/>
                </a:tabLst>
                <a:defRPr sz="1400" b="1">
                  <a:solidFill>
                    <a:schemeClr val="tx1"/>
                  </a:solidFill>
                  <a:latin typeface="Arial" panose="020B0604020202020204" pitchFamily="34" charset="0"/>
                </a:defRPr>
              </a:lvl3pPr>
              <a:lvl4pPr marL="1600200" indent="-228600">
                <a:tabLst>
                  <a:tab pos="762000" algn="l"/>
                  <a:tab pos="2387600" algn="l"/>
                  <a:tab pos="3340100" algn="l"/>
                  <a:tab pos="4102100" algn="l"/>
                </a:tabLst>
                <a:defRPr sz="1400" b="1">
                  <a:solidFill>
                    <a:schemeClr val="tx1"/>
                  </a:solidFill>
                  <a:latin typeface="Arial" panose="020B0604020202020204" pitchFamily="34" charset="0"/>
                </a:defRPr>
              </a:lvl4pPr>
              <a:lvl5pPr marL="2057400" indent="-228600">
                <a:tabLst>
                  <a:tab pos="762000" algn="l"/>
                  <a:tab pos="2387600" algn="l"/>
                  <a:tab pos="3340100" algn="l"/>
                  <a:tab pos="410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762000" algn="l"/>
                  <a:tab pos="2387600" algn="l"/>
                  <a:tab pos="3340100" algn="l"/>
                  <a:tab pos="4102100" algn="l"/>
                </a:tabLst>
                <a:defRPr sz="1400" b="1">
                  <a:solidFill>
                    <a:schemeClr val="tx1"/>
                  </a:solidFill>
                  <a:latin typeface="Arial" panose="020B0604020202020204" pitchFamily="34" charset="0"/>
                </a:defRPr>
              </a:lvl9pPr>
            </a:lstStyle>
            <a:p>
              <a:pPr>
                <a:spcAft>
                  <a:spcPct val="50000"/>
                </a:spcAft>
              </a:pPr>
              <a:r>
                <a:rPr lang="en-GB" altLang="da-DK" sz="1200" noProof="1"/>
                <a:t>Hotel system</a:t>
              </a:r>
            </a:p>
            <a:p>
              <a:pPr>
                <a:spcAft>
                  <a:spcPct val="50000"/>
                </a:spcAft>
              </a:pPr>
              <a:r>
                <a:rPr lang="en-GB" altLang="da-DK" sz="1200" b="0" u="sng" noProof="1"/>
                <a:t>R</a:t>
              </a:r>
              <a:r>
                <a:rPr lang="en-GB" altLang="da-DK" sz="1200" b="0" noProof="1"/>
                <a:t>ooms    </a:t>
              </a:r>
              <a:r>
                <a:rPr lang="en-GB" altLang="da-DK" sz="1200" b="0" u="sng" noProof="1"/>
                <a:t>B</a:t>
              </a:r>
              <a:r>
                <a:rPr lang="en-GB" altLang="da-DK" sz="1200" b="0" noProof="1"/>
                <a:t>reakfast    </a:t>
              </a:r>
              <a:r>
                <a:rPr lang="en-GB" altLang="da-DK" sz="1200" b="0" u="sng" noProof="1"/>
                <a:t>S</a:t>
              </a:r>
              <a:r>
                <a:rPr lang="en-GB" altLang="da-DK" sz="1200" b="0" noProof="1"/>
                <a:t>ervices    </a:t>
              </a:r>
              <a:r>
                <a:rPr lang="en-GB" altLang="da-DK" sz="1200" b="0" u="sng" noProof="1"/>
                <a:t>U</a:t>
              </a:r>
              <a:r>
                <a:rPr lang="en-GB" altLang="da-DK" sz="1200" b="0" noProof="1"/>
                <a:t>ndo</a:t>
              </a:r>
              <a:endParaRPr lang="en-GB" altLang="da-DK" sz="1200" noProof="1"/>
            </a:p>
            <a:p>
              <a:endParaRPr lang="en-GB" altLang="da-DK" sz="1200" b="0" noProof="1"/>
            </a:p>
          </p:txBody>
        </p:sp>
        <p:sp>
          <p:nvSpPr>
            <p:cNvPr id="44041" name="Text Box 38">
              <a:extLst>
                <a:ext uri="{FF2B5EF4-FFF2-40B4-BE49-F238E27FC236}">
                  <a16:creationId xmlns:a16="http://schemas.microsoft.com/office/drawing/2014/main" id="{009386AE-E7C3-F6AD-C0C8-F27719E946A5}"/>
                </a:ext>
              </a:extLst>
            </p:cNvPr>
            <p:cNvSpPr txBox="1">
              <a:spLocks noChangeArrowheads="1"/>
            </p:cNvSpPr>
            <p:nvPr/>
          </p:nvSpPr>
          <p:spPr bwMode="auto">
            <a:xfrm>
              <a:off x="1296" y="2218"/>
              <a:ext cx="836" cy="501"/>
            </a:xfrm>
            <a:prstGeom prst="rect">
              <a:avLst/>
            </a:prstGeom>
            <a:solidFill>
              <a:srgbClr val="DDDDDD"/>
            </a:solidFill>
            <a:ln w="19050">
              <a:solidFill>
                <a:schemeClr val="tx1"/>
              </a:solidFill>
              <a:miter lim="800000"/>
              <a:headEnd/>
              <a:tailEnd/>
            </a:ln>
            <a:effectLst/>
            <a:extLst>
              <a:ext uri="{AF507438-7753-43E0-B8FC-AC1667EBCBE1}">
                <a14:hiddenEffects xmlns:a14="http://schemas.microsoft.com/office/drawing/2010/main">
                  <a:effectLst>
                    <a:outerShdw dist="17961" dir="2700000" algn="ctr" rotWithShape="0">
                      <a:schemeClr val="bg2"/>
                    </a:outerShdw>
                  </a:effectLst>
                </a14:hiddenEffects>
              </a:ext>
            </a:extLst>
          </p:spPr>
          <p:txBody>
            <a:bodyPr wrap="none" tIns="0" bIns="46800">
              <a:spAutoFit/>
            </a:bodyPr>
            <a:lstStyle>
              <a:lvl1pPr>
                <a:tabLst>
                  <a:tab pos="1244600" algn="l"/>
                </a:tabLst>
                <a:defRPr sz="1400" b="1">
                  <a:solidFill>
                    <a:schemeClr val="tx1"/>
                  </a:solidFill>
                  <a:latin typeface="Arial" panose="020B0604020202020204" pitchFamily="34" charset="0"/>
                </a:defRPr>
              </a:lvl1pPr>
              <a:lvl2pPr marL="742950" indent="-285750">
                <a:tabLst>
                  <a:tab pos="1244600" algn="l"/>
                </a:tabLst>
                <a:defRPr sz="1400" b="1">
                  <a:solidFill>
                    <a:schemeClr val="tx1"/>
                  </a:solidFill>
                  <a:latin typeface="Arial" panose="020B0604020202020204" pitchFamily="34" charset="0"/>
                </a:defRPr>
              </a:lvl2pPr>
              <a:lvl3pPr marL="1143000" indent="-228600">
                <a:tabLst>
                  <a:tab pos="1244600" algn="l"/>
                </a:tabLst>
                <a:defRPr sz="1400" b="1">
                  <a:solidFill>
                    <a:schemeClr val="tx1"/>
                  </a:solidFill>
                  <a:latin typeface="Arial" panose="020B0604020202020204" pitchFamily="34" charset="0"/>
                </a:defRPr>
              </a:lvl3pPr>
              <a:lvl4pPr marL="1600200" indent="-228600">
                <a:tabLst>
                  <a:tab pos="1244600" algn="l"/>
                </a:tabLst>
                <a:defRPr sz="1400" b="1">
                  <a:solidFill>
                    <a:schemeClr val="tx1"/>
                  </a:solidFill>
                  <a:latin typeface="Arial" panose="020B0604020202020204" pitchFamily="34" charset="0"/>
                </a:defRPr>
              </a:lvl4pPr>
              <a:lvl5pPr marL="2057400" indent="-228600">
                <a:tabLst>
                  <a:tab pos="12446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244600" algn="l"/>
                </a:tabLst>
                <a:defRPr sz="1400" b="1">
                  <a:solidFill>
                    <a:schemeClr val="tx1"/>
                  </a:solidFill>
                  <a:latin typeface="Arial" panose="020B0604020202020204" pitchFamily="34" charset="0"/>
                </a:defRPr>
              </a:lvl9pPr>
            </a:lstStyle>
            <a:p>
              <a:pPr>
                <a:spcBef>
                  <a:spcPct val="50000"/>
                </a:spcBef>
              </a:pPr>
              <a:r>
                <a:rPr lang="en-GB" altLang="da-DK" sz="1200" b="0" u="sng" noProof="1"/>
                <a:t>O</a:t>
              </a:r>
              <a:r>
                <a:rPr lang="en-GB" altLang="da-DK" sz="1200" b="0" noProof="1"/>
                <a:t>pen service list</a:t>
              </a:r>
            </a:p>
            <a:p>
              <a:r>
                <a:rPr lang="en-GB" altLang="da-DK" sz="1200" b="0" u="sng" noProof="1"/>
                <a:t>A</a:t>
              </a:r>
              <a:r>
                <a:rPr lang="en-GB" altLang="da-DK" sz="1200" b="0" noProof="1"/>
                <a:t>dd service</a:t>
              </a:r>
            </a:p>
            <a:p>
              <a:r>
                <a:rPr lang="en-GB" altLang="da-DK" sz="1200" b="0" u="sng" noProof="1"/>
                <a:t>D</a:t>
              </a:r>
              <a:r>
                <a:rPr lang="en-GB" altLang="da-DK" sz="1200" b="0" noProof="1"/>
                <a:t>elete service</a:t>
              </a:r>
            </a:p>
            <a:p>
              <a:r>
                <a:rPr lang="en-GB" altLang="da-DK" sz="1200" b="0" u="sng" noProof="1"/>
                <a:t>P</a:t>
              </a:r>
              <a:r>
                <a:rPr lang="en-GB" altLang="da-DK" sz="1200" b="0" noProof="1"/>
                <a:t>rint service list</a:t>
              </a:r>
            </a:p>
          </p:txBody>
        </p:sp>
      </p:grpSp>
      <p:sp>
        <p:nvSpPr>
          <p:cNvPr id="78890" name="Text Box 42">
            <a:extLst>
              <a:ext uri="{FF2B5EF4-FFF2-40B4-BE49-F238E27FC236}">
                <a16:creationId xmlns:a16="http://schemas.microsoft.com/office/drawing/2014/main" id="{D6F09EEF-1AA2-19CA-DC8D-EC009E90C994}"/>
              </a:ext>
            </a:extLst>
          </p:cNvPr>
          <p:cNvSpPr txBox="1">
            <a:spLocks noChangeArrowheads="1"/>
          </p:cNvSpPr>
          <p:nvPr/>
        </p:nvSpPr>
        <p:spPr bwMode="auto">
          <a:xfrm>
            <a:off x="5257800" y="457200"/>
            <a:ext cx="3886200" cy="24939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This prototype is a paper mockup. The final system will be in MS-Access, so the functions are drawn that way. We print the screens on paper, copy them and fill them out with various data. We draw the menus on separate slips.</a:t>
            </a:r>
          </a:p>
          <a:p>
            <a:pPr>
              <a:spcAft>
                <a:spcPct val="50000"/>
              </a:spcAft>
            </a:pPr>
            <a:r>
              <a:rPr lang="en-US" altLang="da-DK" b="0">
                <a:sym typeface="CommonBullets" pitchFamily="34" charset="2"/>
              </a:rPr>
              <a:t>With such a mockup, we are able to let a user carry out various tasks - with the designer simulating what the computer would do. We can find most usability problems in this way. Chapters 2 and 13 tell more on this.</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78891"/>
                                        </p:tgtEl>
                                        <p:attrNameLst>
                                          <p:attrName>style.visibility</p:attrName>
                                        </p:attrNameLst>
                                      </p:cBhvr>
                                      <p:to>
                                        <p:strVal val="visible"/>
                                      </p:to>
                                    </p:set>
                                    <p:animEffect transition="in" filter="blinds(vertical)">
                                      <p:cBhvr>
                                        <p:cTn id="7" dur="500"/>
                                        <p:tgtEl>
                                          <p:spTgt spid="788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78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90"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a:extLst>
              <a:ext uri="{FF2B5EF4-FFF2-40B4-BE49-F238E27FC236}">
                <a16:creationId xmlns:a16="http://schemas.microsoft.com/office/drawing/2014/main" id="{66447D29-33D7-09E9-DF42-51870DA501D5}"/>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r>
              <a:rPr lang="en-US" altLang="da-DK" sz="1800" u="sng"/>
              <a:t>Hotel system, final system</a:t>
            </a:r>
            <a:endParaRPr lang="en-US" altLang="da-DK" sz="2400" u="sng"/>
          </a:p>
        </p:txBody>
      </p:sp>
      <p:sp>
        <p:nvSpPr>
          <p:cNvPr id="46083" name="Text Box 3">
            <a:extLst>
              <a:ext uri="{FF2B5EF4-FFF2-40B4-BE49-F238E27FC236}">
                <a16:creationId xmlns:a16="http://schemas.microsoft.com/office/drawing/2014/main" id="{CF00F5F9-9A40-EBBD-8553-950A22ABD792}"/>
              </a:ext>
            </a:extLst>
          </p:cNvPr>
          <p:cNvSpPr txBox="1">
            <a:spLocks noChangeArrowheads="1"/>
          </p:cNvSpPr>
          <p:nvPr/>
        </p:nvSpPr>
        <p:spPr bwMode="auto">
          <a:xfrm>
            <a:off x="457200" y="457200"/>
            <a:ext cx="4191000" cy="3663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Letting the user carry out tasks on his own is called a usability test. We observe the problems the user encounters (the </a:t>
            </a:r>
            <a:r>
              <a:rPr lang="en-US" altLang="da-DK">
                <a:sym typeface="CommonBullets" pitchFamily="34" charset="2"/>
              </a:rPr>
              <a:t>usability problems</a:t>
            </a:r>
            <a:r>
              <a:rPr lang="en-US" altLang="da-DK" b="0">
                <a:sym typeface="CommonBullets" pitchFamily="34" charset="2"/>
              </a:rPr>
              <a:t>). In the hotel case, usability tests revealed many problems that were not detected when testing the virtual windows for understandability:</a:t>
            </a:r>
          </a:p>
          <a:p>
            <a:pPr>
              <a:spcAft>
                <a:spcPct val="50000"/>
              </a:spcAft>
            </a:pPr>
            <a:r>
              <a:rPr lang="en-US" altLang="da-DK" b="0">
                <a:sym typeface="CommonBullets" pitchFamily="34" charset="2"/>
              </a:rPr>
              <a:t>1. In the FindGuest window, the user didn’t realize that the name criterion could be any part of the guest name.</a:t>
            </a:r>
          </a:p>
          <a:p>
            <a:pPr>
              <a:spcAft>
                <a:spcPct val="50000"/>
              </a:spcAft>
            </a:pPr>
            <a:r>
              <a:rPr lang="en-US" altLang="da-DK" b="0">
                <a:sym typeface="CommonBullets" pitchFamily="34" charset="2"/>
              </a:rPr>
              <a:t>2. The user needed to see whether the guest was checked in or just booked.</a:t>
            </a:r>
          </a:p>
          <a:p>
            <a:pPr>
              <a:spcAft>
                <a:spcPct val="50000"/>
              </a:spcAft>
            </a:pPr>
            <a:r>
              <a:rPr lang="en-US" altLang="da-DK" b="0">
                <a:sym typeface="CommonBullets" pitchFamily="34" charset="2"/>
              </a:rPr>
              <a:t>3. The stay numbers were more convenient as the first column of the table. </a:t>
            </a:r>
          </a:p>
          <a:p>
            <a:pPr>
              <a:spcAft>
                <a:spcPct val="50000"/>
              </a:spcAft>
            </a:pPr>
            <a:r>
              <a:rPr lang="en-US" altLang="da-DK" b="0">
                <a:sym typeface="CommonBullets" pitchFamily="34" charset="2"/>
              </a:rPr>
              <a:t>. . . And many more problems.</a:t>
            </a:r>
          </a:p>
        </p:txBody>
      </p:sp>
      <p:pic>
        <p:nvPicPr>
          <p:cNvPr id="84996" name="Picture 4">
            <a:extLst>
              <a:ext uri="{FF2B5EF4-FFF2-40B4-BE49-F238E27FC236}">
                <a16:creationId xmlns:a16="http://schemas.microsoft.com/office/drawing/2014/main" id="{B3C6B66C-CC76-A01C-4B8D-DDCAE8A85A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14800"/>
            <a:ext cx="52959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997" name="Text Box 5">
            <a:extLst>
              <a:ext uri="{FF2B5EF4-FFF2-40B4-BE49-F238E27FC236}">
                <a16:creationId xmlns:a16="http://schemas.microsoft.com/office/drawing/2014/main" id="{E4AC8FD4-C443-120B-D6DD-5E1B129798C6}"/>
              </a:ext>
            </a:extLst>
          </p:cNvPr>
          <p:cNvSpPr txBox="1">
            <a:spLocks noChangeArrowheads="1"/>
          </p:cNvSpPr>
          <p:nvPr/>
        </p:nvSpPr>
        <p:spPr bwMode="auto">
          <a:xfrm>
            <a:off x="4800600" y="457200"/>
            <a:ext cx="4343400" cy="18557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At the </a:t>
            </a:r>
            <a:r>
              <a:rPr lang="da-DK" altLang="da-DK" b="0">
                <a:sym typeface="CommonBullets" pitchFamily="34" charset="2"/>
              </a:rPr>
              <a:t>mockup</a:t>
            </a:r>
            <a:r>
              <a:rPr lang="en-US" altLang="da-DK" b="0">
                <a:sym typeface="CommonBullets" pitchFamily="34" charset="2"/>
              </a:rPr>
              <a:t> stage, it was easy to change the design and usability test it again. When the result is good enough, it is time to program the system. Here is a first version of the final FindGuest window with these three problems repaired. Note how closely the final window follows the mockup. Chapter 8 reports on the many other problems and how they were handled (a few seemed impossible to repair).</a:t>
            </a:r>
          </a:p>
        </p:txBody>
      </p:sp>
      <p:sp>
        <p:nvSpPr>
          <p:cNvPr id="84998" name="Text Box 6">
            <a:extLst>
              <a:ext uri="{FF2B5EF4-FFF2-40B4-BE49-F238E27FC236}">
                <a16:creationId xmlns:a16="http://schemas.microsoft.com/office/drawing/2014/main" id="{C8AFF0D2-3321-5495-FAAD-6AA0358E37E1}"/>
              </a:ext>
            </a:extLst>
          </p:cNvPr>
          <p:cNvSpPr txBox="1">
            <a:spLocks noChangeArrowheads="1"/>
          </p:cNvSpPr>
          <p:nvPr/>
        </p:nvSpPr>
        <p:spPr bwMode="auto">
          <a:xfrm>
            <a:off x="4800600" y="2362200"/>
            <a:ext cx="4343400" cy="12334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Does it take more time to ensure good usability? A company that makes professional sound-measure-ment equipment (Bruel &amp; Kjaer), tried to use early prototyping and usability testing. They found that it made development simpler and faster. </a:t>
            </a:r>
          </a:p>
        </p:txBody>
      </p:sp>
      <p:sp>
        <p:nvSpPr>
          <p:cNvPr id="85004" name="Text Box 12">
            <a:extLst>
              <a:ext uri="{FF2B5EF4-FFF2-40B4-BE49-F238E27FC236}">
                <a16:creationId xmlns:a16="http://schemas.microsoft.com/office/drawing/2014/main" id="{4A332AF5-C0EB-6E94-F36A-B208A6FBCC16}"/>
              </a:ext>
            </a:extLst>
          </p:cNvPr>
          <p:cNvSpPr txBox="1">
            <a:spLocks noChangeArrowheads="1"/>
          </p:cNvSpPr>
          <p:nvPr/>
        </p:nvSpPr>
        <p:spPr bwMode="auto">
          <a:xfrm>
            <a:off x="6019800" y="3660775"/>
            <a:ext cx="3124200" cy="2633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b="0">
                <a:sym typeface="CommonBullets" pitchFamily="34" charset="2"/>
              </a:rPr>
              <a:t> 	Developers now knew exactly what the user interface would be and how the system should work. The rest was “just” programming according to the book. Furthermore they sold twice as many units of the product and at twice the usual price.</a:t>
            </a:r>
            <a:endParaRPr lang="da-DK" altLang="da-DK" b="0">
              <a:sym typeface="CommonBullets" pitchFamily="34" charset="2"/>
            </a:endParaRPr>
          </a:p>
          <a:p>
            <a:pPr>
              <a:spcAft>
                <a:spcPct val="50000"/>
              </a:spcAft>
            </a:pPr>
            <a:r>
              <a:rPr lang="da-DK" altLang="da-DK" b="0">
                <a:sym typeface="CommonBullets" pitchFamily="34" charset="2"/>
              </a:rPr>
              <a:t>Since then, the appraoch has worked equally well in many other cases, including web-sites and mobile systems.</a:t>
            </a:r>
            <a:endParaRPr lang="en-US" altLang="da-DK" b="0">
              <a:sym typeface="CommonBullets" pitchFamily="34" charset="2"/>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499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84996"/>
                                        </p:tgtEl>
                                        <p:attrNameLst>
                                          <p:attrName>style.visibility</p:attrName>
                                        </p:attrNameLst>
                                      </p:cBhvr>
                                      <p:to>
                                        <p:strVal val="visible"/>
                                      </p:to>
                                    </p:set>
                                    <p:animEffect transition="in" filter="blinds(horizontal)">
                                      <p:cBhvr>
                                        <p:cTn id="11" dur="500"/>
                                        <p:tgtEl>
                                          <p:spTgt spid="8499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849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850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7" grpId="0" autoUpdateAnimBg="0"/>
      <p:bldP spid="84998" grpId="0" autoUpdateAnimBg="0"/>
      <p:bldP spid="8500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D266B014-709C-83E4-FA13-5BBB45F1490E}"/>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r>
              <a:rPr lang="en-US" altLang="da-DK" sz="1800" u="sng"/>
              <a:t>Object-oriented development?</a:t>
            </a:r>
            <a:endParaRPr lang="en-US" altLang="da-DK" sz="2400" u="sng"/>
          </a:p>
        </p:txBody>
      </p:sp>
      <p:sp>
        <p:nvSpPr>
          <p:cNvPr id="48131" name="Text Box 3">
            <a:extLst>
              <a:ext uri="{FF2B5EF4-FFF2-40B4-BE49-F238E27FC236}">
                <a16:creationId xmlns:a16="http://schemas.microsoft.com/office/drawing/2014/main" id="{E07DDDB6-4C2B-07C4-A6B4-0F0F8714C07C}"/>
              </a:ext>
            </a:extLst>
          </p:cNvPr>
          <p:cNvSpPr txBox="1">
            <a:spLocks noChangeArrowheads="1"/>
          </p:cNvSpPr>
          <p:nvPr/>
        </p:nvSpPr>
        <p:spPr bwMode="auto">
          <a:xfrm>
            <a:off x="457200" y="457200"/>
            <a:ext cx="4191000" cy="2203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In 2005 when the book was written, many developers and researchers claimed that object-oriented analysis and design (OO) was the panacea for all software evils. Unfortunately, it remained obscure how the user interface came out of the analysis and design. Nobody showed a real user interface made this way.</a:t>
            </a:r>
          </a:p>
          <a:p>
            <a:pPr>
              <a:spcAft>
                <a:spcPct val="50000"/>
              </a:spcAft>
            </a:pPr>
            <a:r>
              <a:rPr lang="en-US" altLang="da-DK" b="0">
                <a:sym typeface="CommonBullets" pitchFamily="34" charset="2"/>
              </a:rPr>
              <a:t>Is our user interface approach object-oriented? Yes, in some ways. Let us look at it in the OO way.</a:t>
            </a:r>
          </a:p>
        </p:txBody>
      </p:sp>
      <p:sp>
        <p:nvSpPr>
          <p:cNvPr id="97289" name="Text Box 9">
            <a:extLst>
              <a:ext uri="{FF2B5EF4-FFF2-40B4-BE49-F238E27FC236}">
                <a16:creationId xmlns:a16="http://schemas.microsoft.com/office/drawing/2014/main" id="{28EC2184-8BE2-4E3B-2A52-70B96EB14405}"/>
              </a:ext>
            </a:extLst>
          </p:cNvPr>
          <p:cNvSpPr txBox="1">
            <a:spLocks noChangeArrowheads="1"/>
          </p:cNvSpPr>
          <p:nvPr/>
        </p:nvSpPr>
        <p:spPr bwMode="auto">
          <a:xfrm>
            <a:off x="457200" y="2711450"/>
            <a:ext cx="4191000" cy="32385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a:sym typeface="CommonBullets" pitchFamily="34" charset="2"/>
              </a:rPr>
              <a:t> 	Virtual windows = user-oriented classes</a:t>
            </a:r>
            <a:r>
              <a:rPr lang="en-US" altLang="da-DK" b="0">
                <a:sym typeface="CommonBullets" pitchFamily="34" charset="2"/>
              </a:rPr>
              <a:t>.</a:t>
            </a:r>
            <a:r>
              <a:rPr lang="en-US" altLang="da-DK">
                <a:sym typeface="CommonBullets" pitchFamily="34" charset="2"/>
              </a:rPr>
              <a:t> </a:t>
            </a:r>
            <a:r>
              <a:rPr lang="en-US" altLang="da-DK" b="0">
                <a:sym typeface="CommonBullets" pitchFamily="34" charset="2"/>
              </a:rPr>
              <a:t>The virtual windows </a:t>
            </a:r>
            <a:r>
              <a:rPr lang="da-DK" altLang="da-DK" b="0">
                <a:sym typeface="CommonBullets" pitchFamily="34" charset="2"/>
              </a:rPr>
              <a:t>correspond</a:t>
            </a:r>
            <a:r>
              <a:rPr lang="en-US" altLang="da-DK" b="0">
                <a:sym typeface="CommonBullets" pitchFamily="34" charset="2"/>
              </a:rPr>
              <a:t> to </a:t>
            </a:r>
            <a:r>
              <a:rPr lang="da-DK" altLang="da-DK" b="0">
                <a:sym typeface="CommonBullets" pitchFamily="34" charset="2"/>
              </a:rPr>
              <a:t>classes in OO</a:t>
            </a:r>
            <a:r>
              <a:rPr lang="en-US" altLang="da-DK" b="0">
                <a:sym typeface="CommonBullets" pitchFamily="34" charset="2"/>
              </a:rPr>
              <a:t>. </a:t>
            </a:r>
            <a:r>
              <a:rPr lang="da-DK" altLang="da-DK" b="0">
                <a:sym typeface="CommonBullets" pitchFamily="34" charset="2"/>
              </a:rPr>
              <a:t>But t</a:t>
            </a:r>
            <a:r>
              <a:rPr lang="en-US" altLang="da-DK" b="0">
                <a:sym typeface="CommonBullets" pitchFamily="34" charset="2"/>
              </a:rPr>
              <a:t>hey focus on </a:t>
            </a:r>
            <a:r>
              <a:rPr lang="da-DK" altLang="da-DK" b="0">
                <a:sym typeface="CommonBullets" pitchFamily="34" charset="2"/>
              </a:rPr>
              <a:t>presenting the</a:t>
            </a:r>
            <a:r>
              <a:rPr lang="en-US" altLang="da-DK" b="0">
                <a:sym typeface="CommonBullets" pitchFamily="34" charset="2"/>
              </a:rPr>
              <a:t> data contents</a:t>
            </a:r>
            <a:r>
              <a:rPr lang="da-DK" altLang="da-DK" b="0">
                <a:sym typeface="CommonBullets" pitchFamily="34" charset="2"/>
              </a:rPr>
              <a:t> in a user-oriented way</a:t>
            </a:r>
            <a:r>
              <a:rPr lang="en-US" altLang="da-DK" b="0">
                <a:sym typeface="CommonBullets" pitchFamily="34" charset="2"/>
              </a:rPr>
              <a:t>. A virtual window may have many instances - many objects - for instance </a:t>
            </a:r>
            <a:r>
              <a:rPr lang="da-DK" altLang="da-DK" b="0">
                <a:sym typeface="CommonBullets" pitchFamily="34" charset="2"/>
              </a:rPr>
              <a:t>many</a:t>
            </a:r>
            <a:r>
              <a:rPr lang="en-US" altLang="da-DK" b="0">
                <a:sym typeface="CommonBullets" pitchFamily="34" charset="2"/>
              </a:rPr>
              <a:t> Stay windows.</a:t>
            </a:r>
          </a:p>
          <a:p>
            <a:pPr>
              <a:spcAft>
                <a:spcPct val="50000"/>
              </a:spcAft>
            </a:pPr>
            <a:r>
              <a:rPr lang="da-DK" altLang="da-DK" b="0">
                <a:sym typeface="CommonBullets" pitchFamily="34" charset="2"/>
              </a:rPr>
              <a:t>W</a:t>
            </a:r>
            <a:r>
              <a:rPr lang="en-US" altLang="da-DK" b="0">
                <a:sym typeface="CommonBullets" pitchFamily="34" charset="2"/>
              </a:rPr>
              <a:t>ith virtual windows we pay great attention to an early graphical design of the “class”. Compared to traditional classes, the windows also have much redundancy since the same data may be shown in many windows (although we try to minimize it). Finally, we arrive at the proper set of windows from a close study of both the user tasks and a traditional static class model (a data model).</a:t>
            </a:r>
          </a:p>
        </p:txBody>
      </p:sp>
      <p:sp>
        <p:nvSpPr>
          <p:cNvPr id="97290" name="Text Box 10">
            <a:extLst>
              <a:ext uri="{FF2B5EF4-FFF2-40B4-BE49-F238E27FC236}">
                <a16:creationId xmlns:a16="http://schemas.microsoft.com/office/drawing/2014/main" id="{AEB1E2A5-73A9-445E-43B5-286AD6F1FDEB}"/>
              </a:ext>
            </a:extLst>
          </p:cNvPr>
          <p:cNvSpPr txBox="1">
            <a:spLocks noChangeArrowheads="1"/>
          </p:cNvSpPr>
          <p:nvPr/>
        </p:nvSpPr>
        <p:spPr bwMode="auto">
          <a:xfrm>
            <a:off x="4953000" y="457200"/>
            <a:ext cx="4191000" cy="1111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a:sym typeface="CommonBullets" pitchFamily="34" charset="2"/>
              </a:rPr>
              <a:t> 	Functions = Object operations</a:t>
            </a:r>
            <a:r>
              <a:rPr lang="en-US" altLang="da-DK" b="0">
                <a:sym typeface="CommonBullets" pitchFamily="34" charset="2"/>
              </a:rPr>
              <a:t>. When we have defined the virtual windows, we add functions to each window. This is similar to how designers add operations (methods) to the classes.</a:t>
            </a:r>
          </a:p>
        </p:txBody>
      </p:sp>
      <p:sp>
        <p:nvSpPr>
          <p:cNvPr id="97295" name="Text Box 15">
            <a:extLst>
              <a:ext uri="{FF2B5EF4-FFF2-40B4-BE49-F238E27FC236}">
                <a16:creationId xmlns:a16="http://schemas.microsoft.com/office/drawing/2014/main" id="{D24C8548-3B14-403C-B5FB-4B7597D1D3C0}"/>
              </a:ext>
            </a:extLst>
          </p:cNvPr>
          <p:cNvSpPr txBox="1">
            <a:spLocks noChangeArrowheads="1"/>
          </p:cNvSpPr>
          <p:nvPr/>
        </p:nvSpPr>
        <p:spPr bwMode="auto">
          <a:xfrm>
            <a:off x="4953000" y="1689100"/>
            <a:ext cx="4191000" cy="3663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r>
              <a:rPr lang="da-DK" altLang="da-DK" sz="1800">
                <a:solidFill>
                  <a:srgbClr val="FF3300"/>
                </a:solidFill>
              </a:rPr>
              <a:t>4</a:t>
            </a:r>
            <a:r>
              <a:rPr lang="en-US" altLang="da-DK">
                <a:sym typeface="CommonBullets" pitchFamily="34" charset="2"/>
              </a:rPr>
              <a:t> 	</a:t>
            </a:r>
            <a:r>
              <a:rPr lang="da-DK" altLang="da-DK">
                <a:sym typeface="CommonBullets" pitchFamily="34" charset="2"/>
              </a:rPr>
              <a:t>Data presentation first, dialog later</a:t>
            </a:r>
            <a:r>
              <a:rPr lang="en-US" altLang="da-DK" b="0">
                <a:sym typeface="CommonBullets" pitchFamily="34" charset="2"/>
              </a:rPr>
              <a:t>. </a:t>
            </a:r>
          </a:p>
          <a:p>
            <a:pPr>
              <a:spcAft>
                <a:spcPct val="50000"/>
              </a:spcAft>
            </a:pPr>
            <a:r>
              <a:rPr lang="en-US" altLang="da-DK" b="0">
                <a:sym typeface="CommonBullets" pitchFamily="34" charset="2"/>
              </a:rPr>
              <a:t>While other user interface design methods look at </a:t>
            </a:r>
            <a:r>
              <a:rPr lang="da-DK" altLang="da-DK" b="0">
                <a:sym typeface="CommonBullets" pitchFamily="34" charset="2"/>
              </a:rPr>
              <a:t>dialog and </a:t>
            </a:r>
            <a:r>
              <a:rPr lang="en-US" altLang="da-DK" b="0">
                <a:sym typeface="CommonBullets" pitchFamily="34" charset="2"/>
              </a:rPr>
              <a:t>functions first</a:t>
            </a:r>
            <a:r>
              <a:rPr lang="da-DK" altLang="da-DK" b="0">
                <a:sym typeface="CommonBullets" pitchFamily="34" charset="2"/>
              </a:rPr>
              <a:t>,</a:t>
            </a:r>
            <a:r>
              <a:rPr lang="en-US" altLang="da-DK" b="0">
                <a:sym typeface="CommonBullets" pitchFamily="34" charset="2"/>
              </a:rPr>
              <a:t> and data presentation later, we say that it does not make sense to define the functions until we know the data presentation, i.e. the virtual windows. In OO-terms it should not be a surprise - of course we cannot define the object operations until we know the objects.</a:t>
            </a:r>
          </a:p>
          <a:p>
            <a:pPr>
              <a:spcAft>
                <a:spcPct val="50000"/>
              </a:spcAft>
            </a:pPr>
            <a:r>
              <a:rPr lang="en-US" altLang="da-DK" b="0">
                <a:sym typeface="CommonBullets" pitchFamily="34" charset="2"/>
              </a:rPr>
              <a:t>In OO-terms there is another surprise, however. We can </a:t>
            </a:r>
            <a:r>
              <a:rPr lang="en-US" altLang="da-DK" b="0" i="1">
                <a:sym typeface="CommonBullets" pitchFamily="34" charset="2"/>
              </a:rPr>
              <a:t>not</a:t>
            </a:r>
            <a:r>
              <a:rPr lang="en-US" altLang="da-DK" b="0">
                <a:sym typeface="CommonBullets" pitchFamily="34" charset="2"/>
              </a:rPr>
              <a:t> derive the functions directly from a study of the domain (the analysis). The functions the users carry out do not transfer in a simple manner to the user interface. We need the virtual windows as an intermediate step. It does not make sense to assign the user interface functionality to the traditional static class model of the system.</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72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729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72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9" grpId="0" autoUpdateAnimBg="0"/>
      <p:bldP spid="97290" grpId="0" autoUpdateAnimBg="0"/>
      <p:bldP spid="9729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a:extLst>
              <a:ext uri="{FF2B5EF4-FFF2-40B4-BE49-F238E27FC236}">
                <a16:creationId xmlns:a16="http://schemas.microsoft.com/office/drawing/2014/main" id="{1FE49F2C-E1F1-18EE-6D08-E6EF5825074B}"/>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r>
              <a:rPr lang="en-US" altLang="da-DK" sz="1800" u="sng"/>
              <a:t>Object-oriented development</a:t>
            </a:r>
            <a:endParaRPr lang="en-US" altLang="da-DK" sz="2400" u="sng"/>
          </a:p>
        </p:txBody>
      </p:sp>
      <p:sp>
        <p:nvSpPr>
          <p:cNvPr id="99335" name="Text Box 7">
            <a:extLst>
              <a:ext uri="{FF2B5EF4-FFF2-40B4-BE49-F238E27FC236}">
                <a16:creationId xmlns:a16="http://schemas.microsoft.com/office/drawing/2014/main" id="{0C31AEAA-A48C-EF85-C9CB-C5BA0858C4EC}"/>
              </a:ext>
            </a:extLst>
          </p:cNvPr>
          <p:cNvSpPr txBox="1">
            <a:spLocks noChangeArrowheads="1"/>
          </p:cNvSpPr>
          <p:nvPr/>
        </p:nvSpPr>
        <p:spPr bwMode="auto">
          <a:xfrm>
            <a:off x="4953000" y="457200"/>
            <a:ext cx="4191000" cy="1749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5</a:t>
            </a:r>
            <a:r>
              <a:rPr lang="en-US" altLang="da-DK">
                <a:sym typeface="CommonBullets" pitchFamily="34" charset="2"/>
              </a:rPr>
              <a:t> 	Screens = Objects with multiple inheritance</a:t>
            </a:r>
            <a:r>
              <a:rPr lang="en-US" altLang="da-DK" b="0">
                <a:sym typeface="CommonBullets" pitchFamily="34" charset="2"/>
              </a:rPr>
              <a:t>. When we transform the virtual windows into final screens, we essentially define new objects - the screens. They inherit data and functions from the virtual windows they show. We also add some new operations to the screens - the navigation functions that allow the user to move between screens. </a:t>
            </a:r>
          </a:p>
        </p:txBody>
      </p:sp>
      <p:sp>
        <p:nvSpPr>
          <p:cNvPr id="50180" name="Text Box 8">
            <a:extLst>
              <a:ext uri="{FF2B5EF4-FFF2-40B4-BE49-F238E27FC236}">
                <a16:creationId xmlns:a16="http://schemas.microsoft.com/office/drawing/2014/main" id="{E7D3C64B-51E3-DF85-AA3D-2E9118EB1BD9}"/>
              </a:ext>
            </a:extLst>
          </p:cNvPr>
          <p:cNvSpPr txBox="1">
            <a:spLocks noChangeArrowheads="1"/>
          </p:cNvSpPr>
          <p:nvPr/>
        </p:nvSpPr>
        <p:spPr bwMode="auto">
          <a:xfrm>
            <a:off x="457200" y="457200"/>
            <a:ext cx="4191000" cy="5365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4</a:t>
            </a:r>
            <a:r>
              <a:rPr lang="en-US" altLang="da-DK">
                <a:sym typeface="CommonBullets" pitchFamily="34" charset="2"/>
              </a:rPr>
              <a:t> 	Use cases = tasks?</a:t>
            </a:r>
            <a:r>
              <a:rPr lang="en-US" altLang="da-DK" b="0">
                <a:sym typeface="CommonBullets" pitchFamily="34" charset="2"/>
              </a:rPr>
              <a:t> OO-designers talk about a use case as the interaction between a system and its user to reach some goal. In principle, it is similar to the user tasks we talk about. </a:t>
            </a:r>
          </a:p>
          <a:p>
            <a:pPr>
              <a:spcAft>
                <a:spcPct val="50000"/>
              </a:spcAft>
            </a:pPr>
            <a:r>
              <a:rPr lang="en-US" altLang="da-DK" b="0">
                <a:sym typeface="CommonBullets" pitchFamily="34" charset="2"/>
              </a:rPr>
              <a:t>However, in practice the typical use case describes the detailed interaction, and primarily the computer’s part of it. If you try to define such use cases early on (and many developers do so), you have defined the user dialog and the user functions much too early. The result is a poor user interface. The virtual windows are needed as an intermediate step.</a:t>
            </a:r>
          </a:p>
          <a:p>
            <a:pPr>
              <a:spcAft>
                <a:spcPct val="50000"/>
              </a:spcAft>
            </a:pPr>
            <a:r>
              <a:rPr lang="en-US" altLang="da-DK" b="0">
                <a:sym typeface="CommonBullets" pitchFamily="34" charset="2"/>
              </a:rPr>
              <a:t>When we talk about </a:t>
            </a:r>
            <a:r>
              <a:rPr lang="en-US" altLang="da-DK">
                <a:sym typeface="CommonBullets" pitchFamily="34" charset="2"/>
              </a:rPr>
              <a:t>tasks</a:t>
            </a:r>
            <a:r>
              <a:rPr lang="en-US" altLang="da-DK" b="0">
                <a:sym typeface="CommonBullets" pitchFamily="34" charset="2"/>
              </a:rPr>
              <a:t>, we look at user and computer as one single agent and see what they </a:t>
            </a:r>
            <a:r>
              <a:rPr lang="da-DK" altLang="da-DK" b="0">
                <a:sym typeface="CommonBullets" pitchFamily="34" charset="2"/>
              </a:rPr>
              <a:t>must</a:t>
            </a:r>
            <a:r>
              <a:rPr lang="en-US" altLang="da-DK" b="0">
                <a:sym typeface="CommonBullets" pitchFamily="34" charset="2"/>
              </a:rPr>
              <a:t> do together. Only late in the design do we split the work between user and computer. In this way we can use the tasks as guides for defining the virtual windows, and later as guides for defining the interface functions.</a:t>
            </a:r>
          </a:p>
          <a:p>
            <a:pPr>
              <a:spcAft>
                <a:spcPct val="50000"/>
              </a:spcAft>
            </a:pPr>
            <a:r>
              <a:rPr lang="en-US" altLang="da-DK" b="0">
                <a:sym typeface="CommonBullets" pitchFamily="34" charset="2"/>
              </a:rPr>
              <a:t>When we have defined virtual windows and their functions, we can write down the detailed use cases, for instance for checking purposes, but it is hardly worthwhile.</a:t>
            </a:r>
          </a:p>
        </p:txBody>
      </p:sp>
      <p:sp>
        <p:nvSpPr>
          <p:cNvPr id="99337" name="Text Box 9">
            <a:extLst>
              <a:ext uri="{FF2B5EF4-FFF2-40B4-BE49-F238E27FC236}">
                <a16:creationId xmlns:a16="http://schemas.microsoft.com/office/drawing/2014/main" id="{BC472FBC-B32C-5E90-14CF-3378BA9A908F}"/>
              </a:ext>
            </a:extLst>
          </p:cNvPr>
          <p:cNvSpPr txBox="1">
            <a:spLocks noChangeArrowheads="1"/>
          </p:cNvSpPr>
          <p:nvPr/>
        </p:nvSpPr>
        <p:spPr bwMode="auto">
          <a:xfrm>
            <a:off x="4953000" y="2286000"/>
            <a:ext cx="4191000" cy="3770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6</a:t>
            </a:r>
            <a:r>
              <a:rPr lang="en-US" altLang="da-DK">
                <a:sym typeface="CommonBullets" pitchFamily="34" charset="2"/>
              </a:rPr>
              <a:t> 	Interface objects = program objects?</a:t>
            </a:r>
            <a:r>
              <a:rPr lang="en-US" altLang="da-DK" b="0">
                <a:sym typeface="CommonBullets" pitchFamily="34" charset="2"/>
              </a:rPr>
              <a:t> In the final interface, screens, fields, buttons, etc. may appear more or less directly in the program as objects. It depends heavily on the platform used.</a:t>
            </a:r>
          </a:p>
          <a:p>
            <a:pPr>
              <a:spcAft>
                <a:spcPct val="50000"/>
              </a:spcAft>
            </a:pPr>
            <a:r>
              <a:rPr lang="en-US" altLang="da-DK" b="0">
                <a:sym typeface="CommonBullets" pitchFamily="34" charset="2"/>
              </a:rPr>
              <a:t>As an example, in MS-Access</a:t>
            </a:r>
            <a:r>
              <a:rPr lang="da-DK" altLang="da-DK" b="0">
                <a:sym typeface="CommonBullets" pitchFamily="34" charset="2"/>
              </a:rPr>
              <a:t> or MS-Forms</a:t>
            </a:r>
            <a:r>
              <a:rPr lang="en-US" altLang="da-DK" b="0">
                <a:sym typeface="CommonBullets" pitchFamily="34" charset="2"/>
              </a:rPr>
              <a:t>, each screen is actually an object (a “Form”). Fields and buttons, however, are in some ways small objects of their own</a:t>
            </a:r>
            <a:r>
              <a:rPr lang="da-DK" altLang="da-DK" b="0">
                <a:sym typeface="CommonBullets" pitchFamily="34" charset="2"/>
              </a:rPr>
              <a:t> (controls)</a:t>
            </a:r>
            <a:r>
              <a:rPr lang="en-US" altLang="da-DK" b="0">
                <a:sym typeface="CommonBullets" pitchFamily="34" charset="2"/>
              </a:rPr>
              <a:t> - with their own set of micro-level functions that respond to actions such as clicking, entering a character, etc. Much of the mini-specs become program pieces in these functions. </a:t>
            </a:r>
          </a:p>
          <a:p>
            <a:pPr>
              <a:spcAft>
                <a:spcPct val="50000"/>
              </a:spcAft>
            </a:pPr>
            <a:r>
              <a:rPr lang="en-US" altLang="da-DK" b="0">
                <a:sym typeface="CommonBullets" pitchFamily="34" charset="2"/>
              </a:rPr>
              <a:t>Some complex program parts may become classes without direct connection to any virtual window. This is where traditional object-oriented programming plays a significant role.</a:t>
            </a:r>
          </a:p>
        </p:txBody>
      </p:sp>
      <p:grpSp>
        <p:nvGrpSpPr>
          <p:cNvPr id="99343" name="Group 15">
            <a:extLst>
              <a:ext uri="{FF2B5EF4-FFF2-40B4-BE49-F238E27FC236}">
                <a16:creationId xmlns:a16="http://schemas.microsoft.com/office/drawing/2014/main" id="{DBB3D1DD-8514-E3D9-7ECD-2D3FA44DCC6C}"/>
              </a:ext>
            </a:extLst>
          </p:cNvPr>
          <p:cNvGrpSpPr>
            <a:grpSpLocks/>
          </p:cNvGrpSpPr>
          <p:nvPr/>
        </p:nvGrpSpPr>
        <p:grpSpPr bwMode="auto">
          <a:xfrm>
            <a:off x="2667000" y="6191250"/>
            <a:ext cx="5837238" cy="293688"/>
            <a:chOff x="1680" y="3900"/>
            <a:chExt cx="3677" cy="185"/>
          </a:xfrm>
        </p:grpSpPr>
        <p:sp>
          <p:nvSpPr>
            <p:cNvPr id="50183" name="Text Box 4">
              <a:hlinkClick r:id="" action="ppaction://hlinkshowjump?jump=endshow"/>
              <a:extLst>
                <a:ext uri="{FF2B5EF4-FFF2-40B4-BE49-F238E27FC236}">
                  <a16:creationId xmlns:a16="http://schemas.microsoft.com/office/drawing/2014/main" id="{5965D539-96AA-92CC-E6C7-56588C47DF7C}"/>
                </a:ext>
              </a:extLst>
            </p:cNvPr>
            <p:cNvSpPr txBox="1">
              <a:spLocks noChangeArrowheads="1"/>
            </p:cNvSpPr>
            <p:nvPr/>
          </p:nvSpPr>
          <p:spPr bwMode="auto">
            <a:xfrm>
              <a:off x="4128" y="3900"/>
              <a:ext cx="1229" cy="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36000" rIns="144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u="sng">
                  <a:solidFill>
                    <a:srgbClr val="FF3300"/>
                  </a:solidFill>
                </a:rPr>
                <a:t>End of presentation</a:t>
              </a:r>
            </a:p>
          </p:txBody>
        </p:sp>
        <p:sp>
          <p:nvSpPr>
            <p:cNvPr id="50184" name="AutoShape 10">
              <a:hlinkClick r:id="" action="ppaction://hlinkshowjump?jump=nextslide"/>
              <a:extLst>
                <a:ext uri="{FF2B5EF4-FFF2-40B4-BE49-F238E27FC236}">
                  <a16:creationId xmlns:a16="http://schemas.microsoft.com/office/drawing/2014/main" id="{CEA9596F-62CA-BAE2-9DDF-2FC346B7E1BB}"/>
                </a:ext>
              </a:extLst>
            </p:cNvPr>
            <p:cNvSpPr>
              <a:spLocks noChangeArrowheads="1"/>
            </p:cNvSpPr>
            <p:nvPr/>
          </p:nvSpPr>
          <p:spPr bwMode="auto">
            <a:xfrm>
              <a:off x="1680" y="3905"/>
              <a:ext cx="2458" cy="180"/>
            </a:xfrm>
            <a:prstGeom prst="homePlate">
              <a:avLst>
                <a:gd name="adj" fmla="val 270329"/>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108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u="sng">
                  <a:solidFill>
                    <a:schemeClr val="accent2"/>
                  </a:solidFill>
                </a:rPr>
                <a:t>Continue with task and data description</a:t>
              </a:r>
              <a:endParaRPr lang="en-US" altLang="da-DK"/>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93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93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9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5" grpId="0" autoUpdateAnimBg="0"/>
      <p:bldP spid="99337"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5">
            <a:extLst>
              <a:ext uri="{FF2B5EF4-FFF2-40B4-BE49-F238E27FC236}">
                <a16:creationId xmlns:a16="http://schemas.microsoft.com/office/drawing/2014/main" id="{4C24F831-621B-84D5-627C-AF729952EFB9}"/>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r>
              <a:rPr lang="en-US" altLang="da-DK" sz="1800" u="sng"/>
              <a:t>Task descriptions</a:t>
            </a:r>
            <a:endParaRPr lang="en-US" altLang="da-DK" sz="2400" u="sng"/>
          </a:p>
        </p:txBody>
      </p:sp>
      <p:sp>
        <p:nvSpPr>
          <p:cNvPr id="52227" name="Text Box 6">
            <a:extLst>
              <a:ext uri="{FF2B5EF4-FFF2-40B4-BE49-F238E27FC236}">
                <a16:creationId xmlns:a16="http://schemas.microsoft.com/office/drawing/2014/main" id="{E805E9D3-90E6-044E-1190-D998BD94C95B}"/>
              </a:ext>
            </a:extLst>
          </p:cNvPr>
          <p:cNvSpPr txBox="1">
            <a:spLocks noChangeArrowheads="1"/>
          </p:cNvSpPr>
          <p:nvPr/>
        </p:nvSpPr>
        <p:spPr bwMode="auto">
          <a:xfrm>
            <a:off x="457200" y="457200"/>
            <a:ext cx="4191000" cy="12176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There are many ways to describe tasks. Here is a simple task list with some annotation for each task. It is a good idea to write down any particular problems in the way the task is done at present - and maybe record possible solutions.</a:t>
            </a:r>
          </a:p>
        </p:txBody>
      </p:sp>
      <p:sp>
        <p:nvSpPr>
          <p:cNvPr id="52228" name="Rectangle 12">
            <a:extLst>
              <a:ext uri="{FF2B5EF4-FFF2-40B4-BE49-F238E27FC236}">
                <a16:creationId xmlns:a16="http://schemas.microsoft.com/office/drawing/2014/main" id="{2BAA04B4-2906-D4EA-AD12-91A0635CF96B}"/>
              </a:ext>
            </a:extLst>
          </p:cNvPr>
          <p:cNvSpPr>
            <a:spLocks noChangeArrowheads="1"/>
          </p:cNvSpPr>
          <p:nvPr/>
        </p:nvSpPr>
        <p:spPr bwMode="auto">
          <a:xfrm>
            <a:off x="5257800" y="457200"/>
            <a:ext cx="3581400" cy="2895600"/>
          </a:xfrm>
          <a:prstGeom prst="rect">
            <a:avLst/>
          </a:prstGeom>
          <a:solidFill>
            <a:schemeClr val="bg1"/>
          </a:solidFill>
          <a:ln w="38100">
            <a:solidFill>
              <a:schemeClr val="tx1"/>
            </a:solidFill>
            <a:miter lim="800000"/>
            <a:headEnd/>
            <a:tailEnd/>
          </a:ln>
          <a:effectLst>
            <a:outerShdw dist="107763" dir="2700000" algn="ctr" rotWithShape="0">
              <a:srgbClr val="DDDDDD"/>
            </a:outerShdw>
          </a:effectLst>
        </p:spPr>
        <p:txBody>
          <a:bodyPr lIns="180000" tIns="46800" rIns="180000" bIns="46800"/>
          <a:lstStyle>
            <a:lvl1pPr marL="381000" indent="-381000">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spcAft>
                <a:spcPct val="20000"/>
              </a:spcAft>
            </a:pPr>
            <a:r>
              <a:rPr lang="en-US" altLang="da-DK" sz="1200"/>
              <a:t>Task list</a:t>
            </a:r>
          </a:p>
          <a:p>
            <a:pPr>
              <a:spcAft>
                <a:spcPct val="20000"/>
              </a:spcAft>
            </a:pPr>
            <a:r>
              <a:rPr lang="en-US" altLang="da-DK" sz="1200"/>
              <a:t>1. Reception</a:t>
            </a:r>
          </a:p>
          <a:p>
            <a:pPr>
              <a:spcAft>
                <a:spcPct val="20000"/>
              </a:spcAft>
            </a:pPr>
            <a:r>
              <a:rPr lang="en-US" altLang="da-DK" sz="1200"/>
              <a:t>1.1	Booking. </a:t>
            </a:r>
            <a:r>
              <a:rPr lang="en-US" altLang="da-DK" sz="1200" b="0"/>
              <a:t>May involve many rooms.</a:t>
            </a:r>
            <a:endParaRPr lang="en-US" altLang="da-DK" sz="1200"/>
          </a:p>
          <a:p>
            <a:pPr>
              <a:spcAft>
                <a:spcPct val="20000"/>
              </a:spcAft>
            </a:pPr>
            <a:r>
              <a:rPr lang="en-US" altLang="da-DK" sz="1200"/>
              <a:t>1.2 	Checkin.</a:t>
            </a:r>
            <a:r>
              <a:rPr lang="en-US" altLang="da-DK" sz="1200" b="0"/>
              <a:t> Some guests have booked in advance, some not.</a:t>
            </a:r>
            <a:endParaRPr lang="en-US" altLang="da-DK" sz="1200"/>
          </a:p>
          <a:p>
            <a:r>
              <a:rPr lang="en-US" altLang="da-DK" sz="1200"/>
              <a:t>1.3 	Checkout.</a:t>
            </a:r>
            <a:r>
              <a:rPr lang="en-US" altLang="da-DK" sz="1200" b="0"/>
              <a:t> Review account, then invoice.</a:t>
            </a:r>
          </a:p>
          <a:p>
            <a:r>
              <a:rPr lang="en-US" altLang="da-DK" sz="1200" b="0"/>
              <a:t>	</a:t>
            </a:r>
            <a:r>
              <a:rPr lang="en-US" altLang="da-DK" sz="1200"/>
              <a:t>Problem: </a:t>
            </a:r>
            <a:r>
              <a:rPr lang="en-US" altLang="da-DK" sz="1200" b="0"/>
              <a:t>Checkout queue in the morning.</a:t>
            </a:r>
          </a:p>
          <a:p>
            <a:pPr>
              <a:spcAft>
                <a:spcPct val="20000"/>
              </a:spcAft>
            </a:pPr>
            <a:r>
              <a:rPr lang="en-US" altLang="da-DK" sz="1200" b="0"/>
              <a:t>	</a:t>
            </a:r>
            <a:r>
              <a:rPr lang="en-US" altLang="da-DK" sz="1200"/>
              <a:t>Solution?</a:t>
            </a:r>
            <a:r>
              <a:rPr lang="en-US" altLang="da-DK" sz="1200" b="0"/>
              <a:t> Self-service checkout.</a:t>
            </a:r>
            <a:endParaRPr lang="en-US" altLang="da-DK" sz="1200"/>
          </a:p>
          <a:p>
            <a:pPr>
              <a:spcAft>
                <a:spcPct val="20000"/>
              </a:spcAft>
            </a:pPr>
            <a:r>
              <a:rPr lang="en-US" altLang="da-DK" sz="1200"/>
              <a:t>1.4 	Change room.</a:t>
            </a:r>
            <a:r>
              <a:rPr lang="en-US" altLang="da-DK" sz="1200" b="0"/>
              <a:t> Possible any time during the stay.</a:t>
            </a:r>
            <a:endParaRPr lang="en-US" altLang="da-DK" sz="1200"/>
          </a:p>
          <a:p>
            <a:r>
              <a:rPr lang="en-US" altLang="da-DK" sz="1200"/>
              <a:t>1.5 	Breakfast list &amp; other services. </a:t>
            </a:r>
            <a:r>
              <a:rPr lang="en-US" altLang="da-DK" sz="1200" b="0"/>
              <a:t>Breakfast list daily, service notes at any time.</a:t>
            </a:r>
          </a:p>
          <a:p>
            <a:r>
              <a:rPr lang="en-US" altLang="da-DK" sz="1200" b="0"/>
              <a:t>	</a:t>
            </a:r>
          </a:p>
        </p:txBody>
      </p:sp>
      <p:sp>
        <p:nvSpPr>
          <p:cNvPr id="89101" name="Text Box 13">
            <a:extLst>
              <a:ext uri="{FF2B5EF4-FFF2-40B4-BE49-F238E27FC236}">
                <a16:creationId xmlns:a16="http://schemas.microsoft.com/office/drawing/2014/main" id="{C7AE353C-DF00-4CA3-6276-FD96BA9EC5FD}"/>
              </a:ext>
            </a:extLst>
          </p:cNvPr>
          <p:cNvSpPr txBox="1">
            <a:spLocks noChangeArrowheads="1"/>
          </p:cNvSpPr>
          <p:nvPr/>
        </p:nvSpPr>
        <p:spPr bwMode="auto">
          <a:xfrm>
            <a:off x="457200" y="1662113"/>
            <a:ext cx="4191000" cy="1749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190500" algn="l"/>
              </a:tabLst>
              <a:defRPr sz="1400" b="1">
                <a:solidFill>
                  <a:schemeClr val="tx1"/>
                </a:solidFill>
                <a:latin typeface="Arial" panose="020B0604020202020204" pitchFamily="34" charset="0"/>
              </a:defRPr>
            </a:lvl1pPr>
            <a:lvl2pPr marL="742950" indent="-285750">
              <a:tabLst>
                <a:tab pos="190500" algn="l"/>
              </a:tabLst>
              <a:defRPr sz="1400" b="1">
                <a:solidFill>
                  <a:schemeClr val="tx1"/>
                </a:solidFill>
                <a:latin typeface="Arial" panose="020B0604020202020204" pitchFamily="34" charset="0"/>
              </a:defRPr>
            </a:lvl2pPr>
            <a:lvl3pPr marL="1143000" indent="-228600">
              <a:tabLst>
                <a:tab pos="190500" algn="l"/>
              </a:tabLst>
              <a:defRPr sz="1400" b="1">
                <a:solidFill>
                  <a:schemeClr val="tx1"/>
                </a:solidFill>
                <a:latin typeface="Arial" panose="020B0604020202020204" pitchFamily="34" charset="0"/>
              </a:defRPr>
            </a:lvl3pPr>
            <a:lvl4pPr marL="1600200" indent="-228600">
              <a:tabLst>
                <a:tab pos="190500" algn="l"/>
              </a:tabLst>
              <a:defRPr sz="1400" b="1">
                <a:solidFill>
                  <a:schemeClr val="tx1"/>
                </a:solidFill>
                <a:latin typeface="Arial" panose="020B0604020202020204" pitchFamily="34" charset="0"/>
              </a:defRPr>
            </a:lvl4pPr>
            <a:lvl5pPr marL="2057400" indent="-228600">
              <a:tabLst>
                <a:tab pos="190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1905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b="0">
                <a:sym typeface="CommonBullets" pitchFamily="34" charset="2"/>
              </a:rPr>
              <a:t> 	Here is a more detailed description of the check-in task. We have broken it into sub-tasks. These sub-tasks describe what human and computer will do </a:t>
            </a:r>
            <a:r>
              <a:rPr lang="en-US" altLang="da-DK">
                <a:sym typeface="CommonBullets" pitchFamily="34" charset="2"/>
              </a:rPr>
              <a:t>together</a:t>
            </a:r>
            <a:r>
              <a:rPr lang="en-US" altLang="da-DK" b="0">
                <a:sym typeface="CommonBullets" pitchFamily="34" charset="2"/>
              </a:rPr>
              <a:t>. Only during the design process do we find out who does what. It is best to write such task descriptions together with expert users. They can readily understand the descriptions.</a:t>
            </a:r>
          </a:p>
        </p:txBody>
      </p:sp>
      <p:sp>
        <p:nvSpPr>
          <p:cNvPr id="89102" name="Text Box 14">
            <a:extLst>
              <a:ext uri="{FF2B5EF4-FFF2-40B4-BE49-F238E27FC236}">
                <a16:creationId xmlns:a16="http://schemas.microsoft.com/office/drawing/2014/main" id="{66C861AD-A187-7D54-A179-45BA817AFFA0}"/>
              </a:ext>
            </a:extLst>
          </p:cNvPr>
          <p:cNvSpPr txBox="1">
            <a:spLocks noChangeArrowheads="1"/>
          </p:cNvSpPr>
          <p:nvPr/>
        </p:nvSpPr>
        <p:spPr bwMode="auto">
          <a:xfrm>
            <a:off x="4495800" y="3538538"/>
            <a:ext cx="4648200" cy="27066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We have enumerated the sub-tasks for reference purposes, but the sub-tasks need not be carried out in this sequence. In some cases it is for instance convenient to record the guest </a:t>
            </a:r>
            <a:r>
              <a:rPr lang="da-DK" altLang="da-DK" b="0">
                <a:sym typeface="CommonBullets" pitchFamily="34" charset="2"/>
              </a:rPr>
              <a:t>data </a:t>
            </a:r>
            <a:r>
              <a:rPr lang="en-US" altLang="da-DK" b="0">
                <a:sym typeface="CommonBullets" pitchFamily="34" charset="2"/>
              </a:rPr>
              <a:t>before selecting a room for him.</a:t>
            </a:r>
          </a:p>
          <a:p>
            <a:pPr>
              <a:spcAft>
                <a:spcPct val="50000"/>
              </a:spcAft>
            </a:pPr>
            <a:r>
              <a:rPr lang="en-US" altLang="da-DK" b="0">
                <a:sym typeface="CommonBullets" pitchFamily="34" charset="2"/>
              </a:rPr>
              <a:t>Note that a sub-task can have variants. If the guest hasn’t booked and is not in the files, the receptionist records him (sub-task 2). If he has booked, the receptionist will find his booking data (variant 2a).</a:t>
            </a:r>
          </a:p>
          <a:p>
            <a:pPr>
              <a:spcAft>
                <a:spcPct val="50000"/>
              </a:spcAft>
            </a:pPr>
            <a:r>
              <a:rPr lang="en-US" altLang="da-DK" b="0">
                <a:sym typeface="CommonBullets" pitchFamily="34" charset="2"/>
              </a:rPr>
              <a:t>Sections 5.3 to 5.6 of the book explain more on task descriptions. </a:t>
            </a:r>
          </a:p>
        </p:txBody>
      </p:sp>
      <p:sp>
        <p:nvSpPr>
          <p:cNvPr id="52231" name="AutoShape 15">
            <a:hlinkClick r:id="rId2" action="ppaction://hlinksldjump"/>
            <a:extLst>
              <a:ext uri="{FF2B5EF4-FFF2-40B4-BE49-F238E27FC236}">
                <a16:creationId xmlns:a16="http://schemas.microsoft.com/office/drawing/2014/main" id="{4DFCE63F-8C9E-B070-1E46-71DB09ADBF14}"/>
              </a:ext>
            </a:extLst>
          </p:cNvPr>
          <p:cNvSpPr>
            <a:spLocks noChangeArrowheads="1"/>
          </p:cNvSpPr>
          <p:nvPr/>
        </p:nvSpPr>
        <p:spPr bwMode="auto">
          <a:xfrm flipH="1">
            <a:off x="7065963" y="6019800"/>
            <a:ext cx="1533525" cy="255588"/>
          </a:xfrm>
          <a:prstGeom prst="homePlate">
            <a:avLst>
              <a:gd name="adj" fmla="val 118778"/>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108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u="sng">
                <a:solidFill>
                  <a:schemeClr val="accent2"/>
                </a:solidFill>
              </a:rPr>
              <a:t>Return to course</a:t>
            </a:r>
            <a:endParaRPr lang="en-US" altLang="da-DK" u="sng">
              <a:solidFill>
                <a:schemeClr val="accent2"/>
              </a:solidFill>
            </a:endParaRPr>
          </a:p>
        </p:txBody>
      </p:sp>
      <p:grpSp>
        <p:nvGrpSpPr>
          <p:cNvPr id="89109" name="Group 21">
            <a:extLst>
              <a:ext uri="{FF2B5EF4-FFF2-40B4-BE49-F238E27FC236}">
                <a16:creationId xmlns:a16="http://schemas.microsoft.com/office/drawing/2014/main" id="{911BE546-BAA2-0445-8ABA-9684AB823957}"/>
              </a:ext>
            </a:extLst>
          </p:cNvPr>
          <p:cNvGrpSpPr>
            <a:grpSpLocks/>
          </p:cNvGrpSpPr>
          <p:nvPr/>
        </p:nvGrpSpPr>
        <p:grpSpPr bwMode="auto">
          <a:xfrm>
            <a:off x="533400" y="3452813"/>
            <a:ext cx="3429000" cy="3252787"/>
            <a:chOff x="336" y="2175"/>
            <a:chExt cx="2160" cy="2049"/>
          </a:xfrm>
        </p:grpSpPr>
        <p:sp>
          <p:nvSpPr>
            <p:cNvPr id="52233" name="Text Box 7">
              <a:extLst>
                <a:ext uri="{FF2B5EF4-FFF2-40B4-BE49-F238E27FC236}">
                  <a16:creationId xmlns:a16="http://schemas.microsoft.com/office/drawing/2014/main" id="{003B3D04-05E3-A7C8-7BAF-13A6430EFEC8}"/>
                </a:ext>
              </a:extLst>
            </p:cNvPr>
            <p:cNvSpPr txBox="1">
              <a:spLocks noChangeArrowheads="1"/>
            </p:cNvSpPr>
            <p:nvPr/>
          </p:nvSpPr>
          <p:spPr bwMode="auto">
            <a:xfrm>
              <a:off x="350" y="2175"/>
              <a:ext cx="2146" cy="2049"/>
            </a:xfrm>
            <a:prstGeom prst="rect">
              <a:avLst/>
            </a:prstGeom>
            <a:solidFill>
              <a:schemeClr val="bg1"/>
            </a:solidFill>
            <a:ln w="38100">
              <a:solidFill>
                <a:schemeClr val="tx1"/>
              </a:solidFill>
              <a:miter lim="800000"/>
              <a:headEnd/>
              <a:tailEnd/>
            </a:ln>
            <a:effectLst>
              <a:outerShdw dist="107763" dir="2700000" algn="ctr" rotWithShape="0">
                <a:srgbClr val="C0C0C0"/>
              </a:outerShdw>
            </a:effectLst>
          </p:spPr>
          <p:txBody>
            <a:bodyPr lIns="72000" tIns="72000" rIns="0" bIns="72000"/>
            <a:lstStyle>
              <a:lvl1pPr marL="292100" indent="-292100">
                <a:tabLst>
                  <a:tab pos="292100" algn="l"/>
                  <a:tab pos="952500" algn="l"/>
                </a:tabLst>
                <a:defRPr sz="1400" b="1">
                  <a:solidFill>
                    <a:schemeClr val="tx1"/>
                  </a:solidFill>
                  <a:latin typeface="Arial" panose="020B0604020202020204" pitchFamily="34" charset="0"/>
                </a:defRPr>
              </a:lvl1pPr>
              <a:lvl2pPr marL="742950" indent="-285750">
                <a:tabLst>
                  <a:tab pos="292100" algn="l"/>
                  <a:tab pos="952500" algn="l"/>
                </a:tabLst>
                <a:defRPr sz="1400" b="1">
                  <a:solidFill>
                    <a:schemeClr val="tx1"/>
                  </a:solidFill>
                  <a:latin typeface="Arial" panose="020B0604020202020204" pitchFamily="34" charset="0"/>
                </a:defRPr>
              </a:lvl2pPr>
              <a:lvl3pPr marL="1143000" indent="-228600">
                <a:tabLst>
                  <a:tab pos="292100" algn="l"/>
                  <a:tab pos="952500" algn="l"/>
                </a:tabLst>
                <a:defRPr sz="1400" b="1">
                  <a:solidFill>
                    <a:schemeClr val="tx1"/>
                  </a:solidFill>
                  <a:latin typeface="Arial" panose="020B0604020202020204" pitchFamily="34" charset="0"/>
                </a:defRPr>
              </a:lvl3pPr>
              <a:lvl4pPr marL="1600200" indent="-228600">
                <a:tabLst>
                  <a:tab pos="292100" algn="l"/>
                  <a:tab pos="952500" algn="l"/>
                </a:tabLst>
                <a:defRPr sz="1400" b="1">
                  <a:solidFill>
                    <a:schemeClr val="tx1"/>
                  </a:solidFill>
                  <a:latin typeface="Arial" panose="020B0604020202020204" pitchFamily="34" charset="0"/>
                </a:defRPr>
              </a:lvl4pPr>
              <a:lvl5pPr marL="2057400" indent="-228600">
                <a:tabLst>
                  <a:tab pos="292100" algn="l"/>
                  <a:tab pos="9525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 pos="9525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 pos="9525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 pos="9525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 pos="952500" algn="l"/>
                </a:tabLst>
                <a:defRPr sz="1400" b="1">
                  <a:solidFill>
                    <a:schemeClr val="tx1"/>
                  </a:solidFill>
                  <a:latin typeface="Arial" panose="020B0604020202020204" pitchFamily="34" charset="0"/>
                </a:defRPr>
              </a:lvl9pPr>
            </a:lstStyle>
            <a:p>
              <a:r>
                <a:rPr lang="en-US" altLang="da-DK" sz="1200"/>
                <a:t>Task:</a:t>
              </a:r>
              <a:r>
                <a:rPr lang="en-US" altLang="da-DK" sz="1200" b="0"/>
                <a:t>	1.2 Checkin</a:t>
              </a:r>
            </a:p>
            <a:p>
              <a:r>
                <a:rPr lang="en-US" altLang="da-DK" sz="1200"/>
                <a:t>Start:</a:t>
              </a:r>
              <a:r>
                <a:rPr lang="en-US" altLang="da-DK" sz="1200" b="0"/>
                <a:t>	A guest arrives.</a:t>
              </a:r>
            </a:p>
            <a:p>
              <a:r>
                <a:rPr lang="en-US" altLang="da-DK" sz="1200"/>
                <a:t>End:	</a:t>
              </a:r>
              <a:r>
                <a:rPr lang="en-US" altLang="da-DK" sz="1200" b="0"/>
                <a:t>The guest has got room and key.</a:t>
              </a:r>
            </a:p>
            <a:p>
              <a:r>
                <a:rPr lang="en-US" altLang="da-DK" sz="1200" b="0"/>
                <a:t>		Accounting started.</a:t>
              </a:r>
            </a:p>
            <a:p>
              <a:r>
                <a:rPr lang="en-US" altLang="da-DK" sz="1200"/>
                <a:t>Frequency:</a:t>
              </a:r>
              <a:r>
                <a:rPr lang="en-US" altLang="da-DK" sz="1200" b="0"/>
                <a:t>	Average 0.5 checkins/room/day</a:t>
              </a:r>
            </a:p>
            <a:p>
              <a:r>
                <a:rPr lang="en-US" altLang="da-DK" sz="1200"/>
                <a:t>Difficult:</a:t>
              </a:r>
              <a:r>
                <a:rPr lang="en-US" altLang="da-DK" sz="1200" b="0"/>
                <a:t> 	A bus with 50 guests arrives.</a:t>
              </a:r>
            </a:p>
            <a:p>
              <a:pPr>
                <a:spcBef>
                  <a:spcPct val="50000"/>
                </a:spcBef>
              </a:pPr>
              <a:r>
                <a:rPr lang="en-US" altLang="da-DK" sz="1200"/>
                <a:t>Sub-tasks:</a:t>
              </a:r>
              <a:endParaRPr lang="en-US" altLang="da-DK" sz="1200" b="0"/>
            </a:p>
            <a:p>
              <a:r>
                <a:rPr lang="en-US" altLang="da-DK" sz="1200" b="0"/>
                <a:t>1.	Find room</a:t>
              </a:r>
            </a:p>
            <a:p>
              <a:r>
                <a:rPr lang="en-US" altLang="da-DK" sz="1200" b="0"/>
                <a:t>	</a:t>
              </a:r>
              <a:r>
                <a:rPr lang="en-US" altLang="da-DK" sz="1200"/>
                <a:t>Problem:</a:t>
              </a:r>
              <a:r>
                <a:rPr lang="en-US" altLang="da-DK" sz="1200" b="0"/>
                <a:t> Guest wants two neighbor rooms</a:t>
              </a:r>
              <a:endParaRPr lang="da-DK" altLang="da-DK" sz="1200" b="0"/>
            </a:p>
            <a:p>
              <a:r>
                <a:rPr lang="da-DK" altLang="da-DK" sz="1200" b="0"/>
                <a:t>1a.	No suitable room.</a:t>
              </a:r>
            </a:p>
            <a:p>
              <a:r>
                <a:rPr lang="da-DK" altLang="da-DK" sz="1200" b="0"/>
                <a:t>1b.	Guest has booked in advance.</a:t>
              </a:r>
              <a:endParaRPr lang="en-US" altLang="da-DK" sz="1200" b="0"/>
            </a:p>
            <a:p>
              <a:r>
                <a:rPr lang="en-US" altLang="da-DK" sz="1200" b="0"/>
                <a:t>2.	Record guest </a:t>
              </a:r>
              <a:r>
                <a:rPr lang="da-DK" altLang="da-DK" sz="1200" b="0"/>
                <a:t>data.</a:t>
              </a:r>
            </a:p>
            <a:p>
              <a:r>
                <a:rPr lang="da-DK" altLang="da-DK" sz="1200" b="0"/>
                <a:t>2a.	Guest recorded at booking.</a:t>
              </a:r>
            </a:p>
            <a:p>
              <a:r>
                <a:rPr lang="da-DK" altLang="da-DK" sz="1200" b="0"/>
                <a:t>2b.	Regular customer.</a:t>
              </a:r>
            </a:p>
            <a:p>
              <a:r>
                <a:rPr lang="da-DK" altLang="da-DK" sz="1200" b="0"/>
                <a:t>3.	Record that guest is checked in.</a:t>
              </a:r>
              <a:endParaRPr lang="en-US" altLang="da-DK" sz="1200" b="0"/>
            </a:p>
            <a:p>
              <a:r>
                <a:rPr lang="da-DK" altLang="da-DK" sz="1200" b="0"/>
                <a:t>4</a:t>
              </a:r>
              <a:r>
                <a:rPr lang="en-US" altLang="da-DK" sz="1200" b="0"/>
                <a:t>.	Deliver key</a:t>
              </a:r>
              <a:r>
                <a:rPr lang="da-DK" altLang="da-DK" sz="1200" b="0"/>
                <a:t>.</a:t>
              </a:r>
              <a:endParaRPr lang="en-US" altLang="da-DK" sz="1200" b="0"/>
            </a:p>
          </p:txBody>
        </p:sp>
        <p:sp>
          <p:nvSpPr>
            <p:cNvPr id="52234" name="Line 8">
              <a:extLst>
                <a:ext uri="{FF2B5EF4-FFF2-40B4-BE49-F238E27FC236}">
                  <a16:creationId xmlns:a16="http://schemas.microsoft.com/office/drawing/2014/main" id="{3AC369FB-2EDD-F25B-CF88-BA1DF0049D68}"/>
                </a:ext>
              </a:extLst>
            </p:cNvPr>
            <p:cNvSpPr>
              <a:spLocks noChangeShapeType="1"/>
            </p:cNvSpPr>
            <p:nvPr/>
          </p:nvSpPr>
          <p:spPr bwMode="auto">
            <a:xfrm>
              <a:off x="336" y="296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5" name="Line 9">
              <a:extLst>
                <a:ext uri="{FF2B5EF4-FFF2-40B4-BE49-F238E27FC236}">
                  <a16:creationId xmlns:a16="http://schemas.microsoft.com/office/drawing/2014/main" id="{55A68F44-62EC-013D-4A9B-8739A9154818}"/>
                </a:ext>
              </a:extLst>
            </p:cNvPr>
            <p:cNvSpPr>
              <a:spLocks noChangeShapeType="1"/>
            </p:cNvSpPr>
            <p:nvPr/>
          </p:nvSpPr>
          <p:spPr bwMode="auto">
            <a:xfrm>
              <a:off x="336" y="3552"/>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6" name="Line 19">
              <a:extLst>
                <a:ext uri="{FF2B5EF4-FFF2-40B4-BE49-F238E27FC236}">
                  <a16:creationId xmlns:a16="http://schemas.microsoft.com/office/drawing/2014/main" id="{B282D607-BC0E-C4D4-6A6F-E7092A86B5C5}"/>
                </a:ext>
              </a:extLst>
            </p:cNvPr>
            <p:cNvSpPr>
              <a:spLocks noChangeShapeType="1"/>
            </p:cNvSpPr>
            <p:nvPr/>
          </p:nvSpPr>
          <p:spPr bwMode="auto">
            <a:xfrm>
              <a:off x="336" y="401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7" name="Line 20">
              <a:extLst>
                <a:ext uri="{FF2B5EF4-FFF2-40B4-BE49-F238E27FC236}">
                  <a16:creationId xmlns:a16="http://schemas.microsoft.com/office/drawing/2014/main" id="{F8E272D2-BDD0-F83B-2481-7D20E22B8D8D}"/>
                </a:ext>
              </a:extLst>
            </p:cNvPr>
            <p:cNvSpPr>
              <a:spLocks noChangeShapeType="1"/>
            </p:cNvSpPr>
            <p:nvPr/>
          </p:nvSpPr>
          <p:spPr bwMode="auto">
            <a:xfrm>
              <a:off x="336" y="3904"/>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91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91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89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1" grpId="0" autoUpdateAnimBg="0"/>
      <p:bldP spid="8910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5">
            <a:extLst>
              <a:ext uri="{FF2B5EF4-FFF2-40B4-BE49-F238E27FC236}">
                <a16:creationId xmlns:a16="http://schemas.microsoft.com/office/drawing/2014/main" id="{EFC80FA8-67F5-4A46-B879-C14193BACF17}"/>
              </a:ext>
            </a:extLst>
          </p:cNvPr>
          <p:cNvSpPr txBox="1">
            <a:spLocks noChangeArrowheads="1"/>
          </p:cNvSpPr>
          <p:nvPr/>
        </p:nvSpPr>
        <p:spPr bwMode="auto">
          <a:xfrm>
            <a:off x="449263" y="76200"/>
            <a:ext cx="5189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a:tabLst>
                <a:tab pos="5715000" algn="r"/>
              </a:tabLst>
              <a:defRPr sz="1400" b="1">
                <a:solidFill>
                  <a:schemeClr val="tx1"/>
                </a:solidFill>
                <a:latin typeface="Arial" panose="020B0604020202020204" pitchFamily="34" charset="0"/>
              </a:defRPr>
            </a:lvl1pPr>
            <a:lvl2pPr marL="742950" indent="-285750">
              <a:tabLst>
                <a:tab pos="5715000" algn="r"/>
              </a:tabLst>
              <a:defRPr sz="1400" b="1">
                <a:solidFill>
                  <a:schemeClr val="tx1"/>
                </a:solidFill>
                <a:latin typeface="Arial" panose="020B0604020202020204" pitchFamily="34" charset="0"/>
              </a:defRPr>
            </a:lvl2pPr>
            <a:lvl3pPr marL="1143000" indent="-228600">
              <a:tabLst>
                <a:tab pos="5715000" algn="r"/>
              </a:tabLst>
              <a:defRPr sz="1400" b="1">
                <a:solidFill>
                  <a:schemeClr val="tx1"/>
                </a:solidFill>
                <a:latin typeface="Arial" panose="020B0604020202020204" pitchFamily="34" charset="0"/>
              </a:defRPr>
            </a:lvl3pPr>
            <a:lvl4pPr marL="1600200" indent="-228600">
              <a:tabLst>
                <a:tab pos="5715000" algn="r"/>
              </a:tabLst>
              <a:defRPr sz="1400" b="1">
                <a:solidFill>
                  <a:schemeClr val="tx1"/>
                </a:solidFill>
                <a:latin typeface="Arial" panose="020B0604020202020204" pitchFamily="34" charset="0"/>
              </a:defRPr>
            </a:lvl4pPr>
            <a:lvl5pPr marL="2057400" indent="-228600">
              <a:tabLst>
                <a:tab pos="5715000" algn="r"/>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5715000" algn="r"/>
              </a:tabLst>
              <a:defRPr sz="1400" b="1">
                <a:solidFill>
                  <a:schemeClr val="tx1"/>
                </a:solidFill>
                <a:latin typeface="Arial" panose="020B0604020202020204" pitchFamily="34" charset="0"/>
              </a:defRPr>
            </a:lvl9pPr>
          </a:lstStyle>
          <a:p>
            <a:r>
              <a:rPr lang="en-US" altLang="da-DK" sz="1800" u="sng"/>
              <a:t>Data descriptions</a:t>
            </a:r>
            <a:endParaRPr lang="en-US" altLang="da-DK" sz="2400" u="sng"/>
          </a:p>
        </p:txBody>
      </p:sp>
      <p:sp>
        <p:nvSpPr>
          <p:cNvPr id="53251" name="Text Box 6">
            <a:extLst>
              <a:ext uri="{FF2B5EF4-FFF2-40B4-BE49-F238E27FC236}">
                <a16:creationId xmlns:a16="http://schemas.microsoft.com/office/drawing/2014/main" id="{EF839869-D0F7-298D-BBB1-8DF8B5EE0E67}"/>
              </a:ext>
            </a:extLst>
          </p:cNvPr>
          <p:cNvSpPr txBox="1">
            <a:spLocks noChangeArrowheads="1"/>
          </p:cNvSpPr>
          <p:nvPr/>
        </p:nvSpPr>
        <p:spPr bwMode="auto">
          <a:xfrm>
            <a:off x="457200" y="457200"/>
            <a:ext cx="4154488" cy="2525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1</a:t>
            </a:r>
            <a:r>
              <a:rPr lang="en-US" altLang="da-DK" b="0">
                <a:sym typeface="CommonBullets" pitchFamily="34" charset="2"/>
              </a:rPr>
              <a:t> 	Here is a compact description of the hotel data in the form of an E/R (entity-relationship) data model. Each box symbolizes a file card. Behind the box is a pile of similar file cards. The guest box, for instance, has a card for each guest that the hotel wants to keep track of. The crows foot to Stay shows that each guest may have one or more recorded stays. The attributes for each box are shown too. For the guest, for instance, we record name, several address lines, a phone number, and a passport number (foreigners only).</a:t>
            </a:r>
          </a:p>
        </p:txBody>
      </p:sp>
      <p:sp>
        <p:nvSpPr>
          <p:cNvPr id="53252" name="AutoShape 7">
            <a:hlinkClick r:id="rId2" action="ppaction://hlinksldjump"/>
            <a:extLst>
              <a:ext uri="{FF2B5EF4-FFF2-40B4-BE49-F238E27FC236}">
                <a16:creationId xmlns:a16="http://schemas.microsoft.com/office/drawing/2014/main" id="{11CA5205-9FB7-AA97-4166-295CAE210C21}"/>
              </a:ext>
            </a:extLst>
          </p:cNvPr>
          <p:cNvSpPr>
            <a:spLocks noChangeArrowheads="1"/>
          </p:cNvSpPr>
          <p:nvPr/>
        </p:nvSpPr>
        <p:spPr bwMode="auto">
          <a:xfrm flipH="1">
            <a:off x="295275" y="6221413"/>
            <a:ext cx="1533525" cy="255587"/>
          </a:xfrm>
          <a:prstGeom prst="homePlate">
            <a:avLst>
              <a:gd name="adj" fmla="val 118778"/>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000" tIns="36000" rIns="108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200" u="sng">
                <a:solidFill>
                  <a:schemeClr val="accent2"/>
                </a:solidFill>
              </a:rPr>
              <a:t>Return to course</a:t>
            </a:r>
            <a:endParaRPr lang="en-US" altLang="da-DK" u="sng">
              <a:solidFill>
                <a:schemeClr val="accent2"/>
              </a:solidFill>
            </a:endParaRPr>
          </a:p>
        </p:txBody>
      </p:sp>
      <p:grpSp>
        <p:nvGrpSpPr>
          <p:cNvPr id="53253" name="Group 48">
            <a:extLst>
              <a:ext uri="{FF2B5EF4-FFF2-40B4-BE49-F238E27FC236}">
                <a16:creationId xmlns:a16="http://schemas.microsoft.com/office/drawing/2014/main" id="{B7227901-4F65-85AA-B72B-69DECCAC3F41}"/>
              </a:ext>
            </a:extLst>
          </p:cNvPr>
          <p:cNvGrpSpPr>
            <a:grpSpLocks/>
          </p:cNvGrpSpPr>
          <p:nvPr/>
        </p:nvGrpSpPr>
        <p:grpSpPr bwMode="auto">
          <a:xfrm>
            <a:off x="4572000" y="381000"/>
            <a:ext cx="4465638" cy="2917825"/>
            <a:chOff x="634" y="1182"/>
            <a:chExt cx="2813" cy="1838"/>
          </a:xfrm>
        </p:grpSpPr>
        <p:sp>
          <p:nvSpPr>
            <p:cNvPr id="53259" name="Rectangle 8">
              <a:extLst>
                <a:ext uri="{FF2B5EF4-FFF2-40B4-BE49-F238E27FC236}">
                  <a16:creationId xmlns:a16="http://schemas.microsoft.com/office/drawing/2014/main" id="{DDAA9D9F-3B62-2E55-A5F8-97FDE3D6C4D5}"/>
                </a:ext>
              </a:extLst>
            </p:cNvPr>
            <p:cNvSpPr>
              <a:spLocks noChangeArrowheads="1"/>
            </p:cNvSpPr>
            <p:nvPr/>
          </p:nvSpPr>
          <p:spPr bwMode="auto">
            <a:xfrm>
              <a:off x="1510" y="1778"/>
              <a:ext cx="406" cy="17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Stay</a:t>
              </a:r>
            </a:p>
          </p:txBody>
        </p:sp>
        <p:sp>
          <p:nvSpPr>
            <p:cNvPr id="53260" name="Rectangle 9">
              <a:extLst>
                <a:ext uri="{FF2B5EF4-FFF2-40B4-BE49-F238E27FC236}">
                  <a16:creationId xmlns:a16="http://schemas.microsoft.com/office/drawing/2014/main" id="{CFE51AFC-9FC0-553A-9015-2DDAF04B9761}"/>
                </a:ext>
              </a:extLst>
            </p:cNvPr>
            <p:cNvSpPr>
              <a:spLocks noChangeArrowheads="1"/>
            </p:cNvSpPr>
            <p:nvPr/>
          </p:nvSpPr>
          <p:spPr bwMode="auto">
            <a:xfrm>
              <a:off x="1510" y="2143"/>
              <a:ext cx="406" cy="274"/>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Room</a:t>
              </a:r>
            </a:p>
            <a:p>
              <a:pPr algn="ctr"/>
              <a:r>
                <a:rPr lang="en-US" altLang="da-DK" sz="1200"/>
                <a:t>State</a:t>
              </a:r>
            </a:p>
          </p:txBody>
        </p:sp>
        <p:sp>
          <p:nvSpPr>
            <p:cNvPr id="53261" name="Rectangle 10">
              <a:extLst>
                <a:ext uri="{FF2B5EF4-FFF2-40B4-BE49-F238E27FC236}">
                  <a16:creationId xmlns:a16="http://schemas.microsoft.com/office/drawing/2014/main" id="{DBEE3EC3-F177-B35F-2AFD-99AB0FE85CD3}"/>
                </a:ext>
              </a:extLst>
            </p:cNvPr>
            <p:cNvSpPr>
              <a:spLocks noChangeArrowheads="1"/>
            </p:cNvSpPr>
            <p:nvPr/>
          </p:nvSpPr>
          <p:spPr bwMode="auto">
            <a:xfrm>
              <a:off x="1510" y="2598"/>
              <a:ext cx="406" cy="17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Room</a:t>
              </a:r>
            </a:p>
          </p:txBody>
        </p:sp>
        <p:sp>
          <p:nvSpPr>
            <p:cNvPr id="53262" name="Rectangle 11">
              <a:extLst>
                <a:ext uri="{FF2B5EF4-FFF2-40B4-BE49-F238E27FC236}">
                  <a16:creationId xmlns:a16="http://schemas.microsoft.com/office/drawing/2014/main" id="{DDABF87A-21E4-9523-AA60-A26B4FE54BA9}"/>
                </a:ext>
              </a:extLst>
            </p:cNvPr>
            <p:cNvSpPr>
              <a:spLocks noChangeArrowheads="1"/>
            </p:cNvSpPr>
            <p:nvPr/>
          </p:nvSpPr>
          <p:spPr bwMode="auto">
            <a:xfrm>
              <a:off x="2215" y="1779"/>
              <a:ext cx="398" cy="173"/>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Service</a:t>
              </a:r>
            </a:p>
          </p:txBody>
        </p:sp>
        <p:sp>
          <p:nvSpPr>
            <p:cNvPr id="53263" name="Rectangle 12">
              <a:extLst>
                <a:ext uri="{FF2B5EF4-FFF2-40B4-BE49-F238E27FC236}">
                  <a16:creationId xmlns:a16="http://schemas.microsoft.com/office/drawing/2014/main" id="{ABFB8597-8325-8D0D-7FA6-C76849EBA35E}"/>
                </a:ext>
              </a:extLst>
            </p:cNvPr>
            <p:cNvSpPr>
              <a:spLocks noChangeArrowheads="1"/>
            </p:cNvSpPr>
            <p:nvPr/>
          </p:nvSpPr>
          <p:spPr bwMode="auto">
            <a:xfrm>
              <a:off x="2976" y="1725"/>
              <a:ext cx="398" cy="288"/>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Service</a:t>
              </a:r>
            </a:p>
            <a:p>
              <a:pPr algn="ctr"/>
              <a:r>
                <a:rPr lang="en-US" altLang="da-DK" sz="1200"/>
                <a:t>Type</a:t>
              </a:r>
            </a:p>
          </p:txBody>
        </p:sp>
        <p:cxnSp>
          <p:nvCxnSpPr>
            <p:cNvPr id="53264" name="AutoShape 13">
              <a:extLst>
                <a:ext uri="{FF2B5EF4-FFF2-40B4-BE49-F238E27FC236}">
                  <a16:creationId xmlns:a16="http://schemas.microsoft.com/office/drawing/2014/main" id="{29713EF4-B006-CF58-1ED5-17583E545A36}"/>
                </a:ext>
              </a:extLst>
            </p:cNvPr>
            <p:cNvCxnSpPr>
              <a:cxnSpLocks noChangeShapeType="1"/>
              <a:stCxn id="53259" idx="2"/>
              <a:endCxn id="53260" idx="0"/>
            </p:cNvCxnSpPr>
            <p:nvPr/>
          </p:nvCxnSpPr>
          <p:spPr bwMode="auto">
            <a:xfrm>
              <a:off x="1713" y="1954"/>
              <a:ext cx="0" cy="183"/>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265" name="AutoShape 14">
              <a:extLst>
                <a:ext uri="{FF2B5EF4-FFF2-40B4-BE49-F238E27FC236}">
                  <a16:creationId xmlns:a16="http://schemas.microsoft.com/office/drawing/2014/main" id="{0F75BC4A-CC59-FADD-6ADA-E204F1C6B504}"/>
                </a:ext>
              </a:extLst>
            </p:cNvPr>
            <p:cNvCxnSpPr>
              <a:cxnSpLocks noChangeShapeType="1"/>
              <a:stCxn id="53260" idx="2"/>
              <a:endCxn id="53261" idx="0"/>
            </p:cNvCxnSpPr>
            <p:nvPr/>
          </p:nvCxnSpPr>
          <p:spPr bwMode="auto">
            <a:xfrm>
              <a:off x="1713" y="2423"/>
              <a:ext cx="0" cy="169"/>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266" name="Line 15">
              <a:extLst>
                <a:ext uri="{FF2B5EF4-FFF2-40B4-BE49-F238E27FC236}">
                  <a16:creationId xmlns:a16="http://schemas.microsoft.com/office/drawing/2014/main" id="{2DD6B075-1DF8-9EE7-221D-7EDB66D655D6}"/>
                </a:ext>
              </a:extLst>
            </p:cNvPr>
            <p:cNvSpPr>
              <a:spLocks noChangeShapeType="1"/>
            </p:cNvSpPr>
            <p:nvPr/>
          </p:nvSpPr>
          <p:spPr bwMode="auto">
            <a:xfrm>
              <a:off x="1798" y="1867"/>
              <a:ext cx="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en-GB"/>
            </a:p>
          </p:txBody>
        </p:sp>
        <p:cxnSp>
          <p:nvCxnSpPr>
            <p:cNvPr id="53267" name="AutoShape 16">
              <a:extLst>
                <a:ext uri="{FF2B5EF4-FFF2-40B4-BE49-F238E27FC236}">
                  <a16:creationId xmlns:a16="http://schemas.microsoft.com/office/drawing/2014/main" id="{120887B0-BAB2-45B9-1581-9693D8830B47}"/>
                </a:ext>
              </a:extLst>
            </p:cNvPr>
            <p:cNvCxnSpPr>
              <a:cxnSpLocks noChangeShapeType="1"/>
              <a:stCxn id="53259" idx="3"/>
              <a:endCxn id="53262" idx="1"/>
            </p:cNvCxnSpPr>
            <p:nvPr/>
          </p:nvCxnSpPr>
          <p:spPr bwMode="auto">
            <a:xfrm>
              <a:off x="1922" y="1863"/>
              <a:ext cx="287" cy="3"/>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268" name="AutoShape 17">
              <a:extLst>
                <a:ext uri="{FF2B5EF4-FFF2-40B4-BE49-F238E27FC236}">
                  <a16:creationId xmlns:a16="http://schemas.microsoft.com/office/drawing/2014/main" id="{6B09E445-2FE8-427E-FE0D-0333D89DBB84}"/>
                </a:ext>
              </a:extLst>
            </p:cNvPr>
            <p:cNvCxnSpPr>
              <a:cxnSpLocks noChangeShapeType="1"/>
              <a:stCxn id="53262" idx="3"/>
              <a:endCxn id="53263" idx="1"/>
            </p:cNvCxnSpPr>
            <p:nvPr/>
          </p:nvCxnSpPr>
          <p:spPr bwMode="auto">
            <a:xfrm>
              <a:off x="2619" y="1866"/>
              <a:ext cx="351" cy="3"/>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3269" name="Group 18">
              <a:extLst>
                <a:ext uri="{FF2B5EF4-FFF2-40B4-BE49-F238E27FC236}">
                  <a16:creationId xmlns:a16="http://schemas.microsoft.com/office/drawing/2014/main" id="{D62D04D8-63B1-1B03-24DC-C318A5C8474E}"/>
                </a:ext>
              </a:extLst>
            </p:cNvPr>
            <p:cNvGrpSpPr>
              <a:grpSpLocks/>
            </p:cNvGrpSpPr>
            <p:nvPr/>
          </p:nvGrpSpPr>
          <p:grpSpPr bwMode="auto">
            <a:xfrm rot="-5400000">
              <a:off x="2125" y="1824"/>
              <a:ext cx="92" cy="76"/>
              <a:chOff x="1918" y="3762"/>
              <a:chExt cx="128" cy="106"/>
            </a:xfrm>
          </p:grpSpPr>
          <p:sp>
            <p:nvSpPr>
              <p:cNvPr id="53296" name="Line 19">
                <a:extLst>
                  <a:ext uri="{FF2B5EF4-FFF2-40B4-BE49-F238E27FC236}">
                    <a16:creationId xmlns:a16="http://schemas.microsoft.com/office/drawing/2014/main" id="{4913AF0E-D88A-D535-7FB4-1D84F8583CA1}"/>
                  </a:ext>
                </a:extLst>
              </p:cNvPr>
              <p:cNvSpPr>
                <a:spLocks noChangeShapeType="1"/>
              </p:cNvSpPr>
              <p:nvPr/>
            </p:nvSpPr>
            <p:spPr bwMode="auto">
              <a:xfrm>
                <a:off x="1982" y="3762"/>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97" name="Line 20">
                <a:extLst>
                  <a:ext uri="{FF2B5EF4-FFF2-40B4-BE49-F238E27FC236}">
                    <a16:creationId xmlns:a16="http://schemas.microsoft.com/office/drawing/2014/main" id="{0B7F234D-481D-4064-42F0-3D37F78338DD}"/>
                  </a:ext>
                </a:extLst>
              </p:cNvPr>
              <p:cNvSpPr>
                <a:spLocks noChangeShapeType="1"/>
              </p:cNvSpPr>
              <p:nvPr/>
            </p:nvSpPr>
            <p:spPr bwMode="auto">
              <a:xfrm flipH="1">
                <a:off x="1918" y="3763"/>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nvGrpSpPr>
            <p:cNvPr id="53270" name="Group 21">
              <a:extLst>
                <a:ext uri="{FF2B5EF4-FFF2-40B4-BE49-F238E27FC236}">
                  <a16:creationId xmlns:a16="http://schemas.microsoft.com/office/drawing/2014/main" id="{B48E349B-60F3-339D-DCA2-07E92591D7DF}"/>
                </a:ext>
              </a:extLst>
            </p:cNvPr>
            <p:cNvGrpSpPr>
              <a:grpSpLocks/>
            </p:cNvGrpSpPr>
            <p:nvPr/>
          </p:nvGrpSpPr>
          <p:grpSpPr bwMode="auto">
            <a:xfrm rot="5400000">
              <a:off x="2607" y="1826"/>
              <a:ext cx="92" cy="76"/>
              <a:chOff x="1918" y="3762"/>
              <a:chExt cx="128" cy="106"/>
            </a:xfrm>
          </p:grpSpPr>
          <p:sp>
            <p:nvSpPr>
              <p:cNvPr id="53294" name="Line 22">
                <a:extLst>
                  <a:ext uri="{FF2B5EF4-FFF2-40B4-BE49-F238E27FC236}">
                    <a16:creationId xmlns:a16="http://schemas.microsoft.com/office/drawing/2014/main" id="{5450DF0B-3233-51BC-9DFC-9BA6E6C91456}"/>
                  </a:ext>
                </a:extLst>
              </p:cNvPr>
              <p:cNvSpPr>
                <a:spLocks noChangeShapeType="1"/>
              </p:cNvSpPr>
              <p:nvPr/>
            </p:nvSpPr>
            <p:spPr bwMode="auto">
              <a:xfrm>
                <a:off x="1982" y="3762"/>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95" name="Line 23">
                <a:extLst>
                  <a:ext uri="{FF2B5EF4-FFF2-40B4-BE49-F238E27FC236}">
                    <a16:creationId xmlns:a16="http://schemas.microsoft.com/office/drawing/2014/main" id="{D1D64D8D-6172-CBE0-3F1F-4E8F8BB08C8B}"/>
                  </a:ext>
                </a:extLst>
              </p:cNvPr>
              <p:cNvSpPr>
                <a:spLocks noChangeShapeType="1"/>
              </p:cNvSpPr>
              <p:nvPr/>
            </p:nvSpPr>
            <p:spPr bwMode="auto">
              <a:xfrm flipH="1">
                <a:off x="1918" y="3763"/>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nvGrpSpPr>
            <p:cNvPr id="53271" name="Group 24">
              <a:extLst>
                <a:ext uri="{FF2B5EF4-FFF2-40B4-BE49-F238E27FC236}">
                  <a16:creationId xmlns:a16="http://schemas.microsoft.com/office/drawing/2014/main" id="{ECABB2BD-5FB7-4D0A-D105-8D3306EB3ACD}"/>
                </a:ext>
              </a:extLst>
            </p:cNvPr>
            <p:cNvGrpSpPr>
              <a:grpSpLocks/>
            </p:cNvGrpSpPr>
            <p:nvPr/>
          </p:nvGrpSpPr>
          <p:grpSpPr bwMode="auto">
            <a:xfrm flipV="1">
              <a:off x="1663" y="2408"/>
              <a:ext cx="92" cy="76"/>
              <a:chOff x="1918" y="3762"/>
              <a:chExt cx="128" cy="106"/>
            </a:xfrm>
          </p:grpSpPr>
          <p:sp>
            <p:nvSpPr>
              <p:cNvPr id="53292" name="Line 25">
                <a:extLst>
                  <a:ext uri="{FF2B5EF4-FFF2-40B4-BE49-F238E27FC236}">
                    <a16:creationId xmlns:a16="http://schemas.microsoft.com/office/drawing/2014/main" id="{88C0670A-E1F3-8898-1D50-AEE6F5104AC1}"/>
                  </a:ext>
                </a:extLst>
              </p:cNvPr>
              <p:cNvSpPr>
                <a:spLocks noChangeShapeType="1"/>
              </p:cNvSpPr>
              <p:nvPr/>
            </p:nvSpPr>
            <p:spPr bwMode="auto">
              <a:xfrm>
                <a:off x="1982" y="3762"/>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93" name="Line 26">
                <a:extLst>
                  <a:ext uri="{FF2B5EF4-FFF2-40B4-BE49-F238E27FC236}">
                    <a16:creationId xmlns:a16="http://schemas.microsoft.com/office/drawing/2014/main" id="{73C68487-5D8D-3B66-A43A-0F0D38AB6D51}"/>
                  </a:ext>
                </a:extLst>
              </p:cNvPr>
              <p:cNvSpPr>
                <a:spLocks noChangeShapeType="1"/>
              </p:cNvSpPr>
              <p:nvPr/>
            </p:nvSpPr>
            <p:spPr bwMode="auto">
              <a:xfrm flipH="1">
                <a:off x="1918" y="3763"/>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grpSp>
          <p:nvGrpSpPr>
            <p:cNvPr id="53272" name="Group 27">
              <a:extLst>
                <a:ext uri="{FF2B5EF4-FFF2-40B4-BE49-F238E27FC236}">
                  <a16:creationId xmlns:a16="http://schemas.microsoft.com/office/drawing/2014/main" id="{38AA2AEC-CEFA-9521-A33A-1A52B3C107CB}"/>
                </a:ext>
              </a:extLst>
            </p:cNvPr>
            <p:cNvGrpSpPr>
              <a:grpSpLocks/>
            </p:cNvGrpSpPr>
            <p:nvPr/>
          </p:nvGrpSpPr>
          <p:grpSpPr bwMode="auto">
            <a:xfrm>
              <a:off x="1663" y="2067"/>
              <a:ext cx="92" cy="76"/>
              <a:chOff x="1918" y="3762"/>
              <a:chExt cx="128" cy="106"/>
            </a:xfrm>
          </p:grpSpPr>
          <p:sp>
            <p:nvSpPr>
              <p:cNvPr id="53290" name="Line 28">
                <a:extLst>
                  <a:ext uri="{FF2B5EF4-FFF2-40B4-BE49-F238E27FC236}">
                    <a16:creationId xmlns:a16="http://schemas.microsoft.com/office/drawing/2014/main" id="{5F70CC01-3ECE-62B0-2535-7B1B61C7AD27}"/>
                  </a:ext>
                </a:extLst>
              </p:cNvPr>
              <p:cNvSpPr>
                <a:spLocks noChangeShapeType="1"/>
              </p:cNvSpPr>
              <p:nvPr/>
            </p:nvSpPr>
            <p:spPr bwMode="auto">
              <a:xfrm>
                <a:off x="1982" y="3762"/>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91" name="Line 29">
                <a:extLst>
                  <a:ext uri="{FF2B5EF4-FFF2-40B4-BE49-F238E27FC236}">
                    <a16:creationId xmlns:a16="http://schemas.microsoft.com/office/drawing/2014/main" id="{0C00890A-B494-22C6-70AE-4C06E77DF6A0}"/>
                  </a:ext>
                </a:extLst>
              </p:cNvPr>
              <p:cNvSpPr>
                <a:spLocks noChangeShapeType="1"/>
              </p:cNvSpPr>
              <p:nvPr/>
            </p:nvSpPr>
            <p:spPr bwMode="auto">
              <a:xfrm flipH="1">
                <a:off x="1918" y="3763"/>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sp>
          <p:nvSpPr>
            <p:cNvPr id="53273" name="Text Box 30">
              <a:extLst>
                <a:ext uri="{FF2B5EF4-FFF2-40B4-BE49-F238E27FC236}">
                  <a16:creationId xmlns:a16="http://schemas.microsoft.com/office/drawing/2014/main" id="{D70DC4C0-94CC-DCF8-2373-61B357E71F57}"/>
                </a:ext>
              </a:extLst>
            </p:cNvPr>
            <p:cNvSpPr txBox="1">
              <a:spLocks noChangeArrowheads="1"/>
            </p:cNvSpPr>
            <p:nvPr/>
          </p:nvSpPr>
          <p:spPr bwMode="auto">
            <a:xfrm>
              <a:off x="2055" y="2371"/>
              <a:ext cx="1295" cy="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date, personCount,</a:t>
              </a:r>
            </a:p>
            <a:p>
              <a:r>
                <a:rPr lang="en-US" altLang="da-DK" sz="1000"/>
                <a:t>state (booked | occupied | repair)</a:t>
              </a:r>
            </a:p>
          </p:txBody>
        </p:sp>
        <p:sp>
          <p:nvSpPr>
            <p:cNvPr id="53274" name="Text Box 31">
              <a:extLst>
                <a:ext uri="{FF2B5EF4-FFF2-40B4-BE49-F238E27FC236}">
                  <a16:creationId xmlns:a16="http://schemas.microsoft.com/office/drawing/2014/main" id="{23DC9122-C51E-B8F7-C963-C025005E2A5D}"/>
                </a:ext>
              </a:extLst>
            </p:cNvPr>
            <p:cNvSpPr txBox="1">
              <a:spLocks noChangeArrowheads="1"/>
            </p:cNvSpPr>
            <p:nvPr/>
          </p:nvSpPr>
          <p:spPr bwMode="auto">
            <a:xfrm>
              <a:off x="956" y="1182"/>
              <a:ext cx="439" cy="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name, </a:t>
              </a:r>
            </a:p>
            <a:p>
              <a:r>
                <a:rPr lang="en-US" altLang="da-DK" sz="1000"/>
                <a:t>address1, </a:t>
              </a:r>
            </a:p>
            <a:p>
              <a:r>
                <a:rPr lang="en-US" altLang="da-DK" sz="1000"/>
                <a:t>address2, </a:t>
              </a:r>
            </a:p>
            <a:p>
              <a:r>
                <a:rPr lang="en-US" altLang="da-DK" sz="1000"/>
                <a:t>address3,</a:t>
              </a:r>
            </a:p>
            <a:p>
              <a:r>
                <a:rPr lang="en-US" altLang="da-DK" sz="1000"/>
                <a:t>phone, </a:t>
              </a:r>
            </a:p>
            <a:p>
              <a:r>
                <a:rPr lang="en-US" altLang="da-DK" sz="1000"/>
                <a:t>passport</a:t>
              </a:r>
            </a:p>
          </p:txBody>
        </p:sp>
        <p:sp>
          <p:nvSpPr>
            <p:cNvPr id="53275" name="Text Box 32">
              <a:extLst>
                <a:ext uri="{FF2B5EF4-FFF2-40B4-BE49-F238E27FC236}">
                  <a16:creationId xmlns:a16="http://schemas.microsoft.com/office/drawing/2014/main" id="{11BFB39D-21E1-93CC-9CCB-AB322E81816E}"/>
                </a:ext>
              </a:extLst>
            </p:cNvPr>
            <p:cNvSpPr txBox="1">
              <a:spLocks noChangeArrowheads="1"/>
            </p:cNvSpPr>
            <p:nvPr/>
          </p:nvSpPr>
          <p:spPr bwMode="auto">
            <a:xfrm>
              <a:off x="956" y="2674"/>
              <a:ext cx="696"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roomID,</a:t>
              </a:r>
            </a:p>
            <a:p>
              <a:r>
                <a:rPr lang="en-US" altLang="da-DK" sz="1000"/>
                <a:t>bedCount, type</a:t>
              </a:r>
            </a:p>
            <a:p>
              <a:r>
                <a:rPr lang="en-US" altLang="da-DK" sz="1000"/>
                <a:t>price1, price2</a:t>
              </a:r>
            </a:p>
          </p:txBody>
        </p:sp>
        <p:sp>
          <p:nvSpPr>
            <p:cNvPr id="53276" name="Text Box 33">
              <a:extLst>
                <a:ext uri="{FF2B5EF4-FFF2-40B4-BE49-F238E27FC236}">
                  <a16:creationId xmlns:a16="http://schemas.microsoft.com/office/drawing/2014/main" id="{1EE44BA9-06AB-835A-3B48-DD2F6B99BD8F}"/>
                </a:ext>
              </a:extLst>
            </p:cNvPr>
            <p:cNvSpPr txBox="1">
              <a:spLocks noChangeArrowheads="1"/>
            </p:cNvSpPr>
            <p:nvPr/>
          </p:nvSpPr>
          <p:spPr bwMode="auto">
            <a:xfrm>
              <a:off x="2872" y="1469"/>
              <a:ext cx="556"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name, price</a:t>
              </a:r>
            </a:p>
          </p:txBody>
        </p:sp>
        <p:sp>
          <p:nvSpPr>
            <p:cNvPr id="53277" name="Text Box 34">
              <a:extLst>
                <a:ext uri="{FF2B5EF4-FFF2-40B4-BE49-F238E27FC236}">
                  <a16:creationId xmlns:a16="http://schemas.microsoft.com/office/drawing/2014/main" id="{00119CFD-0A7B-E9C3-70FC-827CED87D974}"/>
                </a:ext>
              </a:extLst>
            </p:cNvPr>
            <p:cNvSpPr txBox="1">
              <a:spLocks noChangeArrowheads="1"/>
            </p:cNvSpPr>
            <p:nvPr/>
          </p:nvSpPr>
          <p:spPr bwMode="auto">
            <a:xfrm>
              <a:off x="2380" y="2084"/>
              <a:ext cx="540"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date, count</a:t>
              </a:r>
            </a:p>
          </p:txBody>
        </p:sp>
        <p:sp>
          <p:nvSpPr>
            <p:cNvPr id="53278" name="Freeform 35">
              <a:extLst>
                <a:ext uri="{FF2B5EF4-FFF2-40B4-BE49-F238E27FC236}">
                  <a16:creationId xmlns:a16="http://schemas.microsoft.com/office/drawing/2014/main" id="{5302793A-EBC7-BC61-E075-7090930F4F14}"/>
                </a:ext>
              </a:extLst>
            </p:cNvPr>
            <p:cNvSpPr>
              <a:spLocks/>
            </p:cNvSpPr>
            <p:nvPr/>
          </p:nvSpPr>
          <p:spPr bwMode="auto">
            <a:xfrm>
              <a:off x="1088" y="1873"/>
              <a:ext cx="460" cy="108"/>
            </a:xfrm>
            <a:custGeom>
              <a:avLst/>
              <a:gdLst>
                <a:gd name="T0" fmla="*/ 0 w 642"/>
                <a:gd name="T1" fmla="*/ 77 h 151"/>
                <a:gd name="T2" fmla="*/ 330 w 642"/>
                <a:gd name="T3" fmla="*/ 19 h 151"/>
                <a:gd name="T4" fmla="*/ 0 60000 65536"/>
                <a:gd name="T5" fmla="*/ 0 60000 65536"/>
              </a:gdLst>
              <a:ahLst/>
              <a:cxnLst>
                <a:cxn ang="T4">
                  <a:pos x="T0" y="T1"/>
                </a:cxn>
                <a:cxn ang="T5">
                  <a:pos x="T2" y="T3"/>
                </a:cxn>
              </a:cxnLst>
              <a:rect l="0" t="0" r="r" b="b"/>
              <a:pathLst>
                <a:path w="642" h="151">
                  <a:moveTo>
                    <a:pt x="0" y="151"/>
                  </a:moveTo>
                  <a:cubicBezTo>
                    <a:pt x="156" y="67"/>
                    <a:pt x="426" y="0"/>
                    <a:pt x="642" y="36"/>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79" name="Freeform 36">
              <a:extLst>
                <a:ext uri="{FF2B5EF4-FFF2-40B4-BE49-F238E27FC236}">
                  <a16:creationId xmlns:a16="http://schemas.microsoft.com/office/drawing/2014/main" id="{25F23FCD-3472-F699-D690-E7300DDFFAD3}"/>
                </a:ext>
              </a:extLst>
            </p:cNvPr>
            <p:cNvSpPr>
              <a:spLocks/>
            </p:cNvSpPr>
            <p:nvPr/>
          </p:nvSpPr>
          <p:spPr bwMode="auto">
            <a:xfrm>
              <a:off x="1156" y="2608"/>
              <a:ext cx="400" cy="94"/>
            </a:xfrm>
            <a:custGeom>
              <a:avLst/>
              <a:gdLst>
                <a:gd name="T0" fmla="*/ 0 w 558"/>
                <a:gd name="T1" fmla="*/ 67 h 132"/>
                <a:gd name="T2" fmla="*/ 148 w 558"/>
                <a:gd name="T3" fmla="*/ 0 h 132"/>
                <a:gd name="T4" fmla="*/ 287 w 558"/>
                <a:gd name="T5" fmla="*/ 55 h 132"/>
                <a:gd name="T6" fmla="*/ 0 60000 65536"/>
                <a:gd name="T7" fmla="*/ 0 60000 65536"/>
                <a:gd name="T8" fmla="*/ 0 60000 65536"/>
              </a:gdLst>
              <a:ahLst/>
              <a:cxnLst>
                <a:cxn ang="T6">
                  <a:pos x="T0" y="T1"/>
                </a:cxn>
                <a:cxn ang="T7">
                  <a:pos x="T2" y="T3"/>
                </a:cxn>
                <a:cxn ang="T8">
                  <a:pos x="T4" y="T5"/>
                </a:cxn>
              </a:cxnLst>
              <a:rect l="0" t="0" r="r" b="b"/>
              <a:pathLst>
                <a:path w="558" h="132">
                  <a:moveTo>
                    <a:pt x="0" y="132"/>
                  </a:moveTo>
                  <a:cubicBezTo>
                    <a:pt x="66" y="48"/>
                    <a:pt x="156" y="0"/>
                    <a:pt x="288" y="0"/>
                  </a:cubicBezTo>
                  <a:cubicBezTo>
                    <a:pt x="420" y="0"/>
                    <a:pt x="503" y="68"/>
                    <a:pt x="558" y="108"/>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0" name="Freeform 37">
              <a:extLst>
                <a:ext uri="{FF2B5EF4-FFF2-40B4-BE49-F238E27FC236}">
                  <a16:creationId xmlns:a16="http://schemas.microsoft.com/office/drawing/2014/main" id="{A8FA6684-EEFC-E186-90D4-80D720AE3D70}"/>
                </a:ext>
              </a:extLst>
            </p:cNvPr>
            <p:cNvSpPr>
              <a:spLocks/>
            </p:cNvSpPr>
            <p:nvPr/>
          </p:nvSpPr>
          <p:spPr bwMode="auto">
            <a:xfrm>
              <a:off x="3332" y="1582"/>
              <a:ext cx="115" cy="249"/>
            </a:xfrm>
            <a:custGeom>
              <a:avLst/>
              <a:gdLst>
                <a:gd name="T0" fmla="*/ 0 w 160"/>
                <a:gd name="T1" fmla="*/ 0 h 348"/>
                <a:gd name="T2" fmla="*/ 14 w 160"/>
                <a:gd name="T3" fmla="*/ 178 h 348"/>
                <a:gd name="T4" fmla="*/ 0 60000 65536"/>
                <a:gd name="T5" fmla="*/ 0 60000 65536"/>
              </a:gdLst>
              <a:ahLst/>
              <a:cxnLst>
                <a:cxn ang="T4">
                  <a:pos x="T0" y="T1"/>
                </a:cxn>
                <a:cxn ang="T5">
                  <a:pos x="T2" y="T3"/>
                </a:cxn>
              </a:cxnLst>
              <a:rect l="0" t="0" r="r" b="b"/>
              <a:pathLst>
                <a:path w="160" h="348">
                  <a:moveTo>
                    <a:pt x="0" y="0"/>
                  </a:moveTo>
                  <a:cubicBezTo>
                    <a:pt x="120" y="64"/>
                    <a:pt x="160" y="200"/>
                    <a:pt x="28" y="348"/>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1" name="Freeform 38">
              <a:extLst>
                <a:ext uri="{FF2B5EF4-FFF2-40B4-BE49-F238E27FC236}">
                  <a16:creationId xmlns:a16="http://schemas.microsoft.com/office/drawing/2014/main" id="{26E2BC6F-891A-5F49-3A90-4914A02A08C2}"/>
                </a:ext>
              </a:extLst>
            </p:cNvPr>
            <p:cNvSpPr>
              <a:spLocks/>
            </p:cNvSpPr>
            <p:nvPr/>
          </p:nvSpPr>
          <p:spPr bwMode="auto">
            <a:xfrm>
              <a:off x="1865" y="2297"/>
              <a:ext cx="318" cy="77"/>
            </a:xfrm>
            <a:custGeom>
              <a:avLst/>
              <a:gdLst>
                <a:gd name="T0" fmla="*/ 0 w 444"/>
                <a:gd name="T1" fmla="*/ 0 h 108"/>
                <a:gd name="T2" fmla="*/ 160 w 444"/>
                <a:gd name="T3" fmla="*/ 19 h 108"/>
                <a:gd name="T4" fmla="*/ 228 w 444"/>
                <a:gd name="T5" fmla="*/ 55 h 108"/>
                <a:gd name="T6" fmla="*/ 0 60000 65536"/>
                <a:gd name="T7" fmla="*/ 0 60000 65536"/>
                <a:gd name="T8" fmla="*/ 0 60000 65536"/>
              </a:gdLst>
              <a:ahLst/>
              <a:cxnLst>
                <a:cxn ang="T6">
                  <a:pos x="T0" y="T1"/>
                </a:cxn>
                <a:cxn ang="T7">
                  <a:pos x="T2" y="T3"/>
                </a:cxn>
                <a:cxn ang="T8">
                  <a:pos x="T4" y="T5"/>
                </a:cxn>
              </a:cxnLst>
              <a:rect l="0" t="0" r="r" b="b"/>
              <a:pathLst>
                <a:path w="444" h="108">
                  <a:moveTo>
                    <a:pt x="0" y="0"/>
                  </a:moveTo>
                  <a:cubicBezTo>
                    <a:pt x="119" y="9"/>
                    <a:pt x="238" y="18"/>
                    <a:pt x="312" y="36"/>
                  </a:cubicBezTo>
                  <a:cubicBezTo>
                    <a:pt x="386" y="54"/>
                    <a:pt x="415" y="81"/>
                    <a:pt x="444" y="108"/>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2" name="Freeform 39">
              <a:extLst>
                <a:ext uri="{FF2B5EF4-FFF2-40B4-BE49-F238E27FC236}">
                  <a16:creationId xmlns:a16="http://schemas.microsoft.com/office/drawing/2014/main" id="{6DCC47C8-6669-7569-EF4D-94F55DA15967}"/>
                </a:ext>
              </a:extLst>
            </p:cNvPr>
            <p:cNvSpPr>
              <a:spLocks/>
            </p:cNvSpPr>
            <p:nvPr/>
          </p:nvSpPr>
          <p:spPr bwMode="auto">
            <a:xfrm>
              <a:off x="2332" y="1921"/>
              <a:ext cx="68" cy="215"/>
            </a:xfrm>
            <a:custGeom>
              <a:avLst/>
              <a:gdLst>
                <a:gd name="T0" fmla="*/ 0 w 96"/>
                <a:gd name="T1" fmla="*/ 0 h 300"/>
                <a:gd name="T2" fmla="*/ 18 w 96"/>
                <a:gd name="T3" fmla="*/ 111 h 300"/>
                <a:gd name="T4" fmla="*/ 48 w 96"/>
                <a:gd name="T5" fmla="*/ 154 h 300"/>
                <a:gd name="T6" fmla="*/ 0 60000 65536"/>
                <a:gd name="T7" fmla="*/ 0 60000 65536"/>
                <a:gd name="T8" fmla="*/ 0 60000 65536"/>
              </a:gdLst>
              <a:ahLst/>
              <a:cxnLst>
                <a:cxn ang="T6">
                  <a:pos x="T0" y="T1"/>
                </a:cxn>
                <a:cxn ang="T7">
                  <a:pos x="T2" y="T3"/>
                </a:cxn>
                <a:cxn ang="T8">
                  <a:pos x="T4" y="T5"/>
                </a:cxn>
              </a:cxnLst>
              <a:rect l="0" t="0" r="r" b="b"/>
              <a:pathLst>
                <a:path w="96" h="300">
                  <a:moveTo>
                    <a:pt x="0" y="0"/>
                  </a:moveTo>
                  <a:cubicBezTo>
                    <a:pt x="10" y="83"/>
                    <a:pt x="20" y="166"/>
                    <a:pt x="36" y="216"/>
                  </a:cubicBezTo>
                  <a:cubicBezTo>
                    <a:pt x="52" y="266"/>
                    <a:pt x="74" y="283"/>
                    <a:pt x="96" y="300"/>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3" name="Rectangle 40">
              <a:extLst>
                <a:ext uri="{FF2B5EF4-FFF2-40B4-BE49-F238E27FC236}">
                  <a16:creationId xmlns:a16="http://schemas.microsoft.com/office/drawing/2014/main" id="{003A619E-36A9-322E-703B-1EA957B5C3D9}"/>
                </a:ext>
              </a:extLst>
            </p:cNvPr>
            <p:cNvSpPr>
              <a:spLocks noChangeArrowheads="1"/>
            </p:cNvSpPr>
            <p:nvPr/>
          </p:nvSpPr>
          <p:spPr bwMode="auto">
            <a:xfrm>
              <a:off x="1510" y="1383"/>
              <a:ext cx="406" cy="17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US" altLang="da-DK" sz="1200"/>
                <a:t>Guest</a:t>
              </a:r>
            </a:p>
          </p:txBody>
        </p:sp>
        <p:cxnSp>
          <p:nvCxnSpPr>
            <p:cNvPr id="53284" name="AutoShape 41">
              <a:extLst>
                <a:ext uri="{FF2B5EF4-FFF2-40B4-BE49-F238E27FC236}">
                  <a16:creationId xmlns:a16="http://schemas.microsoft.com/office/drawing/2014/main" id="{F1BC509B-269F-D1B9-E44F-B8A8FDFF8B1F}"/>
                </a:ext>
              </a:extLst>
            </p:cNvPr>
            <p:cNvCxnSpPr>
              <a:cxnSpLocks noChangeShapeType="1"/>
              <a:stCxn id="53283" idx="2"/>
              <a:endCxn id="53259" idx="0"/>
            </p:cNvCxnSpPr>
            <p:nvPr/>
          </p:nvCxnSpPr>
          <p:spPr bwMode="auto">
            <a:xfrm>
              <a:off x="1713" y="1559"/>
              <a:ext cx="0" cy="213"/>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3285" name="Group 42">
              <a:extLst>
                <a:ext uri="{FF2B5EF4-FFF2-40B4-BE49-F238E27FC236}">
                  <a16:creationId xmlns:a16="http://schemas.microsoft.com/office/drawing/2014/main" id="{37BFDB09-6E11-80D1-6541-6176F9DFDBDE}"/>
                </a:ext>
              </a:extLst>
            </p:cNvPr>
            <p:cNvGrpSpPr>
              <a:grpSpLocks/>
            </p:cNvGrpSpPr>
            <p:nvPr/>
          </p:nvGrpSpPr>
          <p:grpSpPr bwMode="auto">
            <a:xfrm>
              <a:off x="1663" y="1702"/>
              <a:ext cx="92" cy="76"/>
              <a:chOff x="1918" y="3762"/>
              <a:chExt cx="128" cy="106"/>
            </a:xfrm>
          </p:grpSpPr>
          <p:sp>
            <p:nvSpPr>
              <p:cNvPr id="53288" name="Line 43">
                <a:extLst>
                  <a:ext uri="{FF2B5EF4-FFF2-40B4-BE49-F238E27FC236}">
                    <a16:creationId xmlns:a16="http://schemas.microsoft.com/office/drawing/2014/main" id="{3AD185EE-1C50-C8AD-1B6C-1E5D6B775F16}"/>
                  </a:ext>
                </a:extLst>
              </p:cNvPr>
              <p:cNvSpPr>
                <a:spLocks noChangeShapeType="1"/>
              </p:cNvSpPr>
              <p:nvPr/>
            </p:nvSpPr>
            <p:spPr bwMode="auto">
              <a:xfrm>
                <a:off x="1982" y="3762"/>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9" name="Line 44">
                <a:extLst>
                  <a:ext uri="{FF2B5EF4-FFF2-40B4-BE49-F238E27FC236}">
                    <a16:creationId xmlns:a16="http://schemas.microsoft.com/office/drawing/2014/main" id="{0E137E8E-1909-3154-8013-3305A21A1748}"/>
                  </a:ext>
                </a:extLst>
              </p:cNvPr>
              <p:cNvSpPr>
                <a:spLocks noChangeShapeType="1"/>
              </p:cNvSpPr>
              <p:nvPr/>
            </p:nvSpPr>
            <p:spPr bwMode="auto">
              <a:xfrm flipH="1">
                <a:off x="1918" y="3763"/>
                <a:ext cx="64" cy="1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grpSp>
        <p:sp>
          <p:nvSpPr>
            <p:cNvPr id="53286" name="Freeform 45">
              <a:extLst>
                <a:ext uri="{FF2B5EF4-FFF2-40B4-BE49-F238E27FC236}">
                  <a16:creationId xmlns:a16="http://schemas.microsoft.com/office/drawing/2014/main" id="{D2445747-6210-BDB3-9D7D-D3D095474A5C}"/>
                </a:ext>
              </a:extLst>
            </p:cNvPr>
            <p:cNvSpPr>
              <a:spLocks/>
            </p:cNvSpPr>
            <p:nvPr/>
          </p:nvSpPr>
          <p:spPr bwMode="auto">
            <a:xfrm>
              <a:off x="1326" y="1267"/>
              <a:ext cx="419" cy="149"/>
            </a:xfrm>
            <a:custGeom>
              <a:avLst/>
              <a:gdLst>
                <a:gd name="T0" fmla="*/ 0 w 584"/>
                <a:gd name="T1" fmla="*/ 29 h 208"/>
                <a:gd name="T2" fmla="*/ 301 w 584"/>
                <a:gd name="T3" fmla="*/ 107 h 208"/>
                <a:gd name="T4" fmla="*/ 0 60000 65536"/>
                <a:gd name="T5" fmla="*/ 0 60000 65536"/>
              </a:gdLst>
              <a:ahLst/>
              <a:cxnLst>
                <a:cxn ang="T4">
                  <a:pos x="T0" y="T1"/>
                </a:cxn>
                <a:cxn ang="T5">
                  <a:pos x="T2" y="T3"/>
                </a:cxn>
              </a:cxnLst>
              <a:rect l="0" t="0" r="r" b="b"/>
              <a:pathLst>
                <a:path w="584" h="208">
                  <a:moveTo>
                    <a:pt x="0" y="56"/>
                  </a:moveTo>
                  <a:cubicBezTo>
                    <a:pt x="152" y="0"/>
                    <a:pt x="440" y="56"/>
                    <a:pt x="584" y="208"/>
                  </a:cubicBez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53287" name="Text Box 46">
              <a:extLst>
                <a:ext uri="{FF2B5EF4-FFF2-40B4-BE49-F238E27FC236}">
                  <a16:creationId xmlns:a16="http://schemas.microsoft.com/office/drawing/2014/main" id="{A62E2007-90E3-C6BA-D0EA-4AA8D29649C3}"/>
                </a:ext>
              </a:extLst>
            </p:cNvPr>
            <p:cNvSpPr txBox="1">
              <a:spLocks noChangeArrowheads="1"/>
            </p:cNvSpPr>
            <p:nvPr/>
          </p:nvSpPr>
          <p:spPr bwMode="auto">
            <a:xfrm>
              <a:off x="634" y="1915"/>
              <a:ext cx="895"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da-DK" sz="1000"/>
                <a:t>stayID,</a:t>
              </a:r>
            </a:p>
            <a:p>
              <a:r>
                <a:rPr lang="en-US" altLang="da-DK" sz="1000"/>
                <a:t>paymethod,</a:t>
              </a:r>
            </a:p>
            <a:p>
              <a:r>
                <a:rPr lang="en-US" altLang="da-DK" sz="1000"/>
                <a:t>state (book | in | out)</a:t>
              </a:r>
            </a:p>
          </p:txBody>
        </p:sp>
      </p:grpSp>
      <p:sp>
        <p:nvSpPr>
          <p:cNvPr id="90161" name="Text Box 49">
            <a:extLst>
              <a:ext uri="{FF2B5EF4-FFF2-40B4-BE49-F238E27FC236}">
                <a16:creationId xmlns:a16="http://schemas.microsoft.com/office/drawing/2014/main" id="{9D6B0AFD-4AA9-3F10-B378-FD0D445E3556}"/>
              </a:ext>
            </a:extLst>
          </p:cNvPr>
          <p:cNvSpPr txBox="1">
            <a:spLocks noChangeArrowheads="1"/>
          </p:cNvSpPr>
          <p:nvPr/>
        </p:nvSpPr>
        <p:spPr bwMode="auto">
          <a:xfrm>
            <a:off x="457200" y="2971800"/>
            <a:ext cx="4038600" cy="1449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2</a:t>
            </a:r>
            <a:r>
              <a:rPr lang="en-US" altLang="da-DK">
                <a:sym typeface="CommonBullets" pitchFamily="34" charset="2"/>
              </a:rPr>
              <a:t> 	</a:t>
            </a:r>
            <a:r>
              <a:rPr lang="en-US" altLang="da-DK" b="0">
                <a:sym typeface="CommonBullets" pitchFamily="34" charset="2"/>
              </a:rPr>
              <a:t>Expert users can easily </a:t>
            </a:r>
            <a:r>
              <a:rPr lang="en-US" altLang="da-DK">
                <a:sym typeface="CommonBullets" pitchFamily="34" charset="2"/>
              </a:rPr>
              <a:t>understand</a:t>
            </a:r>
            <a:r>
              <a:rPr lang="en-US" altLang="da-DK" b="0">
                <a:sym typeface="CommonBullets" pitchFamily="34" charset="2"/>
              </a:rPr>
              <a:t> E/R models, and they are an excellent tool for the IT profession</a:t>
            </a:r>
            <a:r>
              <a:rPr lang="da-DK" altLang="da-DK" b="0">
                <a:sym typeface="CommonBullets" pitchFamily="34" charset="2"/>
              </a:rPr>
              <a:t>a</a:t>
            </a:r>
            <a:r>
              <a:rPr lang="en-US" altLang="da-DK" b="0">
                <a:sym typeface="CommonBullets" pitchFamily="34" charset="2"/>
              </a:rPr>
              <a:t>l. Traditionally they were primarily used for business applications, but today they are used for all kinds of applications. Amazingly, few people are able to </a:t>
            </a:r>
            <a:r>
              <a:rPr lang="en-US" altLang="da-DK">
                <a:sym typeface="CommonBullets" pitchFamily="34" charset="2"/>
              </a:rPr>
              <a:t>make</a:t>
            </a:r>
            <a:r>
              <a:rPr lang="en-US" altLang="da-DK" b="0">
                <a:sym typeface="CommonBullets" pitchFamily="34" charset="2"/>
              </a:rPr>
              <a:t> an E/R model.</a:t>
            </a:r>
          </a:p>
        </p:txBody>
      </p:sp>
      <p:sp>
        <p:nvSpPr>
          <p:cNvPr id="90162" name="Text Box 50">
            <a:extLst>
              <a:ext uri="{FF2B5EF4-FFF2-40B4-BE49-F238E27FC236}">
                <a16:creationId xmlns:a16="http://schemas.microsoft.com/office/drawing/2014/main" id="{977CED8A-6B80-11F6-FCBD-CE19EEB7ED41}"/>
              </a:ext>
            </a:extLst>
          </p:cNvPr>
          <p:cNvSpPr txBox="1">
            <a:spLocks noChangeArrowheads="1"/>
          </p:cNvSpPr>
          <p:nvPr/>
        </p:nvSpPr>
        <p:spPr bwMode="auto">
          <a:xfrm>
            <a:off x="457200" y="4419600"/>
            <a:ext cx="4038600" cy="1771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tabLst>
                <a:tab pos="292100" algn="l"/>
              </a:tabLst>
              <a:defRPr sz="1400" b="1">
                <a:solidFill>
                  <a:schemeClr val="tx1"/>
                </a:solidFill>
                <a:latin typeface="Arial" panose="020B0604020202020204" pitchFamily="34" charset="0"/>
              </a:defRPr>
            </a:lvl1pPr>
            <a:lvl2pPr marL="742950" indent="-285750">
              <a:tabLst>
                <a:tab pos="292100" algn="l"/>
              </a:tabLst>
              <a:defRPr sz="1400" b="1">
                <a:solidFill>
                  <a:schemeClr val="tx1"/>
                </a:solidFill>
                <a:latin typeface="Arial" panose="020B0604020202020204" pitchFamily="34" charset="0"/>
              </a:defRPr>
            </a:lvl2pPr>
            <a:lvl3pPr marL="1143000" indent="-228600">
              <a:tabLst>
                <a:tab pos="292100" algn="l"/>
              </a:tabLst>
              <a:defRPr sz="1400" b="1">
                <a:solidFill>
                  <a:schemeClr val="tx1"/>
                </a:solidFill>
                <a:latin typeface="Arial" panose="020B0604020202020204" pitchFamily="34" charset="0"/>
              </a:defRPr>
            </a:lvl3pPr>
            <a:lvl4pPr marL="1600200" indent="-228600">
              <a:tabLst>
                <a:tab pos="292100" algn="l"/>
              </a:tabLst>
              <a:defRPr sz="1400" b="1">
                <a:solidFill>
                  <a:schemeClr val="tx1"/>
                </a:solidFill>
                <a:latin typeface="Arial" panose="020B0604020202020204" pitchFamily="34" charset="0"/>
              </a:defRPr>
            </a:lvl4pPr>
            <a:lvl5pPr marL="2057400" indent="-228600">
              <a:tabLst>
                <a:tab pos="2921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292100" algn="l"/>
              </a:tabLst>
              <a:defRPr sz="1400" b="1">
                <a:solidFill>
                  <a:schemeClr val="tx1"/>
                </a:solidFill>
                <a:latin typeface="Arial" panose="020B0604020202020204" pitchFamily="34" charset="0"/>
              </a:defRPr>
            </a:lvl9pPr>
          </a:lstStyle>
          <a:p>
            <a:pPr>
              <a:spcAft>
                <a:spcPct val="50000"/>
              </a:spcAft>
            </a:pPr>
            <a:r>
              <a:rPr lang="en-GB" altLang="da-DK" sz="1800" noProof="1">
                <a:solidFill>
                  <a:srgbClr val="FF3300"/>
                </a:solidFill>
              </a:rPr>
              <a:t>3</a:t>
            </a:r>
            <a:r>
              <a:rPr lang="en-US" altLang="da-DK" b="0">
                <a:sym typeface="CommonBullets" pitchFamily="34" charset="2"/>
              </a:rPr>
              <a:t> 	E/R models lack the soft information often  necessary for design. Data dictionaries can be a good supplement, such as this one for the guest. Expert users can readily help the designer make the data dictionary.</a:t>
            </a:r>
          </a:p>
          <a:p>
            <a:pPr>
              <a:spcAft>
                <a:spcPct val="50000"/>
              </a:spcAft>
            </a:pPr>
            <a:r>
              <a:rPr lang="en-US" altLang="da-DK" b="0">
                <a:sym typeface="CommonBullets" pitchFamily="34" charset="2"/>
              </a:rPr>
              <a:t>Chapter 16 of the book explains more on data </a:t>
            </a:r>
            <a:r>
              <a:rPr lang="da-DK" altLang="da-DK" b="0">
                <a:sym typeface="CommonBullets" pitchFamily="34" charset="2"/>
              </a:rPr>
              <a:t>modeling and data </a:t>
            </a:r>
            <a:r>
              <a:rPr lang="en-US" altLang="da-DK" b="0">
                <a:sym typeface="CommonBullets" pitchFamily="34" charset="2"/>
              </a:rPr>
              <a:t>descriptions. </a:t>
            </a:r>
          </a:p>
        </p:txBody>
      </p:sp>
      <p:grpSp>
        <p:nvGrpSpPr>
          <p:cNvPr id="90166" name="Group 54">
            <a:extLst>
              <a:ext uri="{FF2B5EF4-FFF2-40B4-BE49-F238E27FC236}">
                <a16:creationId xmlns:a16="http://schemas.microsoft.com/office/drawing/2014/main" id="{C8740958-7D4A-CD32-E32F-D017E61FFCDF}"/>
              </a:ext>
            </a:extLst>
          </p:cNvPr>
          <p:cNvGrpSpPr>
            <a:grpSpLocks/>
          </p:cNvGrpSpPr>
          <p:nvPr/>
        </p:nvGrpSpPr>
        <p:grpSpPr bwMode="auto">
          <a:xfrm>
            <a:off x="4800600" y="3505200"/>
            <a:ext cx="4084638" cy="3186113"/>
            <a:chOff x="3024" y="2208"/>
            <a:chExt cx="2573" cy="2007"/>
          </a:xfrm>
        </p:grpSpPr>
        <p:sp>
          <p:nvSpPr>
            <p:cNvPr id="53257" name="Text Box 51">
              <a:extLst>
                <a:ext uri="{FF2B5EF4-FFF2-40B4-BE49-F238E27FC236}">
                  <a16:creationId xmlns:a16="http://schemas.microsoft.com/office/drawing/2014/main" id="{5084BEF1-1C32-E275-7D30-CDC94E0A9827}"/>
                </a:ext>
              </a:extLst>
            </p:cNvPr>
            <p:cNvSpPr txBox="1">
              <a:spLocks noChangeArrowheads="1"/>
            </p:cNvSpPr>
            <p:nvPr/>
          </p:nvSpPr>
          <p:spPr bwMode="auto">
            <a:xfrm>
              <a:off x="3024" y="2208"/>
              <a:ext cx="2573" cy="2007"/>
            </a:xfrm>
            <a:prstGeom prst="rect">
              <a:avLst/>
            </a:prstGeom>
            <a:solidFill>
              <a:schemeClr val="bg1"/>
            </a:solidFill>
            <a:ln w="28575">
              <a:solidFill>
                <a:schemeClr val="tx1"/>
              </a:solidFill>
              <a:miter lim="800000"/>
              <a:headEnd/>
              <a:tailEnd/>
            </a:ln>
            <a:effectLst>
              <a:outerShdw dist="107763" dir="2700000" algn="ctr" rotWithShape="0">
                <a:schemeClr val="folHlink"/>
              </a:outerShdw>
            </a:effectLst>
          </p:spPr>
          <p:txBody>
            <a:bodyPr lIns="108000" tIns="72000" rIns="72000" bIns="72000">
              <a:spAutoFit/>
            </a:bodyPr>
            <a:lstStyle>
              <a:lvl1pPr>
                <a:tabLst>
                  <a:tab pos="381000" algn="l"/>
                  <a:tab pos="1143000" algn="l"/>
                </a:tabLst>
                <a:defRPr sz="1400" b="1">
                  <a:solidFill>
                    <a:schemeClr val="tx1"/>
                  </a:solidFill>
                  <a:latin typeface="Arial" panose="020B0604020202020204" pitchFamily="34" charset="0"/>
                </a:defRPr>
              </a:lvl1pPr>
              <a:lvl2pPr marL="742950" indent="-285750">
                <a:tabLst>
                  <a:tab pos="381000" algn="l"/>
                  <a:tab pos="1143000" algn="l"/>
                </a:tabLst>
                <a:defRPr sz="1400" b="1">
                  <a:solidFill>
                    <a:schemeClr val="tx1"/>
                  </a:solidFill>
                  <a:latin typeface="Arial" panose="020B0604020202020204" pitchFamily="34" charset="0"/>
                </a:defRPr>
              </a:lvl2pPr>
              <a:lvl3pPr marL="381000">
                <a:tabLst>
                  <a:tab pos="381000" algn="l"/>
                  <a:tab pos="1143000" algn="l"/>
                </a:tabLst>
                <a:defRPr sz="1400" b="1">
                  <a:solidFill>
                    <a:schemeClr val="tx1"/>
                  </a:solidFill>
                  <a:latin typeface="Arial" panose="020B0604020202020204" pitchFamily="34" charset="0"/>
                </a:defRPr>
              </a:lvl3pPr>
              <a:lvl4pPr marL="1600200" indent="-228600">
                <a:tabLst>
                  <a:tab pos="381000" algn="l"/>
                  <a:tab pos="1143000" algn="l"/>
                </a:tabLst>
                <a:defRPr sz="1400" b="1">
                  <a:solidFill>
                    <a:schemeClr val="tx1"/>
                  </a:solidFill>
                  <a:latin typeface="Arial" panose="020B0604020202020204" pitchFamily="34" charset="0"/>
                </a:defRPr>
              </a:lvl4pPr>
              <a:lvl5pPr marL="2057400" indent="-228600">
                <a:tabLst>
                  <a:tab pos="381000" algn="l"/>
                  <a:tab pos="1143000" algn="l"/>
                </a:tabLst>
                <a:defRPr sz="1400" b="1">
                  <a:solidFill>
                    <a:schemeClr val="tx1"/>
                  </a:solidFill>
                  <a:latin typeface="Arial" panose="020B0604020202020204" pitchFamily="34" charset="0"/>
                </a:defRPr>
              </a:lvl5pPr>
              <a:lvl6pPr marL="2514600" indent="-228600" eaLnBrk="0" fontAlgn="base" hangingPunct="0">
                <a:spcBef>
                  <a:spcPct val="0"/>
                </a:spcBef>
                <a:spcAft>
                  <a:spcPct val="0"/>
                </a:spcAft>
                <a:tabLst>
                  <a:tab pos="381000" algn="l"/>
                  <a:tab pos="1143000" algn="l"/>
                </a:tabLst>
                <a:defRPr sz="1400" b="1">
                  <a:solidFill>
                    <a:schemeClr val="tx1"/>
                  </a:solidFill>
                  <a:latin typeface="Arial" panose="020B0604020202020204" pitchFamily="34" charset="0"/>
                </a:defRPr>
              </a:lvl6pPr>
              <a:lvl7pPr marL="2971800" indent="-228600" eaLnBrk="0" fontAlgn="base" hangingPunct="0">
                <a:spcBef>
                  <a:spcPct val="0"/>
                </a:spcBef>
                <a:spcAft>
                  <a:spcPct val="0"/>
                </a:spcAft>
                <a:tabLst>
                  <a:tab pos="381000" algn="l"/>
                  <a:tab pos="1143000" algn="l"/>
                </a:tabLst>
                <a:defRPr sz="1400" b="1">
                  <a:solidFill>
                    <a:schemeClr val="tx1"/>
                  </a:solidFill>
                  <a:latin typeface="Arial" panose="020B0604020202020204" pitchFamily="34" charset="0"/>
                </a:defRPr>
              </a:lvl7pPr>
              <a:lvl8pPr marL="3429000" indent="-228600" eaLnBrk="0" fontAlgn="base" hangingPunct="0">
                <a:spcBef>
                  <a:spcPct val="0"/>
                </a:spcBef>
                <a:spcAft>
                  <a:spcPct val="0"/>
                </a:spcAft>
                <a:tabLst>
                  <a:tab pos="381000" algn="l"/>
                  <a:tab pos="1143000" algn="l"/>
                </a:tabLst>
                <a:defRPr sz="1400" b="1">
                  <a:solidFill>
                    <a:schemeClr val="tx1"/>
                  </a:solidFill>
                  <a:latin typeface="Arial" panose="020B0604020202020204" pitchFamily="34" charset="0"/>
                </a:defRPr>
              </a:lvl8pPr>
              <a:lvl9pPr marL="3886200" indent="-228600" eaLnBrk="0" fontAlgn="base" hangingPunct="0">
                <a:spcBef>
                  <a:spcPct val="0"/>
                </a:spcBef>
                <a:spcAft>
                  <a:spcPct val="0"/>
                </a:spcAft>
                <a:tabLst>
                  <a:tab pos="381000" algn="l"/>
                  <a:tab pos="1143000" algn="l"/>
                </a:tabLst>
                <a:defRPr sz="1400" b="1">
                  <a:solidFill>
                    <a:schemeClr val="tx1"/>
                  </a:solidFill>
                  <a:latin typeface="Arial" panose="020B0604020202020204" pitchFamily="34" charset="0"/>
                </a:defRPr>
              </a:lvl9pPr>
            </a:lstStyle>
            <a:p>
              <a:pPr>
                <a:spcBef>
                  <a:spcPct val="50000"/>
                </a:spcBef>
              </a:pPr>
              <a:r>
                <a:rPr lang="en-GB" altLang="da-DK" sz="1200" noProof="1"/>
                <a:t>Class: Guest</a:t>
              </a:r>
            </a:p>
            <a:p>
              <a:pPr>
                <a:spcBef>
                  <a:spcPct val="50000"/>
                </a:spcBef>
              </a:pPr>
              <a:r>
                <a:rPr lang="en-GB" altLang="da-DK" sz="1200" b="0" noProof="1"/>
                <a:t>The guest is the person or company who has to pay the bill. </a:t>
              </a:r>
            </a:p>
            <a:p>
              <a:pPr>
                <a:spcBef>
                  <a:spcPct val="50000"/>
                </a:spcBef>
              </a:pPr>
              <a:r>
                <a:rPr lang="en-GB" altLang="da-DK" sz="1200" noProof="1"/>
                <a:t>Examples</a:t>
              </a:r>
              <a:endParaRPr lang="en-GB" altLang="da-DK" sz="1200" b="0" noProof="1"/>
            </a:p>
            <a:p>
              <a:r>
                <a:rPr lang="en-GB" altLang="da-DK" sz="1200" b="0" noProof="1"/>
                <a:t>1.	A guest who stays one night.</a:t>
              </a:r>
            </a:p>
            <a:p>
              <a:r>
                <a:rPr lang="en-GB" altLang="da-DK" sz="1200" b="0" noProof="1"/>
                <a:t>2.	A company with employees staying now and then,</a:t>
              </a:r>
            </a:p>
            <a:p>
              <a:r>
                <a:rPr lang="en-GB" altLang="da-DK" sz="1200" b="0" noProof="1"/>
                <a:t>	each of them with his own stay record where his</a:t>
              </a:r>
            </a:p>
            <a:p>
              <a:r>
                <a:rPr lang="en-GB" altLang="da-DK" sz="1200" b="0" noProof="1"/>
                <a:t>	name is recorded.</a:t>
              </a:r>
            </a:p>
            <a:p>
              <a:r>
                <a:rPr lang="en-GB" altLang="da-DK" sz="1200" b="0" noProof="1"/>
                <a:t>3.	A guest with several rooms within the same stay.</a:t>
              </a:r>
            </a:p>
            <a:p>
              <a:pPr>
                <a:spcBef>
                  <a:spcPct val="50000"/>
                </a:spcBef>
              </a:pPr>
              <a:r>
                <a:rPr lang="en-GB" altLang="da-DK" sz="1200" noProof="1"/>
                <a:t>Attributes</a:t>
              </a:r>
              <a:endParaRPr lang="en-GB" altLang="da-DK" sz="1200" b="0" noProof="1"/>
            </a:p>
            <a:p>
              <a:r>
                <a:rPr lang="en-GB" altLang="da-DK" sz="1200" b="0" noProof="1"/>
                <a:t>name:	Text, 50 chars </a:t>
              </a:r>
              <a:r>
                <a:rPr lang="en-GB" altLang="da-DK" sz="1200" noProof="1"/>
                <a:t>. . .</a:t>
              </a:r>
              <a:endParaRPr lang="en-GB" altLang="da-DK" sz="1200" b="0" noProof="1"/>
            </a:p>
            <a:p>
              <a:r>
                <a:rPr lang="en-GB" altLang="da-DK" sz="1200" b="0" noProof="1"/>
                <a:t>passport:	Text, 12 chars</a:t>
              </a:r>
            </a:p>
            <a:p>
              <a:pPr lvl="2"/>
              <a:r>
                <a:rPr lang="en-GB" altLang="da-DK" sz="1200" b="0" noProof="1"/>
                <a:t>Recorded for guests who are obviously foreigners. Used for police reports in case the guest doesn’t pay </a:t>
              </a:r>
              <a:r>
                <a:rPr lang="en-GB" altLang="da-DK" sz="1200" noProof="1"/>
                <a:t>. . .</a:t>
              </a:r>
            </a:p>
          </p:txBody>
        </p:sp>
        <p:sp>
          <p:nvSpPr>
            <p:cNvPr id="53258" name="AutoShape 52">
              <a:extLst>
                <a:ext uri="{FF2B5EF4-FFF2-40B4-BE49-F238E27FC236}">
                  <a16:creationId xmlns:a16="http://schemas.microsoft.com/office/drawing/2014/main" id="{D08F4091-9FF8-19A9-03D8-7C4C7A656A09}"/>
                </a:ext>
              </a:extLst>
            </p:cNvPr>
            <p:cNvSpPr>
              <a:spLocks noChangeArrowheads="1"/>
            </p:cNvSpPr>
            <p:nvPr/>
          </p:nvSpPr>
          <p:spPr bwMode="auto">
            <a:xfrm>
              <a:off x="4406" y="2568"/>
              <a:ext cx="1070" cy="261"/>
            </a:xfrm>
            <a:prstGeom prst="wedgeRoundRectCallout">
              <a:avLst>
                <a:gd name="adj1" fmla="val -80157"/>
                <a:gd name="adj2" fmla="val -32375"/>
                <a:gd name="adj3" fmla="val 16667"/>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44000" tIns="108000" rIns="144000" bIns="46800" anchor="ctr">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ctr"/>
              <a:r>
                <a:rPr lang="en-GB" altLang="da-DK" noProof="1"/>
                <a:t>Data dictionary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01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90162"/>
                                        </p:tgtEl>
                                        <p:attrNameLst>
                                          <p:attrName>style.visibility</p:attrName>
                                        </p:attrNameLst>
                                      </p:cBhvr>
                                      <p:to>
                                        <p:strVal val="visible"/>
                                      </p:to>
                                    </p:set>
                                  </p:childTnLst>
                                </p:cTn>
                              </p:par>
                            </p:childTnLst>
                          </p:cTn>
                        </p:par>
                        <p:par>
                          <p:cTn id="11" fill="hold" nodeType="afterGroup">
                            <p:stCondLst>
                              <p:cond delay="500"/>
                            </p:stCondLst>
                            <p:childTnLst>
                              <p:par>
                                <p:cTn id="12" presetID="3" presetClass="entr" presetSubtype="5" fill="hold" nodeType="afterEffect">
                                  <p:stCondLst>
                                    <p:cond delay="0"/>
                                  </p:stCondLst>
                                  <p:childTnLst>
                                    <p:set>
                                      <p:cBhvr>
                                        <p:cTn id="13" dur="1" fill="hold">
                                          <p:stCondLst>
                                            <p:cond delay="0"/>
                                          </p:stCondLst>
                                        </p:cTn>
                                        <p:tgtEl>
                                          <p:spTgt spid="90166"/>
                                        </p:tgtEl>
                                        <p:attrNameLst>
                                          <p:attrName>style.visibility</p:attrName>
                                        </p:attrNameLst>
                                      </p:cBhvr>
                                      <p:to>
                                        <p:strVal val="visible"/>
                                      </p:to>
                                    </p:set>
                                    <p:animEffect transition="in" filter="blinds(vertical)">
                                      <p:cBhvr>
                                        <p:cTn id="14" dur="500"/>
                                        <p:tgtEl>
                                          <p:spTgt spid="90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61" grpId="0" autoUpdateAnimBg="0"/>
      <p:bldP spid="90162" grpId="0"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44000" tIns="108000" rIns="144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da-DK" sz="14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44000" tIns="108000" rIns="144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da-DK" sz="14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4169</TotalTime>
  <Words>8774</Words>
  <Application>Microsoft Office PowerPoint</Application>
  <PresentationFormat>On-screen Show (4:3)</PresentationFormat>
  <Paragraphs>770</Paragraphs>
  <Slides>28</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Times New Roman</vt:lpstr>
      <vt:lpstr>CommonBullets</vt:lpstr>
      <vt:lpstr>Arial Narrow</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Soren Lauesen</dc:creator>
  <cp:lastModifiedBy>Søren Lauesen</cp:lastModifiedBy>
  <cp:revision>102</cp:revision>
  <cp:lastPrinted>2002-03-28T03:58:25Z</cp:lastPrinted>
  <dcterms:created xsi:type="dcterms:W3CDTF">2002-02-24T12:54:23Z</dcterms:created>
  <dcterms:modified xsi:type="dcterms:W3CDTF">2023-01-16T22:47:44Z</dcterms:modified>
</cp:coreProperties>
</file>